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5"/>
  </p:notesMasterIdLst>
  <p:sldIdLst>
    <p:sldId id="256" r:id="rId5"/>
    <p:sldId id="5457" r:id="rId6"/>
    <p:sldId id="5472" r:id="rId7"/>
    <p:sldId id="5413" r:id="rId8"/>
    <p:sldId id="5414" r:id="rId9"/>
    <p:sldId id="5466" r:id="rId10"/>
    <p:sldId id="5474" r:id="rId11"/>
    <p:sldId id="308" r:id="rId12"/>
    <p:sldId id="1444" r:id="rId13"/>
    <p:sldId id="5214" r:id="rId14"/>
    <p:sldId id="5171" r:id="rId15"/>
    <p:sldId id="310" r:id="rId16"/>
    <p:sldId id="5433" r:id="rId17"/>
    <p:sldId id="5458" r:id="rId18"/>
    <p:sldId id="5479" r:id="rId19"/>
    <p:sldId id="5436" r:id="rId20"/>
    <p:sldId id="5201" r:id="rId21"/>
    <p:sldId id="5476" r:id="rId22"/>
    <p:sldId id="5480" r:id="rId23"/>
    <p:sldId id="5196" r:id="rId24"/>
    <p:sldId id="5197" r:id="rId25"/>
    <p:sldId id="5477" r:id="rId26"/>
    <p:sldId id="5452" r:id="rId27"/>
    <p:sldId id="5478" r:id="rId28"/>
    <p:sldId id="5470" r:id="rId29"/>
    <p:sldId id="5450" r:id="rId30"/>
    <p:sldId id="5428" r:id="rId31"/>
    <p:sldId id="5430" r:id="rId32"/>
    <p:sldId id="286" r:id="rId33"/>
    <p:sldId id="326" r:id="rId34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967E62-D7D0-4F49-9F5C-4C2369015945}">
          <p14:sldIdLst>
            <p14:sldId id="256"/>
            <p14:sldId id="5457"/>
            <p14:sldId id="5472"/>
            <p14:sldId id="5413"/>
            <p14:sldId id="5414"/>
            <p14:sldId id="5466"/>
            <p14:sldId id="5474"/>
            <p14:sldId id="308"/>
            <p14:sldId id="1444"/>
            <p14:sldId id="5214"/>
            <p14:sldId id="5171"/>
            <p14:sldId id="310"/>
            <p14:sldId id="5433"/>
            <p14:sldId id="5458"/>
            <p14:sldId id="5479"/>
            <p14:sldId id="5436"/>
            <p14:sldId id="5201"/>
            <p14:sldId id="5476"/>
            <p14:sldId id="5480"/>
            <p14:sldId id="5196"/>
            <p14:sldId id="5197"/>
            <p14:sldId id="5477"/>
            <p14:sldId id="5452"/>
            <p14:sldId id="5478"/>
            <p14:sldId id="5470"/>
            <p14:sldId id="5450"/>
            <p14:sldId id="5428"/>
            <p14:sldId id="5430"/>
            <p14:sldId id="286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053863-4F59-47D5-5D3A-C7C09858E1ED}" name="John Summers" initials="JS" userId="S::jsummers@bdo.com::081c9945-51de-4544-9094-963fa845aad7" providerId="AD"/>
  <p188:author id="{7BA6C1B2-6C80-67BD-685A-41D0CF51CEC9}" name="Melissa Cameron" initials="MC" userId="S::mcameron@bdo.com::c7205273-32e9-4694-9693-3304bf4ed7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72" autoAdjust="0"/>
    <p:restoredTop sz="94368" autoAdjust="0"/>
  </p:normalViewPr>
  <p:slideViewPr>
    <p:cSldViewPr snapToGrid="0" snapToObjects="1">
      <p:cViewPr varScale="1">
        <p:scale>
          <a:sx n="94" d="100"/>
          <a:sy n="94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54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21DD2F9-292E-4FC7-A503-9C98D28B9453}" type="datetimeFigureOut">
              <a:rPr lang="en-US" smtClean="0"/>
              <a:t>9/28/23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573EC5-0C9E-4CDE-98EB-0E9F4837F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21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“lead” to successfully meeting overall business objectives, which is why they are called “leading”.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DCA2A-5118-4628-9EA9-C4EDC8739BC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67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Finance Management team defined here are the Performance Management captains for the organization.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Lead Finance staff member would coordinate the information from these –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Executive Director – provides an org-level update on current strategy and operations as well as new directions, new expenses or staff that are being considered.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 director – apprises the team about workforce changes, and any changes in benefits that will affect the financial forecast.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 – provides the Board’s perspective especially as it relates to the resilience and sustainability of the organization.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Director – provides information regarding the revenue pipeline and any challenges or changes.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director + Program heads – provide information regarding program plans – any changes in programing as well as expenses (both personnel and other expenses).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DCA2A-5118-4628-9EA9-C4EDC8739BC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4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8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70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9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keep the conversation going</a:t>
            </a:r>
          </a:p>
          <a:p>
            <a:r>
              <a:rPr lang="en-US" dirty="0"/>
              <a:t>A place to actively ask questions and receive answers</a:t>
            </a:r>
          </a:p>
          <a:p>
            <a:r>
              <a:rPr lang="en-US" dirty="0"/>
              <a:t>Kitchen table / stone soup</a:t>
            </a:r>
          </a:p>
          <a:p>
            <a:r>
              <a:rPr lang="en-US" dirty="0"/>
              <a:t>Share link to forum in the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PRODUCER: Change chat settings to allow participants to use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9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participants to add “other” to chat</a:t>
            </a:r>
          </a:p>
          <a:p>
            <a:endParaRPr lang="en-US" dirty="0"/>
          </a:p>
          <a:p>
            <a:r>
              <a:rPr lang="en-US" dirty="0"/>
              <a:t>PRODUCER: Change chat settings for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09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participants to add “other” to chat</a:t>
            </a:r>
          </a:p>
          <a:p>
            <a:endParaRPr lang="en-US" dirty="0"/>
          </a:p>
          <a:p>
            <a:r>
              <a:rPr lang="en-US" dirty="0"/>
              <a:t>PRODUCER: Change chat settings for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70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participants to add “other” to chat</a:t>
            </a:r>
          </a:p>
          <a:p>
            <a:endParaRPr lang="en-US" dirty="0"/>
          </a:p>
          <a:p>
            <a:r>
              <a:rPr lang="en-US" dirty="0"/>
              <a:t>PRODUCER: Change chat settings for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61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3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dashboards: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2"/>
                </a:solidFill>
              </a:rPr>
              <a:t>Complement</a:t>
            </a:r>
            <a:r>
              <a:rPr lang="en-US" sz="1200" dirty="0">
                <a:solidFill>
                  <a:schemeClr val="tx2"/>
                </a:solidFill>
              </a:rPr>
              <a:t>, rather than replace, other reports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04040"/>
                </a:solidFill>
              </a:rPr>
              <a:t>Are presented in a </a:t>
            </a:r>
            <a:r>
              <a:rPr lang="en-US" sz="1200" b="1" dirty="0">
                <a:solidFill>
                  <a:schemeClr val="accent2"/>
                </a:solidFill>
              </a:rPr>
              <a:t>user-friendly</a:t>
            </a:r>
            <a:r>
              <a:rPr lang="en-US" sz="1200" dirty="0">
                <a:solidFill>
                  <a:srgbClr val="404040"/>
                </a:solidFill>
              </a:rPr>
              <a:t> format: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04040"/>
                </a:solidFill>
              </a:rPr>
              <a:t>	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Creates a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“snapshot”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of organization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j-lt"/>
              </a:rPr>
              <a:t>	Displays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current</a:t>
            </a:r>
            <a:r>
              <a:rPr lang="en-US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status</a:t>
            </a:r>
            <a:r>
              <a:rPr lang="en-US" dirty="0">
                <a:latin typeface="+mj-lt"/>
              </a:rPr>
              <a:t> and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trends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	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Clearly shows performance against defined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targets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	</a:t>
            </a:r>
            <a:r>
              <a:rPr lang="en-US" dirty="0">
                <a:latin typeface="+mj-lt"/>
              </a:rPr>
              <a:t>Highlights</a:t>
            </a:r>
            <a:r>
              <a:rPr lang="en-US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out-of-the-ordinary results</a:t>
            </a:r>
            <a:endParaRPr lang="en-US" sz="1200" dirty="0">
              <a:solidFill>
                <a:srgbClr val="40404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04040"/>
                </a:solidFill>
              </a:rPr>
              <a:t>Include a </a:t>
            </a:r>
            <a:r>
              <a:rPr lang="en-US" sz="1200" b="1" dirty="0">
                <a:solidFill>
                  <a:schemeClr val="accent2"/>
                </a:solidFill>
              </a:rPr>
              <a:t>manageable</a:t>
            </a:r>
            <a:r>
              <a:rPr lang="en-US" sz="1200" dirty="0">
                <a:solidFill>
                  <a:srgbClr val="404040"/>
                </a:solidFill>
              </a:rPr>
              <a:t> set of Key Performance Indicators (KPI’s)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40404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A2638-AD3D-2142-91BA-E32B40CCE74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91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PRODUCER: Launch Poll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73EC5-0C9E-4CDE-98EB-0E9F4837F4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4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“lead” to successfully meeting overall business objectives, which is why they are called “leading”.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DCA2A-5118-4628-9EA9-C4EDC8739BC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A8DE82-8A36-DB94-F679-C707C79FD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2218" y="5583124"/>
            <a:ext cx="1836629" cy="823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short sidebar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A90C81-4D11-48F9-B471-2D773DC1EB47}"/>
              </a:ext>
            </a:extLst>
          </p:cNvPr>
          <p:cNvSpPr/>
          <p:nvPr userDrawn="1"/>
        </p:nvSpPr>
        <p:spPr>
          <a:xfrm>
            <a:off x="355600" y="3732312"/>
            <a:ext cx="2692400" cy="30777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55600" y="1828800"/>
            <a:ext cx="2692400" cy="4114800"/>
          </a:xfrm>
          <a:noFill/>
        </p:spPr>
        <p:txBody>
          <a:bodyPr lIns="182880" tIns="182880" rIns="182880" bIns="18288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3657600" y="1828800"/>
            <a:ext cx="8178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BBD91E-CDC1-46FE-86F6-91F8B0039F8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95819" y="6356351"/>
            <a:ext cx="4229733" cy="273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Financial Due Diligence Framework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9D53D-055F-4F41-8782-C6C1F13A4B03}"/>
              </a:ext>
            </a:extLst>
          </p:cNvPr>
          <p:cNvSpPr txBox="1"/>
          <p:nvPr userDrawn="1"/>
        </p:nvSpPr>
        <p:spPr>
          <a:xfrm>
            <a:off x="8557405" y="6047117"/>
            <a:ext cx="3473569" cy="7073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37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2" pos="1728">
          <p15:clr>
            <a:srgbClr val="FBAE40"/>
          </p15:clr>
        </p15:guide>
        <p15:guide id="3" orient="horz" pos="11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full heig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ADA49-6FB9-4ED2-853B-E83BF6DC4B6B}"/>
              </a:ext>
            </a:extLst>
          </p:cNvPr>
          <p:cNvSpPr/>
          <p:nvPr userDrawn="1"/>
        </p:nvSpPr>
        <p:spPr>
          <a:xfrm>
            <a:off x="8534400" y="3160812"/>
            <a:ext cx="3302000" cy="307777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 dirty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534400" y="685800"/>
            <a:ext cx="3302000" cy="5257800"/>
          </a:xfrm>
          <a:noFill/>
        </p:spPr>
        <p:txBody>
          <a:bodyPr lIns="182880" tIns="182880" rIns="182880" bIns="18288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1" y="685800"/>
            <a:ext cx="7569200" cy="958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355600" y="1828800"/>
            <a:ext cx="7569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89422-215E-49B1-A0CB-664F5ABB4E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95819" y="6356351"/>
            <a:ext cx="4229733" cy="273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Financial Due Diligence Framework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6421D-B36E-47CA-A4BC-D86DE89B5758}"/>
              </a:ext>
            </a:extLst>
          </p:cNvPr>
          <p:cNvSpPr txBox="1"/>
          <p:nvPr userDrawn="1"/>
        </p:nvSpPr>
        <p:spPr>
          <a:xfrm>
            <a:off x="8557405" y="6047117"/>
            <a:ext cx="3473569" cy="7073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7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4032">
          <p15:clr>
            <a:srgbClr val="FBAE40"/>
          </p15:clr>
        </p15:guide>
        <p15:guide id="3" orient="horz" pos="11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ly Centered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7D61-2726-4FD0-B50C-C0BC19B39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1" y="898526"/>
            <a:ext cx="3302000" cy="4132263"/>
          </a:xfr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3183A0E-A469-479C-9970-5EE3665A17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67200" y="685800"/>
            <a:ext cx="75692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1B75813-FEA7-470A-8DAB-6065CC3384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95819" y="6356351"/>
            <a:ext cx="5000181" cy="273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29C26779-48C6-434E-B465-FDA8F748793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3443" y="5030788"/>
            <a:ext cx="215900" cy="1827212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120" y="1354"/>
              </a:cxn>
              <a:cxn ang="0">
                <a:pos x="0" y="1354"/>
              </a:cxn>
              <a:cxn ang="0">
                <a:pos x="0" y="85"/>
              </a:cxn>
              <a:cxn ang="0">
                <a:pos x="120" y="0"/>
              </a:cxn>
            </a:cxnLst>
            <a:rect l="0" t="0" r="r" b="b"/>
            <a:pathLst>
              <a:path w="120" h="1354">
                <a:moveTo>
                  <a:pt x="120" y="0"/>
                </a:moveTo>
                <a:lnTo>
                  <a:pt x="120" y="1354"/>
                </a:lnTo>
                <a:lnTo>
                  <a:pt x="0" y="1354"/>
                </a:lnTo>
                <a:lnTo>
                  <a:pt x="0" y="85"/>
                </a:lnTo>
                <a:lnTo>
                  <a:pt x="120" y="0"/>
                </a:lnTo>
                <a:close/>
              </a:path>
            </a:pathLst>
          </a:custGeom>
          <a:solidFill>
            <a:srgbClr val="EC1C3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1800" dirty="0"/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8647885D-88E7-491E-8C8A-501B0F787644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2385" y="1"/>
            <a:ext cx="215900" cy="898525"/>
          </a:xfrm>
          <a:custGeom>
            <a:avLst/>
            <a:gdLst/>
            <a:ahLst/>
            <a:cxnLst>
              <a:cxn ang="0">
                <a:pos x="120" y="581"/>
              </a:cxn>
              <a:cxn ang="0">
                <a:pos x="120" y="0"/>
              </a:cxn>
              <a:cxn ang="0">
                <a:pos x="0" y="0"/>
              </a:cxn>
              <a:cxn ang="0">
                <a:pos x="0" y="666"/>
              </a:cxn>
              <a:cxn ang="0">
                <a:pos x="120" y="581"/>
              </a:cxn>
            </a:cxnLst>
            <a:rect l="0" t="0" r="r" b="b"/>
            <a:pathLst>
              <a:path w="120" h="666">
                <a:moveTo>
                  <a:pt x="120" y="581"/>
                </a:moveTo>
                <a:lnTo>
                  <a:pt x="120" y="0"/>
                </a:lnTo>
                <a:lnTo>
                  <a:pt x="0" y="0"/>
                </a:lnTo>
                <a:lnTo>
                  <a:pt x="0" y="666"/>
                </a:lnTo>
                <a:lnTo>
                  <a:pt x="120" y="581"/>
                </a:lnTo>
                <a:close/>
              </a:path>
            </a:pathLst>
          </a:custGeom>
          <a:solidFill>
            <a:srgbClr val="EC1C3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17904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16">
          <p15:clr>
            <a:srgbClr val="FBAE40"/>
          </p15:clr>
        </p15:guide>
        <p15:guide id="2" pos="17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5600" y="1828800"/>
            <a:ext cx="269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98C5A1-D030-4691-A4F3-C09590B185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5067" y="1828800"/>
            <a:ext cx="269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548643-F2DA-477C-89B9-9749FAC577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4533" y="1828800"/>
            <a:ext cx="269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F90E76C-8906-49BB-B0A7-B0338DD43D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44000" y="1828800"/>
            <a:ext cx="269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70532BA-8829-4B40-B1B7-18CF2EAA3A6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95819" y="6356351"/>
            <a:ext cx="5000181" cy="273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08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0">
          <p15:clr>
            <a:srgbClr val="FBAE40"/>
          </p15:clr>
        </p15:guide>
        <p15:guide id="2" pos="2832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224">
          <p15:clr>
            <a:srgbClr val="FBAE40"/>
          </p15:clr>
        </p15:guide>
        <p15:guide id="5" pos="2928">
          <p15:clr>
            <a:srgbClr val="FBAE40"/>
          </p15:clr>
        </p15:guide>
        <p15:guide id="6" pos="4320">
          <p15:clr>
            <a:srgbClr val="FBAE40"/>
          </p15:clr>
        </p15:guide>
        <p15:guide id="7" pos="15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5600" y="1828800"/>
            <a:ext cx="543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6400800" y="1828800"/>
            <a:ext cx="5446184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51B88F4-9AC4-434D-8DC3-C6CB4B20EC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95819" y="6356351"/>
            <a:ext cx="5000181" cy="273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7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36">
          <p15:clr>
            <a:srgbClr val="FBAE40"/>
          </p15:clr>
        </p15:guide>
        <p15:guide id="2" pos="3024">
          <p15:clr>
            <a:srgbClr val="FBAE40"/>
          </p15:clr>
        </p15:guide>
        <p15:guide id="3" orient="horz" pos="115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+ short sidebar -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55600" y="1828800"/>
            <a:ext cx="8178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CF0765-0AE6-4110-8D9C-198C0C66009A}"/>
              </a:ext>
            </a:extLst>
          </p:cNvPr>
          <p:cNvGrpSpPr/>
          <p:nvPr userDrawn="1"/>
        </p:nvGrpSpPr>
        <p:grpSpPr>
          <a:xfrm>
            <a:off x="9140613" y="1828800"/>
            <a:ext cx="2695788" cy="4114800"/>
            <a:chOff x="6855459" y="1828800"/>
            <a:chExt cx="2021841" cy="4114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4C4726-3F99-45AD-BB57-4B34F2FE084A}"/>
                </a:ext>
              </a:extLst>
            </p:cNvPr>
            <p:cNvSpPr/>
            <p:nvPr userDrawn="1"/>
          </p:nvSpPr>
          <p:spPr>
            <a:xfrm>
              <a:off x="6855459" y="1828800"/>
              <a:ext cx="2021840" cy="4114799"/>
            </a:xfrm>
            <a:prstGeom prst="rect">
              <a:avLst/>
            </a:prstGeom>
            <a:solidFill>
              <a:schemeClr val="bg2"/>
            </a:solidFill>
          </p:spPr>
          <p:txBody>
            <a:bodyPr lIns="0" tIns="0" rIns="0" bIns="0" rtlCol="0" anchor="ctr"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69E99D-B1F3-460D-8A2B-347094F76C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011"/>
            <a:stretch/>
          </p:blipFill>
          <p:spPr>
            <a:xfrm>
              <a:off x="6855460" y="3541599"/>
              <a:ext cx="2021840" cy="2402001"/>
            </a:xfrm>
            <a:prstGeom prst="rect">
              <a:avLst/>
            </a:prstGeom>
          </p:spPr>
        </p:pic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96B607A-EDC5-4BE9-8A82-237AEB070F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95819" y="6356351"/>
            <a:ext cx="5000181" cy="273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28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  <p15:guide id="2" pos="4032">
          <p15:clr>
            <a:srgbClr val="FBAE40"/>
          </p15:clr>
        </p15:guide>
        <p15:guide id="3" orient="horz" pos="11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ly Centered 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7D61-2726-4FD0-B50C-C0BC19B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2" y="898526"/>
            <a:ext cx="3301999" cy="4132263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F2433-100B-49FB-8A6C-B19FA7DABA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5819" y="6356351"/>
            <a:ext cx="4229733" cy="273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Managing Financial Performance</a:t>
            </a:r>
            <a:endParaRPr lang="en-US" dirty="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8C49EDA3-868C-4831-9782-5DE84ADDDEC0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71909" y="5030788"/>
            <a:ext cx="215900" cy="1827212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120" y="1354"/>
              </a:cxn>
              <a:cxn ang="0">
                <a:pos x="0" y="1354"/>
              </a:cxn>
              <a:cxn ang="0">
                <a:pos x="0" y="85"/>
              </a:cxn>
              <a:cxn ang="0">
                <a:pos x="120" y="0"/>
              </a:cxn>
            </a:cxnLst>
            <a:rect l="0" t="0" r="r" b="b"/>
            <a:pathLst>
              <a:path w="120" h="1354">
                <a:moveTo>
                  <a:pt x="120" y="0"/>
                </a:moveTo>
                <a:lnTo>
                  <a:pt x="120" y="1354"/>
                </a:lnTo>
                <a:lnTo>
                  <a:pt x="0" y="1354"/>
                </a:lnTo>
                <a:lnTo>
                  <a:pt x="0" y="85"/>
                </a:lnTo>
                <a:lnTo>
                  <a:pt x="120" y="0"/>
                </a:lnTo>
                <a:close/>
              </a:path>
            </a:pathLst>
          </a:custGeom>
          <a:solidFill>
            <a:srgbClr val="EC1C3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1800" dirty="0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766D16B9-8CA6-4E9E-82B0-47A6F9CB1A6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71909" y="1"/>
            <a:ext cx="215900" cy="898525"/>
          </a:xfrm>
          <a:custGeom>
            <a:avLst/>
            <a:gdLst/>
            <a:ahLst/>
            <a:cxnLst>
              <a:cxn ang="0">
                <a:pos x="120" y="581"/>
              </a:cxn>
              <a:cxn ang="0">
                <a:pos x="120" y="0"/>
              </a:cxn>
              <a:cxn ang="0">
                <a:pos x="0" y="0"/>
              </a:cxn>
              <a:cxn ang="0">
                <a:pos x="0" y="666"/>
              </a:cxn>
              <a:cxn ang="0">
                <a:pos x="120" y="581"/>
              </a:cxn>
            </a:cxnLst>
            <a:rect l="0" t="0" r="r" b="b"/>
            <a:pathLst>
              <a:path w="120" h="666">
                <a:moveTo>
                  <a:pt x="120" y="581"/>
                </a:moveTo>
                <a:lnTo>
                  <a:pt x="120" y="0"/>
                </a:lnTo>
                <a:lnTo>
                  <a:pt x="0" y="0"/>
                </a:lnTo>
                <a:lnTo>
                  <a:pt x="0" y="666"/>
                </a:lnTo>
                <a:lnTo>
                  <a:pt x="120" y="581"/>
                </a:lnTo>
                <a:close/>
              </a:path>
            </a:pathLst>
          </a:custGeom>
          <a:solidFill>
            <a:srgbClr val="EC1C3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72567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8">
          <p15:clr>
            <a:srgbClr val="FBAE40"/>
          </p15:clr>
        </p15:guide>
        <p15:guide id="2" pos="20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5601" y="1828800"/>
            <a:ext cx="357165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98C5A1-D030-4691-A4F3-C09590B185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0172" y="1828800"/>
            <a:ext cx="357165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548643-F2DA-477C-89B9-9749FAC577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64743" y="1828800"/>
            <a:ext cx="357165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7E5BC78-3A06-46CF-BEC7-FEB6AB80EA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95819" y="6356351"/>
            <a:ext cx="4229733" cy="273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7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3744">
          <p15:clr>
            <a:srgbClr val="FBAE40"/>
          </p15:clr>
        </p15:guide>
        <p15:guide id="3" orient="horz" pos="1152">
          <p15:clr>
            <a:srgbClr val="FBAE40"/>
          </p15:clr>
        </p15:guide>
        <p15:guide id="5" pos="3912">
          <p15:clr>
            <a:srgbClr val="FBAE40"/>
          </p15:clr>
        </p15:guide>
        <p15:guide id="7" pos="20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115C71-988A-B7E9-B98C-A5F9E2E69F8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122218" y="5583124"/>
            <a:ext cx="1836629" cy="8233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  <p:sldLayoutId id="2147483670" r:id="rId19"/>
    <p:sldLayoutId id="2147483676" r:id="rId20"/>
    <p:sldLayoutId id="2147483677" r:id="rId21"/>
    <p:sldLayoutId id="2147483680" r:id="rId22"/>
    <p:sldLayoutId id="2147483681" r:id="rId23"/>
    <p:sldLayoutId id="2147483682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ongnonprofits.or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089-EE27-E33F-7308-890F25FCD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424" y="2404534"/>
            <a:ext cx="8639622" cy="1646302"/>
          </a:xfrm>
        </p:spPr>
        <p:txBody>
          <a:bodyPr/>
          <a:lstStyle/>
          <a:p>
            <a:r>
              <a:rPr lang="en-US" dirty="0"/>
              <a:t>Nonprofit Dashboards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B16BC-0488-CB11-2513-F52F0C39AA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26, 2023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AD21C3-64ED-416D-9808-75474D95B1FC}"/>
              </a:ext>
            </a:extLst>
          </p:cNvPr>
          <p:cNvSpPr txBox="1">
            <a:spLocks/>
          </p:cNvSpPr>
          <p:nvPr/>
        </p:nvSpPr>
        <p:spPr bwMode="auto">
          <a:xfrm>
            <a:off x="873473" y="5312553"/>
            <a:ext cx="2468880" cy="35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7432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u"/>
              <a:defRPr sz="1800">
                <a:solidFill>
                  <a:schemeClr val="tx2"/>
                </a:solidFill>
                <a:latin typeface="+mn-lt"/>
              </a:defRPr>
            </a:lvl2pPr>
            <a:lvl3pPr marL="457200" indent="-179388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64008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Univers HSBCPB Con 520" pitchFamily="34" charset="0"/>
              <a:buChar char="-"/>
              <a:defRPr sz="1600">
                <a:solidFill>
                  <a:schemeClr val="tx2"/>
                </a:solidFill>
                <a:latin typeface="+mn-lt"/>
              </a:defRPr>
            </a:lvl4pPr>
            <a:lvl5pPr marL="82296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600">
                <a:solidFill>
                  <a:schemeClr val="tx2"/>
                </a:solidFill>
                <a:latin typeface="+mn-lt"/>
              </a:defRPr>
            </a:lvl5pPr>
            <a:lvl6pPr marL="17589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6pPr>
            <a:lvl7pPr marL="22161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7pPr>
            <a:lvl8pPr marL="26733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8pPr>
            <a:lvl9pPr marL="31305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9pPr>
          </a:lstStyle>
          <a:p>
            <a:pPr algn="ctr"/>
            <a:r>
              <a:rPr lang="en-US" b="1" kern="0" dirty="0">
                <a:solidFill>
                  <a:schemeClr val="accent1"/>
                </a:solidFill>
              </a:rPr>
              <a:t>Webinar Sponsor:</a:t>
            </a:r>
          </a:p>
          <a:p>
            <a:pPr algn="ctr"/>
            <a:endParaRPr lang="en-US" b="1" kern="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A78D5-0B34-333A-1110-5438E453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24" y="5697135"/>
            <a:ext cx="1955470" cy="5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89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00C4F8-AE58-4F50-AE4B-841E9E26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33591" cy="1320800"/>
          </a:xfrm>
        </p:spPr>
        <p:txBody>
          <a:bodyPr>
            <a:normAutofit/>
          </a:bodyPr>
          <a:lstStyle/>
          <a:p>
            <a:r>
              <a:rPr lang="en-US" dirty="0"/>
              <a:t>Dashboards as a Performance Management Tool Can Help You: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7E69C-32B7-4CDC-BEBC-5C17DB137BB2}"/>
              </a:ext>
            </a:extLst>
          </p:cNvPr>
          <p:cNvSpPr/>
          <p:nvPr/>
        </p:nvSpPr>
        <p:spPr>
          <a:xfrm>
            <a:off x="848065" y="4138678"/>
            <a:ext cx="2608074" cy="18049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fontAlgn="base">
              <a:spcAft>
                <a:spcPts val="600"/>
              </a:spcAft>
              <a:buClr>
                <a:srgbClr val="ED1A3B"/>
              </a:buClr>
              <a:buSzPct val="80000"/>
            </a:pPr>
            <a:r>
              <a:rPr lang="en-US" kern="0" dirty="0">
                <a:solidFill>
                  <a:srgbClr val="3C3C3B"/>
                </a:solidFill>
              </a:rPr>
              <a:t>Be strategic with time and resources by focusing on </a:t>
            </a:r>
            <a:r>
              <a:rPr lang="en-US" b="1" kern="0" dirty="0">
                <a:solidFill>
                  <a:schemeClr val="accent2"/>
                </a:solidFill>
              </a:rPr>
              <a:t>key performance indicators </a:t>
            </a:r>
            <a:r>
              <a:rPr lang="en-US" kern="0" dirty="0">
                <a:solidFill>
                  <a:srgbClr val="3C3C3B"/>
                </a:solidFill>
              </a:rPr>
              <a:t>that need attention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47F9F9-E50A-4683-B9CF-023F12BC2CD7}"/>
              </a:ext>
            </a:extLst>
          </p:cNvPr>
          <p:cNvSpPr/>
          <p:nvPr/>
        </p:nvSpPr>
        <p:spPr>
          <a:xfrm>
            <a:off x="3871135" y="4138678"/>
            <a:ext cx="2470104" cy="18049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fontAlgn="base">
              <a:spcAft>
                <a:spcPts val="600"/>
              </a:spcAft>
              <a:buClr>
                <a:srgbClr val="ED1A3B"/>
              </a:buClr>
              <a:buSzPct val="80000"/>
            </a:pPr>
            <a:r>
              <a:rPr lang="en-US" kern="0" dirty="0">
                <a:solidFill>
                  <a:srgbClr val="3C3C3B"/>
                </a:solidFill>
              </a:rPr>
              <a:t>Understand your organization’s performance to </a:t>
            </a:r>
            <a:r>
              <a:rPr lang="en-US" b="1" kern="0" dirty="0">
                <a:solidFill>
                  <a:schemeClr val="accent6"/>
                </a:solidFill>
              </a:rPr>
              <a:t>better course correct</a:t>
            </a:r>
            <a:endParaRPr lang="en-US" kern="0" dirty="0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FACEEB-897F-458B-8E20-382239CAA330}"/>
              </a:ext>
            </a:extLst>
          </p:cNvPr>
          <p:cNvSpPr/>
          <p:nvPr/>
        </p:nvSpPr>
        <p:spPr>
          <a:xfrm>
            <a:off x="6895333" y="4138678"/>
            <a:ext cx="2292128" cy="18049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fontAlgn="base">
              <a:spcAft>
                <a:spcPts val="600"/>
              </a:spcAft>
              <a:buClr>
                <a:srgbClr val="ED1A3B"/>
              </a:buClr>
              <a:buSzPct val="80000"/>
            </a:pPr>
            <a:r>
              <a:rPr lang="en-US" kern="0" dirty="0">
                <a:solidFill>
                  <a:srgbClr val="3C3C3B"/>
                </a:solidFill>
              </a:rPr>
              <a:t>Focus conversations with stakeholders to drive </a:t>
            </a:r>
            <a:r>
              <a:rPr lang="en-US" b="1" kern="0" dirty="0">
                <a:solidFill>
                  <a:schemeClr val="accent4"/>
                </a:solidFill>
              </a:rPr>
              <a:t>strategic decision-making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796625-4469-46D2-88CB-6DAADF933244}"/>
              </a:ext>
            </a:extLst>
          </p:cNvPr>
          <p:cNvGrpSpPr/>
          <p:nvPr/>
        </p:nvGrpSpPr>
        <p:grpSpPr>
          <a:xfrm>
            <a:off x="1253512" y="2135123"/>
            <a:ext cx="1797180" cy="1797180"/>
            <a:chOff x="719325" y="2135123"/>
            <a:chExt cx="1797180" cy="17971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E7C9D1-47F9-4695-B119-0FA4F874B3A6}"/>
                </a:ext>
              </a:extLst>
            </p:cNvPr>
            <p:cNvSpPr/>
            <p:nvPr/>
          </p:nvSpPr>
          <p:spPr bwMode="auto">
            <a:xfrm>
              <a:off x="719325" y="2135123"/>
              <a:ext cx="1797180" cy="179718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rebuchet MS" pitchFamily="34" charset="0"/>
                </a:rPr>
                <a:t>  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DE105BA-5CD2-4C5B-BD63-E6097787D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7551" y="2603528"/>
              <a:ext cx="1022549" cy="86806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7E55AC-D8CE-44CE-A608-EC3C6DA3C57C}"/>
              </a:ext>
            </a:extLst>
          </p:cNvPr>
          <p:cNvGrpSpPr/>
          <p:nvPr/>
        </p:nvGrpSpPr>
        <p:grpSpPr>
          <a:xfrm>
            <a:off x="7123932" y="2135123"/>
            <a:ext cx="1797180" cy="1797180"/>
            <a:chOff x="6589745" y="2135123"/>
            <a:chExt cx="1797180" cy="179718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EB6253B-0950-474D-B7BD-1FAAA8CBDA96}"/>
                </a:ext>
              </a:extLst>
            </p:cNvPr>
            <p:cNvSpPr/>
            <p:nvPr/>
          </p:nvSpPr>
          <p:spPr bwMode="auto">
            <a:xfrm>
              <a:off x="6589745" y="2135123"/>
              <a:ext cx="1797180" cy="179718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rebuchet MS" pitchFamily="34" charset="0"/>
                </a:rPr>
                <a:t>  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5F3369CC-213C-4023-B9AB-4A25557E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08723" y="2697984"/>
              <a:ext cx="959224" cy="67145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A01786-9511-469D-8E2E-4A1A74A39646}"/>
              </a:ext>
            </a:extLst>
          </p:cNvPr>
          <p:cNvGrpSpPr/>
          <p:nvPr/>
        </p:nvGrpSpPr>
        <p:grpSpPr>
          <a:xfrm>
            <a:off x="4188722" y="2135123"/>
            <a:ext cx="1797180" cy="1797180"/>
            <a:chOff x="3654535" y="2135123"/>
            <a:chExt cx="1797180" cy="179718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AE10967-6026-42E0-90AB-80DF9C557D2E}"/>
                </a:ext>
              </a:extLst>
            </p:cNvPr>
            <p:cNvSpPr/>
            <p:nvPr/>
          </p:nvSpPr>
          <p:spPr bwMode="auto">
            <a:xfrm>
              <a:off x="3654535" y="2135123"/>
              <a:ext cx="1797180" cy="1797180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rebuchet MS" pitchFamily="34" charset="0"/>
                </a:rPr>
                <a:t>  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8D26438-0686-48FF-B67D-E31FFB1FB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70474" y="2500003"/>
              <a:ext cx="1003051" cy="1067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40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9D72-7634-475F-9E42-7FE80AAC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Dashboards Can Help You Understand Your </a:t>
            </a:r>
            <a:br>
              <a:rPr lang="en-US" dirty="0"/>
            </a:br>
            <a:r>
              <a:rPr lang="en-US" dirty="0"/>
              <a:t>Business Model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7551B305-B23B-4CDC-A193-5E347D3E6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172323"/>
              </p:ext>
            </p:extLst>
          </p:nvPr>
        </p:nvGraphicFramePr>
        <p:xfrm>
          <a:off x="677334" y="2008670"/>
          <a:ext cx="8610600" cy="4114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2680">
                  <a:extLst>
                    <a:ext uri="{9D8B030D-6E8A-4147-A177-3AD203B41FA5}">
                      <a16:colId xmlns:a16="http://schemas.microsoft.com/office/drawing/2014/main" val="1230499131"/>
                    </a:ext>
                  </a:extLst>
                </a:gridCol>
                <a:gridCol w="7487920">
                  <a:extLst>
                    <a:ext uri="{9D8B030D-6E8A-4147-A177-3AD203B41FA5}">
                      <a16:colId xmlns:a16="http://schemas.microsoft.com/office/drawing/2014/main" val="577660652"/>
                    </a:ext>
                  </a:extLst>
                </a:gridCol>
              </a:tblGrid>
              <a:tr h="1013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ED1A3B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C3C3B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584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ED1A3B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What are the 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strategic priorities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 your organization?</a:t>
                      </a:r>
                    </a:p>
                  </a:txBody>
                  <a:tcPr marR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809606"/>
                  </a:ext>
                </a:extLst>
              </a:tr>
              <a:tr h="1013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ED1A3B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C3C3B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584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ED1A3B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What 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types of revenue 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drive your business model? </a:t>
                      </a:r>
                      <a:b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C3C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(e.g. contributed, earned income, government)</a:t>
                      </a:r>
                    </a:p>
                  </a:txBody>
                  <a:tcPr marR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456084"/>
                  </a:ext>
                </a:extLst>
              </a:tr>
              <a:tr h="101301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0584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What </a:t>
                      </a:r>
                      <a:r>
                        <a:rPr lang="en-US" sz="1800" b="1" dirty="0">
                          <a:solidFill>
                            <a:schemeClr val="accent6"/>
                          </a:solidFill>
                        </a:rPr>
                        <a:t>are major cost categories </a:t>
                      </a:r>
                      <a:r>
                        <a:rPr lang="en-US" sz="1800" dirty="0"/>
                        <a:t>to monitor?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(e.g. personnel, facilities, supplies)</a:t>
                      </a:r>
                    </a:p>
                  </a:txBody>
                  <a:tcPr marR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828941"/>
                  </a:ext>
                </a:extLst>
              </a:tr>
              <a:tr h="10757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00584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What </a:t>
                      </a:r>
                      <a:r>
                        <a:rPr lang="en-US" sz="1800" b="1" dirty="0">
                          <a:solidFill>
                            <a:schemeClr val="accent6"/>
                          </a:solidFill>
                        </a:rPr>
                        <a:t>aspects of program delivery </a:t>
                      </a:r>
                      <a:r>
                        <a:rPr lang="en-US" sz="1800" dirty="0"/>
                        <a:t>are driving results? (e.g. enrollment levels, member/ subscriber/ customer engagement, process efficiencies)</a:t>
                      </a:r>
                    </a:p>
                  </a:txBody>
                  <a:tcPr marR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334591"/>
                  </a:ext>
                </a:extLst>
              </a:tr>
            </a:tbl>
          </a:graphicData>
        </a:graphic>
      </p:graphicFrame>
      <p:pic>
        <p:nvPicPr>
          <p:cNvPr id="14" name="Graphic 13">
            <a:extLst>
              <a:ext uri="{FF2B5EF4-FFF2-40B4-BE49-F238E27FC236}">
                <a16:creationId xmlns:a16="http://schemas.microsoft.com/office/drawing/2014/main" id="{28327241-67A8-431A-A983-7B4BC0E99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740" y="4304684"/>
            <a:ext cx="634275" cy="52491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031D78A-0B07-43BF-B773-901433BD2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492" y="3223154"/>
            <a:ext cx="637443" cy="63744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D286C7D-2567-4223-ACF4-12835FAE0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740" y="5277063"/>
            <a:ext cx="645523" cy="63643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923AC24-D80F-42F3-9945-93FFF5F63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191" y="2199171"/>
            <a:ext cx="650946" cy="6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80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A6E1-33A3-44E5-A4C1-35F4D57C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Poll: Which revenue model is most critical to your organization’s success?</a:t>
            </a:r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12A7437E-6E08-48D7-A21A-75627C811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135421"/>
              </p:ext>
            </p:extLst>
          </p:nvPr>
        </p:nvGraphicFramePr>
        <p:xfrm>
          <a:off x="779883" y="2034074"/>
          <a:ext cx="7428452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28">
                  <a:extLst>
                    <a:ext uri="{9D8B030D-6E8A-4147-A177-3AD203B41FA5}">
                      <a16:colId xmlns:a16="http://schemas.microsoft.com/office/drawing/2014/main" val="710398218"/>
                    </a:ext>
                  </a:extLst>
                </a:gridCol>
                <a:gridCol w="6459524">
                  <a:extLst>
                    <a:ext uri="{9D8B030D-6E8A-4147-A177-3AD203B41FA5}">
                      <a16:colId xmlns:a16="http://schemas.microsoft.com/office/drawing/2014/main" val="660024261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Individual Donors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703392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dirty="0"/>
                        <a:t>Foundations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389197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dirty="0"/>
                        <a:t>Government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038283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dirty="0"/>
                        <a:t>Earned Revenue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314157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dirty="0"/>
                        <a:t>Membership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866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18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5D964D-AFC6-4C65-9593-9EFC010A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Performance Indicators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23622C-3C5F-4825-A2F8-F0354EB138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3603" y="5304421"/>
            <a:ext cx="6553655" cy="638370"/>
          </a:xfrm>
          <a:solidFill>
            <a:schemeClr val="bg1"/>
          </a:solidFill>
          <a:ln w="22225">
            <a:solidFill>
              <a:schemeClr val="accent6"/>
            </a:solidFill>
          </a:ln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A set of KPIs is not forever: Periodically Reassess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329A06F-332A-4546-B5F3-3BAB34642825}"/>
              </a:ext>
            </a:extLst>
          </p:cNvPr>
          <p:cNvSpPr/>
          <p:nvPr/>
        </p:nvSpPr>
        <p:spPr>
          <a:xfrm>
            <a:off x="777100" y="2242937"/>
            <a:ext cx="2011680" cy="2873829"/>
          </a:xfrm>
          <a:custGeom>
            <a:avLst/>
            <a:gdLst>
              <a:gd name="connsiteX0" fmla="*/ 0 w 7767888"/>
              <a:gd name="connsiteY0" fmla="*/ 0 h 533570"/>
              <a:gd name="connsiteX1" fmla="*/ 7767888 w 7767888"/>
              <a:gd name="connsiteY1" fmla="*/ 0 h 533570"/>
              <a:gd name="connsiteX2" fmla="*/ 7767888 w 7767888"/>
              <a:gd name="connsiteY2" fmla="*/ 533570 h 533570"/>
              <a:gd name="connsiteX3" fmla="*/ 0 w 7767888"/>
              <a:gd name="connsiteY3" fmla="*/ 533570 h 533570"/>
              <a:gd name="connsiteX4" fmla="*/ 0 w 7767888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888" h="533570">
                <a:moveTo>
                  <a:pt x="0" y="0"/>
                </a:moveTo>
                <a:lnTo>
                  <a:pt x="7767888" y="0"/>
                </a:lnTo>
                <a:lnTo>
                  <a:pt x="7767888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1645920" rIns="91440" bIns="91440" numCol="1" spcCol="1270" anchor="t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Represent measurable business model </a:t>
            </a:r>
            <a:r>
              <a:rPr lang="en-US" b="1" dirty="0">
                <a:solidFill>
                  <a:schemeClr val="accent6"/>
                </a:solidFill>
                <a:latin typeface="Trebuchet MS" panose="020B0603020202020204" pitchFamily="34" charset="0"/>
              </a:rPr>
              <a:t>drivers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D4E082-B572-4178-8577-92886441F62F}"/>
              </a:ext>
            </a:extLst>
          </p:cNvPr>
          <p:cNvSpPr/>
          <p:nvPr/>
        </p:nvSpPr>
        <p:spPr>
          <a:xfrm>
            <a:off x="2976740" y="2242937"/>
            <a:ext cx="2011680" cy="2873829"/>
          </a:xfrm>
          <a:custGeom>
            <a:avLst/>
            <a:gdLst>
              <a:gd name="connsiteX0" fmla="*/ 0 w 7385547"/>
              <a:gd name="connsiteY0" fmla="*/ 0 h 533570"/>
              <a:gd name="connsiteX1" fmla="*/ 7385547 w 7385547"/>
              <a:gd name="connsiteY1" fmla="*/ 0 h 533570"/>
              <a:gd name="connsiteX2" fmla="*/ 7385547 w 7385547"/>
              <a:gd name="connsiteY2" fmla="*/ 533570 h 533570"/>
              <a:gd name="connsiteX3" fmla="*/ 0 w 7385547"/>
              <a:gd name="connsiteY3" fmla="*/ 533570 h 533570"/>
              <a:gd name="connsiteX4" fmla="*/ 0 w 7385547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547" h="533570">
                <a:moveTo>
                  <a:pt x="0" y="0"/>
                </a:moveTo>
                <a:lnTo>
                  <a:pt x="7385547" y="0"/>
                </a:lnTo>
                <a:lnTo>
                  <a:pt x="7385547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1645920" rIns="91440" bIns="91440" numCol="1" spcCol="1270" anchor="t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Reflect progress toward intended </a:t>
            </a:r>
            <a:r>
              <a:rPr lang="en-US" b="1" dirty="0">
                <a:solidFill>
                  <a:schemeClr val="accent6"/>
                </a:solidFill>
                <a:latin typeface="Trebuchet MS" panose="020B0603020202020204" pitchFamily="34" charset="0"/>
              </a:rPr>
              <a:t>outcomes</a:t>
            </a:r>
            <a:r>
              <a:rPr lang="en-US" b="1" dirty="0">
                <a:solidFill>
                  <a:schemeClr val="accent2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202F45-0387-4857-ACCF-712CBC2685DB}"/>
              </a:ext>
            </a:extLst>
          </p:cNvPr>
          <p:cNvSpPr/>
          <p:nvPr/>
        </p:nvSpPr>
        <p:spPr>
          <a:xfrm>
            <a:off x="5176380" y="2242937"/>
            <a:ext cx="2011680" cy="2873829"/>
          </a:xfrm>
          <a:custGeom>
            <a:avLst/>
            <a:gdLst>
              <a:gd name="connsiteX0" fmla="*/ 0 w 7268199"/>
              <a:gd name="connsiteY0" fmla="*/ 0 h 533570"/>
              <a:gd name="connsiteX1" fmla="*/ 7268199 w 7268199"/>
              <a:gd name="connsiteY1" fmla="*/ 0 h 533570"/>
              <a:gd name="connsiteX2" fmla="*/ 7268199 w 7268199"/>
              <a:gd name="connsiteY2" fmla="*/ 533570 h 533570"/>
              <a:gd name="connsiteX3" fmla="*/ 0 w 7268199"/>
              <a:gd name="connsiteY3" fmla="*/ 533570 h 533570"/>
              <a:gd name="connsiteX4" fmla="*/ 0 w 7268199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8199" h="533570">
                <a:moveTo>
                  <a:pt x="0" y="0"/>
                </a:moveTo>
                <a:lnTo>
                  <a:pt x="7268199" y="0"/>
                </a:lnTo>
                <a:lnTo>
                  <a:pt x="7268199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1645920" rIns="91440" bIns="91440" numCol="1" spcCol="1270" anchor="t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Have consistently available </a:t>
            </a:r>
            <a:r>
              <a:rPr lang="en-US" b="1" dirty="0">
                <a:solidFill>
                  <a:schemeClr val="accent6"/>
                </a:solidFill>
                <a:latin typeface="Trebuchet MS" panose="020B0603020202020204" pitchFamily="34" charset="0"/>
              </a:rPr>
              <a:t>data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5C515E-F0D3-42AA-A5E2-5B9BA9529397}"/>
              </a:ext>
            </a:extLst>
          </p:cNvPr>
          <p:cNvSpPr/>
          <p:nvPr/>
        </p:nvSpPr>
        <p:spPr>
          <a:xfrm>
            <a:off x="7376020" y="2242937"/>
            <a:ext cx="2011680" cy="2873829"/>
          </a:xfrm>
          <a:custGeom>
            <a:avLst/>
            <a:gdLst>
              <a:gd name="connsiteX0" fmla="*/ 0 w 7385547"/>
              <a:gd name="connsiteY0" fmla="*/ 0 h 533570"/>
              <a:gd name="connsiteX1" fmla="*/ 7385547 w 7385547"/>
              <a:gd name="connsiteY1" fmla="*/ 0 h 533570"/>
              <a:gd name="connsiteX2" fmla="*/ 7385547 w 7385547"/>
              <a:gd name="connsiteY2" fmla="*/ 533570 h 533570"/>
              <a:gd name="connsiteX3" fmla="*/ 0 w 7385547"/>
              <a:gd name="connsiteY3" fmla="*/ 533570 h 533570"/>
              <a:gd name="connsiteX4" fmla="*/ 0 w 7385547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547" h="533570">
                <a:moveTo>
                  <a:pt x="0" y="0"/>
                </a:moveTo>
                <a:lnTo>
                  <a:pt x="7385547" y="0"/>
                </a:lnTo>
                <a:lnTo>
                  <a:pt x="7385547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1645920" rIns="91440" bIns="91440" numCol="1" spcCol="1270" anchor="t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Are </a:t>
            </a:r>
            <a:r>
              <a:rPr lang="en-US" b="1" dirty="0">
                <a:solidFill>
                  <a:schemeClr val="accent6"/>
                </a:solidFill>
                <a:latin typeface="Trebuchet MS" panose="020B0603020202020204" pitchFamily="34" charset="0"/>
              </a:rPr>
              <a:t>actionable</a:t>
            </a:r>
            <a:r>
              <a:rPr lang="en-US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and drive decisions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9BF09426-55FF-4C20-B543-95C0045FEF38}"/>
              </a:ext>
            </a:extLst>
          </p:cNvPr>
          <p:cNvSpPr txBox="1">
            <a:spLocks/>
          </p:cNvSpPr>
          <p:nvPr/>
        </p:nvSpPr>
        <p:spPr bwMode="auto">
          <a:xfrm>
            <a:off x="777100" y="1604567"/>
            <a:ext cx="8610600" cy="63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7432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u"/>
              <a:defRPr sz="1800">
                <a:solidFill>
                  <a:schemeClr val="tx2"/>
                </a:solidFill>
                <a:latin typeface="+mn-lt"/>
              </a:defRPr>
            </a:lvl2pPr>
            <a:lvl3pPr marL="457200" indent="-179388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64008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Univers HSBCPB Con 520" pitchFamily="34" charset="0"/>
              <a:buChar char="-"/>
              <a:defRPr sz="1600">
                <a:solidFill>
                  <a:schemeClr val="tx2"/>
                </a:solidFill>
                <a:latin typeface="+mn-lt"/>
              </a:defRPr>
            </a:lvl4pPr>
            <a:lvl5pPr marL="82296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600">
                <a:solidFill>
                  <a:schemeClr val="tx2"/>
                </a:solidFill>
                <a:latin typeface="+mn-lt"/>
              </a:defRPr>
            </a:lvl5pPr>
            <a:lvl6pPr marL="17589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6pPr>
            <a:lvl7pPr marL="22161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7pPr>
            <a:lvl8pPr marL="26733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8pPr>
            <a:lvl9pPr marL="31305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9pPr>
          </a:lstStyle>
          <a:p>
            <a:pPr algn="ctr"/>
            <a:r>
              <a:rPr lang="en-US" sz="2000" b="1" kern="0" dirty="0">
                <a:solidFill>
                  <a:schemeClr val="accent6"/>
                </a:solidFill>
              </a:rPr>
              <a:t>Successful KPIs: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A767F9F8-F0EC-4897-950F-5CE41839E7CC}"/>
              </a:ext>
            </a:extLst>
          </p:cNvPr>
          <p:cNvGrpSpPr/>
          <p:nvPr/>
        </p:nvGrpSpPr>
        <p:grpSpPr>
          <a:xfrm>
            <a:off x="1291594" y="2616163"/>
            <a:ext cx="1056064" cy="1122163"/>
            <a:chOff x="781194" y="2649895"/>
            <a:chExt cx="1056064" cy="1122163"/>
          </a:xfrm>
          <a:solidFill>
            <a:srgbClr val="ED1A3B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31C288B-DCE8-46F7-8569-69261375A0F4}"/>
                </a:ext>
              </a:extLst>
            </p:cNvPr>
            <p:cNvSpPr/>
            <p:nvPr/>
          </p:nvSpPr>
          <p:spPr>
            <a:xfrm>
              <a:off x="1313768" y="3137899"/>
              <a:ext cx="100421" cy="287160"/>
            </a:xfrm>
            <a:custGeom>
              <a:avLst/>
              <a:gdLst>
                <a:gd name="connsiteX0" fmla="*/ 100422 w 100421"/>
                <a:gd name="connsiteY0" fmla="*/ 287161 h 287160"/>
                <a:gd name="connsiteX1" fmla="*/ 100422 w 100421"/>
                <a:gd name="connsiteY1" fmla="*/ 11283 h 287160"/>
                <a:gd name="connsiteX2" fmla="*/ 40620 w 100421"/>
                <a:gd name="connsiteY2" fmla="*/ 0 h 287160"/>
                <a:gd name="connsiteX3" fmla="*/ 0 w 100421"/>
                <a:gd name="connsiteY3" fmla="*/ 5078 h 287160"/>
                <a:gd name="connsiteX4" fmla="*/ 0 w 100421"/>
                <a:gd name="connsiteY4" fmla="*/ 287161 h 287160"/>
                <a:gd name="connsiteX5" fmla="*/ 100422 w 100421"/>
                <a:gd name="connsiteY5" fmla="*/ 287161 h 28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421" h="287160">
                  <a:moveTo>
                    <a:pt x="100422" y="287161"/>
                  </a:moveTo>
                  <a:lnTo>
                    <a:pt x="100422" y="11283"/>
                  </a:lnTo>
                  <a:cubicBezTo>
                    <a:pt x="81804" y="3949"/>
                    <a:pt x="61494" y="0"/>
                    <a:pt x="40620" y="0"/>
                  </a:cubicBezTo>
                  <a:cubicBezTo>
                    <a:pt x="26516" y="0"/>
                    <a:pt x="12976" y="1693"/>
                    <a:pt x="0" y="5078"/>
                  </a:cubicBezTo>
                  <a:lnTo>
                    <a:pt x="0" y="287161"/>
                  </a:lnTo>
                  <a:lnTo>
                    <a:pt x="100422" y="287161"/>
                  </a:lnTo>
                  <a:close/>
                </a:path>
              </a:pathLst>
            </a:custGeom>
            <a:solidFill>
              <a:schemeClr val="accent2"/>
            </a:solidFill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71B2D8-4465-4FBD-BE45-2C7E983E4447}"/>
                </a:ext>
              </a:extLst>
            </p:cNvPr>
            <p:cNvSpPr/>
            <p:nvPr/>
          </p:nvSpPr>
          <p:spPr>
            <a:xfrm>
              <a:off x="1313203" y="2649895"/>
              <a:ext cx="100985" cy="335679"/>
            </a:xfrm>
            <a:custGeom>
              <a:avLst/>
              <a:gdLst>
                <a:gd name="connsiteX0" fmla="*/ 100986 w 100985"/>
                <a:gd name="connsiteY0" fmla="*/ 335679 h 335679"/>
                <a:gd name="connsiteX1" fmla="*/ 100986 w 100985"/>
                <a:gd name="connsiteY1" fmla="*/ 0 h 335679"/>
                <a:gd name="connsiteX2" fmla="*/ 0 w 100985"/>
                <a:gd name="connsiteY2" fmla="*/ 0 h 335679"/>
                <a:gd name="connsiteX3" fmla="*/ 0 w 100985"/>
                <a:gd name="connsiteY3" fmla="*/ 332858 h 335679"/>
                <a:gd name="connsiteX4" fmla="*/ 40620 w 100985"/>
                <a:gd name="connsiteY4" fmla="*/ 330038 h 335679"/>
                <a:gd name="connsiteX5" fmla="*/ 100986 w 100985"/>
                <a:gd name="connsiteY5" fmla="*/ 335679 h 33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85" h="335679">
                  <a:moveTo>
                    <a:pt x="100986" y="335679"/>
                  </a:moveTo>
                  <a:lnTo>
                    <a:pt x="100986" y="0"/>
                  </a:lnTo>
                  <a:lnTo>
                    <a:pt x="0" y="0"/>
                  </a:lnTo>
                  <a:lnTo>
                    <a:pt x="0" y="332858"/>
                  </a:lnTo>
                  <a:cubicBezTo>
                    <a:pt x="13540" y="331166"/>
                    <a:pt x="27080" y="330038"/>
                    <a:pt x="40620" y="330038"/>
                  </a:cubicBezTo>
                  <a:cubicBezTo>
                    <a:pt x="61494" y="330038"/>
                    <a:pt x="81240" y="332294"/>
                    <a:pt x="100986" y="335679"/>
                  </a:cubicBezTo>
                  <a:close/>
                </a:path>
              </a:pathLst>
            </a:custGeom>
            <a:solidFill>
              <a:schemeClr val="accent2"/>
            </a:solidFill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AD314E0-E44A-4B69-9C4E-F2F6E489CF56}"/>
                </a:ext>
              </a:extLst>
            </p:cNvPr>
            <p:cNvSpPr/>
            <p:nvPr/>
          </p:nvSpPr>
          <p:spPr>
            <a:xfrm>
              <a:off x="1187958" y="3186417"/>
              <a:ext cx="49082" cy="234693"/>
            </a:xfrm>
            <a:custGeom>
              <a:avLst/>
              <a:gdLst>
                <a:gd name="connsiteX0" fmla="*/ 0 w 49082"/>
                <a:gd name="connsiteY0" fmla="*/ 117347 h 234693"/>
                <a:gd name="connsiteX1" fmla="*/ 49083 w 49082"/>
                <a:gd name="connsiteY1" fmla="*/ 234693 h 234693"/>
                <a:gd name="connsiteX2" fmla="*/ 49083 w 49082"/>
                <a:gd name="connsiteY2" fmla="*/ 0 h 234693"/>
                <a:gd name="connsiteX3" fmla="*/ 0 w 49082"/>
                <a:gd name="connsiteY3" fmla="*/ 117347 h 23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82" h="234693">
                  <a:moveTo>
                    <a:pt x="0" y="117347"/>
                  </a:moveTo>
                  <a:cubicBezTo>
                    <a:pt x="0" y="163044"/>
                    <a:pt x="18618" y="204793"/>
                    <a:pt x="49083" y="234693"/>
                  </a:cubicBezTo>
                  <a:lnTo>
                    <a:pt x="49083" y="0"/>
                  </a:lnTo>
                  <a:cubicBezTo>
                    <a:pt x="18618" y="29901"/>
                    <a:pt x="0" y="71649"/>
                    <a:pt x="0" y="117347"/>
                  </a:cubicBezTo>
                  <a:close/>
                </a:path>
              </a:pathLst>
            </a:custGeom>
            <a:solidFill>
              <a:schemeClr val="accent2"/>
            </a:solidFill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A12D8B0-9B66-42A2-84EA-63FB2B36D61F}"/>
                </a:ext>
              </a:extLst>
            </p:cNvPr>
            <p:cNvSpPr/>
            <p:nvPr/>
          </p:nvSpPr>
          <p:spPr>
            <a:xfrm>
              <a:off x="1136055" y="2882895"/>
              <a:ext cx="100421" cy="182225"/>
            </a:xfrm>
            <a:custGeom>
              <a:avLst/>
              <a:gdLst>
                <a:gd name="connsiteX0" fmla="*/ 100422 w 100421"/>
                <a:gd name="connsiteY0" fmla="*/ 0 h 182225"/>
                <a:gd name="connsiteX1" fmla="*/ 0 w 100421"/>
                <a:gd name="connsiteY1" fmla="*/ 0 h 182225"/>
                <a:gd name="connsiteX2" fmla="*/ 0 w 100421"/>
                <a:gd name="connsiteY2" fmla="*/ 182226 h 182225"/>
                <a:gd name="connsiteX3" fmla="*/ 100422 w 100421"/>
                <a:gd name="connsiteY3" fmla="*/ 119603 h 182225"/>
                <a:gd name="connsiteX4" fmla="*/ 100422 w 100421"/>
                <a:gd name="connsiteY4" fmla="*/ 0 h 18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21" h="182225">
                  <a:moveTo>
                    <a:pt x="100422" y="0"/>
                  </a:moveTo>
                  <a:lnTo>
                    <a:pt x="0" y="0"/>
                  </a:lnTo>
                  <a:lnTo>
                    <a:pt x="0" y="182226"/>
                  </a:lnTo>
                  <a:cubicBezTo>
                    <a:pt x="29337" y="155710"/>
                    <a:pt x="63187" y="134272"/>
                    <a:pt x="100422" y="119603"/>
                  </a:cubicBezTo>
                  <a:lnTo>
                    <a:pt x="100422" y="0"/>
                  </a:lnTo>
                  <a:close/>
                </a:path>
              </a:pathLst>
            </a:custGeom>
            <a:solidFill>
              <a:schemeClr val="accent2"/>
            </a:solidFill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3E7466-4BEB-40FC-A6E1-CC10B21ACAF3}"/>
                </a:ext>
              </a:extLst>
            </p:cNvPr>
            <p:cNvSpPr/>
            <p:nvPr/>
          </p:nvSpPr>
          <p:spPr>
            <a:xfrm>
              <a:off x="958342" y="2770626"/>
              <a:ext cx="100985" cy="654433"/>
            </a:xfrm>
            <a:custGeom>
              <a:avLst/>
              <a:gdLst>
                <a:gd name="connsiteX0" fmla="*/ 86318 w 100985"/>
                <a:gd name="connsiteY0" fmla="*/ 654434 h 654433"/>
                <a:gd name="connsiteX1" fmla="*/ 62058 w 100985"/>
                <a:gd name="connsiteY1" fmla="*/ 533138 h 654433"/>
                <a:gd name="connsiteX2" fmla="*/ 100986 w 100985"/>
                <a:gd name="connsiteY2" fmla="*/ 381377 h 654433"/>
                <a:gd name="connsiteX3" fmla="*/ 100986 w 100985"/>
                <a:gd name="connsiteY3" fmla="*/ 0 h 654433"/>
                <a:gd name="connsiteX4" fmla="*/ 0 w 100985"/>
                <a:gd name="connsiteY4" fmla="*/ 0 h 654433"/>
                <a:gd name="connsiteX5" fmla="*/ 0 w 100985"/>
                <a:gd name="connsiteY5" fmla="*/ 654434 h 654433"/>
                <a:gd name="connsiteX6" fmla="*/ 86318 w 100985"/>
                <a:gd name="connsiteY6" fmla="*/ 654434 h 6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985" h="654433">
                  <a:moveTo>
                    <a:pt x="86318" y="654434"/>
                  </a:moveTo>
                  <a:cubicBezTo>
                    <a:pt x="70521" y="617199"/>
                    <a:pt x="62058" y="576014"/>
                    <a:pt x="62058" y="533138"/>
                  </a:cubicBezTo>
                  <a:cubicBezTo>
                    <a:pt x="62058" y="477849"/>
                    <a:pt x="76163" y="426510"/>
                    <a:pt x="100986" y="381377"/>
                  </a:cubicBezTo>
                  <a:lnTo>
                    <a:pt x="100986" y="0"/>
                  </a:lnTo>
                  <a:lnTo>
                    <a:pt x="0" y="0"/>
                  </a:lnTo>
                  <a:lnTo>
                    <a:pt x="0" y="654434"/>
                  </a:lnTo>
                  <a:lnTo>
                    <a:pt x="86318" y="654434"/>
                  </a:lnTo>
                  <a:close/>
                </a:path>
              </a:pathLst>
            </a:custGeom>
            <a:solidFill>
              <a:schemeClr val="accent2"/>
            </a:solidFill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34D79F8-FC96-4CE5-8A19-678F548D5A3E}"/>
                </a:ext>
              </a:extLst>
            </p:cNvPr>
            <p:cNvSpPr/>
            <p:nvPr/>
          </p:nvSpPr>
          <p:spPr>
            <a:xfrm>
              <a:off x="781194" y="3019988"/>
              <a:ext cx="100421" cy="405071"/>
            </a:xfrm>
            <a:custGeom>
              <a:avLst/>
              <a:gdLst>
                <a:gd name="connsiteX0" fmla="*/ 0 w 100421"/>
                <a:gd name="connsiteY0" fmla="*/ 0 h 405071"/>
                <a:gd name="connsiteX1" fmla="*/ 100422 w 100421"/>
                <a:gd name="connsiteY1" fmla="*/ 0 h 405071"/>
                <a:gd name="connsiteX2" fmla="*/ 100422 w 100421"/>
                <a:gd name="connsiteY2" fmla="*/ 405072 h 405071"/>
                <a:gd name="connsiteX3" fmla="*/ 0 w 100421"/>
                <a:gd name="connsiteY3" fmla="*/ 405072 h 40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21" h="405071">
                  <a:moveTo>
                    <a:pt x="0" y="0"/>
                  </a:moveTo>
                  <a:lnTo>
                    <a:pt x="100422" y="0"/>
                  </a:lnTo>
                  <a:lnTo>
                    <a:pt x="100422" y="405072"/>
                  </a:lnTo>
                  <a:lnTo>
                    <a:pt x="0" y="405072"/>
                  </a:lnTo>
                  <a:close/>
                </a:path>
              </a:pathLst>
            </a:custGeom>
            <a:solidFill>
              <a:schemeClr val="accent2"/>
            </a:solidFill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ED158D-6B18-484B-8B09-F8C3F790E56A}"/>
                </a:ext>
              </a:extLst>
            </p:cNvPr>
            <p:cNvSpPr/>
            <p:nvPr/>
          </p:nvSpPr>
          <p:spPr>
            <a:xfrm>
              <a:off x="1080736" y="3029531"/>
              <a:ext cx="756522" cy="742526"/>
            </a:xfrm>
            <a:custGeom>
              <a:avLst/>
              <a:gdLst>
                <a:gd name="connsiteX0" fmla="*/ 735141 w 756522"/>
                <a:gd name="connsiteY0" fmla="*/ 624017 h 742526"/>
                <a:gd name="connsiteX1" fmla="*/ 517372 w 756522"/>
                <a:gd name="connsiteY1" fmla="*/ 413018 h 742526"/>
                <a:gd name="connsiteX2" fmla="*/ 553479 w 756522"/>
                <a:gd name="connsiteY2" fmla="*/ 271412 h 742526"/>
                <a:gd name="connsiteX3" fmla="*/ 271960 w 756522"/>
                <a:gd name="connsiteY3" fmla="*/ 48 h 742526"/>
                <a:gd name="connsiteX4" fmla="*/ 31 w 756522"/>
                <a:gd name="connsiteY4" fmla="*/ 281567 h 742526"/>
                <a:gd name="connsiteX5" fmla="*/ 281550 w 756522"/>
                <a:gd name="connsiteY5" fmla="*/ 552932 h 742526"/>
                <a:gd name="connsiteX6" fmla="*/ 420900 w 756522"/>
                <a:gd name="connsiteY6" fmla="*/ 512312 h 742526"/>
                <a:gd name="connsiteX7" fmla="*/ 639232 w 756522"/>
                <a:gd name="connsiteY7" fmla="*/ 723310 h 742526"/>
                <a:gd name="connsiteX8" fmla="*/ 688315 w 756522"/>
                <a:gd name="connsiteY8" fmla="*/ 742492 h 742526"/>
                <a:gd name="connsiteX9" fmla="*/ 736833 w 756522"/>
                <a:gd name="connsiteY9" fmla="*/ 721617 h 742526"/>
                <a:gd name="connsiteX10" fmla="*/ 735141 w 756522"/>
                <a:gd name="connsiteY10" fmla="*/ 624017 h 742526"/>
                <a:gd name="connsiteX11" fmla="*/ 48549 w 756522"/>
                <a:gd name="connsiteY11" fmla="*/ 280439 h 742526"/>
                <a:gd name="connsiteX12" fmla="*/ 272524 w 756522"/>
                <a:gd name="connsiteY12" fmla="*/ 48002 h 742526"/>
                <a:gd name="connsiteX13" fmla="*/ 504961 w 756522"/>
                <a:gd name="connsiteY13" fmla="*/ 271976 h 742526"/>
                <a:gd name="connsiteX14" fmla="*/ 280986 w 756522"/>
                <a:gd name="connsiteY14" fmla="*/ 504413 h 742526"/>
                <a:gd name="connsiteX15" fmla="*/ 48549 w 756522"/>
                <a:gd name="connsiteY15" fmla="*/ 280439 h 742526"/>
                <a:gd name="connsiteX16" fmla="*/ 706933 w 756522"/>
                <a:gd name="connsiteY16" fmla="*/ 692281 h 742526"/>
                <a:gd name="connsiteX17" fmla="*/ 688315 w 756522"/>
                <a:gd name="connsiteY17" fmla="*/ 700743 h 742526"/>
                <a:gd name="connsiteX18" fmla="*/ 669133 w 756522"/>
                <a:gd name="connsiteY18" fmla="*/ 693409 h 742526"/>
                <a:gd name="connsiteX19" fmla="*/ 456442 w 756522"/>
                <a:gd name="connsiteY19" fmla="*/ 487488 h 742526"/>
                <a:gd name="connsiteX20" fmla="*/ 493677 w 756522"/>
                <a:gd name="connsiteY20" fmla="*/ 448561 h 742526"/>
                <a:gd name="connsiteX21" fmla="*/ 706368 w 756522"/>
                <a:gd name="connsiteY21" fmla="*/ 654482 h 742526"/>
                <a:gd name="connsiteX22" fmla="*/ 714831 w 756522"/>
                <a:gd name="connsiteY22" fmla="*/ 673099 h 742526"/>
                <a:gd name="connsiteX23" fmla="*/ 706933 w 756522"/>
                <a:gd name="connsiteY23" fmla="*/ 692281 h 74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6522" h="742526">
                  <a:moveTo>
                    <a:pt x="735141" y="624017"/>
                  </a:moveTo>
                  <a:lnTo>
                    <a:pt x="517372" y="413018"/>
                  </a:lnTo>
                  <a:cubicBezTo>
                    <a:pt x="541067" y="371270"/>
                    <a:pt x="554607" y="322751"/>
                    <a:pt x="553479" y="271412"/>
                  </a:cubicBezTo>
                  <a:cubicBezTo>
                    <a:pt x="550658" y="119087"/>
                    <a:pt x="424285" y="-2773"/>
                    <a:pt x="271960" y="48"/>
                  </a:cubicBezTo>
                  <a:cubicBezTo>
                    <a:pt x="119634" y="2869"/>
                    <a:pt x="-2226" y="129242"/>
                    <a:pt x="31" y="281567"/>
                  </a:cubicBezTo>
                  <a:cubicBezTo>
                    <a:pt x="2288" y="433892"/>
                    <a:pt x="129225" y="555752"/>
                    <a:pt x="281550" y="552932"/>
                  </a:cubicBezTo>
                  <a:cubicBezTo>
                    <a:pt x="332325" y="551803"/>
                    <a:pt x="380280" y="537135"/>
                    <a:pt x="420900" y="512312"/>
                  </a:cubicBezTo>
                  <a:lnTo>
                    <a:pt x="639232" y="723310"/>
                  </a:lnTo>
                  <a:cubicBezTo>
                    <a:pt x="652773" y="736850"/>
                    <a:pt x="670826" y="743056"/>
                    <a:pt x="688315" y="742492"/>
                  </a:cubicBezTo>
                  <a:cubicBezTo>
                    <a:pt x="705804" y="741927"/>
                    <a:pt x="723858" y="735157"/>
                    <a:pt x="736833" y="721617"/>
                  </a:cubicBezTo>
                  <a:cubicBezTo>
                    <a:pt x="763914" y="693973"/>
                    <a:pt x="762785" y="650532"/>
                    <a:pt x="735141" y="624017"/>
                  </a:cubicBezTo>
                  <a:close/>
                  <a:moveTo>
                    <a:pt x="48549" y="280439"/>
                  </a:moveTo>
                  <a:cubicBezTo>
                    <a:pt x="46293" y="154630"/>
                    <a:pt x="146714" y="50259"/>
                    <a:pt x="272524" y="48002"/>
                  </a:cubicBezTo>
                  <a:cubicBezTo>
                    <a:pt x="398333" y="45746"/>
                    <a:pt x="502704" y="146167"/>
                    <a:pt x="504961" y="271976"/>
                  </a:cubicBezTo>
                  <a:cubicBezTo>
                    <a:pt x="507217" y="397786"/>
                    <a:pt x="406796" y="502157"/>
                    <a:pt x="280986" y="504413"/>
                  </a:cubicBezTo>
                  <a:cubicBezTo>
                    <a:pt x="155177" y="506670"/>
                    <a:pt x="50806" y="406248"/>
                    <a:pt x="48549" y="280439"/>
                  </a:cubicBezTo>
                  <a:close/>
                  <a:moveTo>
                    <a:pt x="706933" y="692281"/>
                  </a:moveTo>
                  <a:cubicBezTo>
                    <a:pt x="701855" y="697358"/>
                    <a:pt x="695085" y="700179"/>
                    <a:pt x="688315" y="700743"/>
                  </a:cubicBezTo>
                  <a:cubicBezTo>
                    <a:pt x="680981" y="700743"/>
                    <a:pt x="674211" y="697922"/>
                    <a:pt x="669133" y="693409"/>
                  </a:cubicBezTo>
                  <a:lnTo>
                    <a:pt x="456442" y="487488"/>
                  </a:lnTo>
                  <a:cubicBezTo>
                    <a:pt x="469982" y="475641"/>
                    <a:pt x="482958" y="462665"/>
                    <a:pt x="493677" y="448561"/>
                  </a:cubicBezTo>
                  <a:lnTo>
                    <a:pt x="706368" y="654482"/>
                  </a:lnTo>
                  <a:cubicBezTo>
                    <a:pt x="711446" y="659559"/>
                    <a:pt x="714267" y="666329"/>
                    <a:pt x="714831" y="673099"/>
                  </a:cubicBezTo>
                  <a:cubicBezTo>
                    <a:pt x="714267" y="680433"/>
                    <a:pt x="712010" y="687203"/>
                    <a:pt x="706933" y="692281"/>
                  </a:cubicBezTo>
                  <a:close/>
                </a:path>
              </a:pathLst>
            </a:custGeom>
            <a:solidFill>
              <a:schemeClr val="tx2"/>
            </a:solidFill>
            <a:ln w="5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F4811-21BD-4C11-A851-D3EC461C31AD}"/>
              </a:ext>
            </a:extLst>
          </p:cNvPr>
          <p:cNvGrpSpPr/>
          <p:nvPr/>
        </p:nvGrpSpPr>
        <p:grpSpPr>
          <a:xfrm>
            <a:off x="3491284" y="2697259"/>
            <a:ext cx="984378" cy="985271"/>
            <a:chOff x="2980884" y="2730991"/>
            <a:chExt cx="984378" cy="98527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8DDFD11-15A3-4895-8670-8B650235F570}"/>
                </a:ext>
              </a:extLst>
            </p:cNvPr>
            <p:cNvSpPr/>
            <p:nvPr/>
          </p:nvSpPr>
          <p:spPr>
            <a:xfrm>
              <a:off x="3338190" y="2964133"/>
              <a:ext cx="280485" cy="650605"/>
            </a:xfrm>
            <a:custGeom>
              <a:avLst/>
              <a:gdLst>
                <a:gd name="connsiteX0" fmla="*/ 140243 w 280485"/>
                <a:gd name="connsiteY0" fmla="*/ 0 h 679774"/>
                <a:gd name="connsiteX1" fmla="*/ 0 w 280485"/>
                <a:gd name="connsiteY1" fmla="*/ 237609 h 679774"/>
                <a:gd name="connsiteX2" fmla="*/ 83074 w 280485"/>
                <a:gd name="connsiteY2" fmla="*/ 237609 h 679774"/>
                <a:gd name="connsiteX3" fmla="*/ 83074 w 280485"/>
                <a:gd name="connsiteY3" fmla="*/ 679775 h 679774"/>
                <a:gd name="connsiteX4" fmla="*/ 197412 w 280485"/>
                <a:gd name="connsiteY4" fmla="*/ 679775 h 679774"/>
                <a:gd name="connsiteX5" fmla="*/ 197412 w 280485"/>
                <a:gd name="connsiteY5" fmla="*/ 237609 h 679774"/>
                <a:gd name="connsiteX6" fmla="*/ 280485 w 280485"/>
                <a:gd name="connsiteY6" fmla="*/ 237609 h 67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485" h="679774">
                  <a:moveTo>
                    <a:pt x="140243" y="0"/>
                  </a:moveTo>
                  <a:lnTo>
                    <a:pt x="0" y="237609"/>
                  </a:lnTo>
                  <a:lnTo>
                    <a:pt x="83074" y="237609"/>
                  </a:lnTo>
                  <a:lnTo>
                    <a:pt x="83074" y="679775"/>
                  </a:lnTo>
                  <a:lnTo>
                    <a:pt x="197412" y="679775"/>
                  </a:lnTo>
                  <a:lnTo>
                    <a:pt x="197412" y="237609"/>
                  </a:lnTo>
                  <a:lnTo>
                    <a:pt x="280485" y="237609"/>
                  </a:lnTo>
                  <a:close/>
                </a:path>
              </a:pathLst>
            </a:custGeom>
            <a:solidFill>
              <a:schemeClr val="accent2"/>
            </a:solidFill>
            <a:ln w="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0D68C31-8BDB-4928-A2DD-D4D94332F5C4}"/>
                </a:ext>
              </a:extLst>
            </p:cNvPr>
            <p:cNvSpPr/>
            <p:nvPr/>
          </p:nvSpPr>
          <p:spPr>
            <a:xfrm>
              <a:off x="3597236" y="3199955"/>
              <a:ext cx="192052" cy="437700"/>
            </a:xfrm>
            <a:custGeom>
              <a:avLst/>
              <a:gdLst>
                <a:gd name="connsiteX0" fmla="*/ 95579 w 192052"/>
                <a:gd name="connsiteY0" fmla="*/ 0 h 437700"/>
                <a:gd name="connsiteX1" fmla="*/ 0 w 192052"/>
                <a:gd name="connsiteY1" fmla="*/ 162574 h 437700"/>
                <a:gd name="connsiteX2" fmla="*/ 57169 w 192052"/>
                <a:gd name="connsiteY2" fmla="*/ 162574 h 437700"/>
                <a:gd name="connsiteX3" fmla="*/ 57169 w 192052"/>
                <a:gd name="connsiteY3" fmla="*/ 437700 h 437700"/>
                <a:gd name="connsiteX4" fmla="*/ 134883 w 192052"/>
                <a:gd name="connsiteY4" fmla="*/ 437700 h 437700"/>
                <a:gd name="connsiteX5" fmla="*/ 134883 w 192052"/>
                <a:gd name="connsiteY5" fmla="*/ 162574 h 437700"/>
                <a:gd name="connsiteX6" fmla="*/ 192052 w 192052"/>
                <a:gd name="connsiteY6" fmla="*/ 162574 h 4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052" h="437700">
                  <a:moveTo>
                    <a:pt x="95579" y="0"/>
                  </a:moveTo>
                  <a:lnTo>
                    <a:pt x="0" y="162574"/>
                  </a:lnTo>
                  <a:lnTo>
                    <a:pt x="57169" y="162574"/>
                  </a:lnTo>
                  <a:lnTo>
                    <a:pt x="57169" y="437700"/>
                  </a:lnTo>
                  <a:lnTo>
                    <a:pt x="134883" y="437700"/>
                  </a:lnTo>
                  <a:lnTo>
                    <a:pt x="134883" y="162574"/>
                  </a:lnTo>
                  <a:lnTo>
                    <a:pt x="192052" y="162574"/>
                  </a:lnTo>
                  <a:close/>
                </a:path>
              </a:pathLst>
            </a:custGeom>
            <a:solidFill>
              <a:schemeClr val="accent2"/>
            </a:solidFill>
            <a:ln w="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541ACFD-AE1B-4B69-BF37-ACBABA550BB8}"/>
                </a:ext>
              </a:extLst>
            </p:cNvPr>
            <p:cNvSpPr/>
            <p:nvPr/>
          </p:nvSpPr>
          <p:spPr>
            <a:xfrm>
              <a:off x="3178296" y="3199954"/>
              <a:ext cx="192945" cy="445739"/>
            </a:xfrm>
            <a:custGeom>
              <a:avLst/>
              <a:gdLst>
                <a:gd name="connsiteX0" fmla="*/ 96473 w 192945"/>
                <a:gd name="connsiteY0" fmla="*/ 0 h 437700"/>
                <a:gd name="connsiteX1" fmla="*/ 0 w 192945"/>
                <a:gd name="connsiteY1" fmla="*/ 162574 h 437700"/>
                <a:gd name="connsiteX2" fmla="*/ 57169 w 192945"/>
                <a:gd name="connsiteY2" fmla="*/ 162574 h 437700"/>
                <a:gd name="connsiteX3" fmla="*/ 57169 w 192945"/>
                <a:gd name="connsiteY3" fmla="*/ 437700 h 437700"/>
                <a:gd name="connsiteX4" fmla="*/ 135776 w 192945"/>
                <a:gd name="connsiteY4" fmla="*/ 437700 h 437700"/>
                <a:gd name="connsiteX5" fmla="*/ 135776 w 192945"/>
                <a:gd name="connsiteY5" fmla="*/ 162574 h 437700"/>
                <a:gd name="connsiteX6" fmla="*/ 192945 w 192945"/>
                <a:gd name="connsiteY6" fmla="*/ 162574 h 4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945" h="437700">
                  <a:moveTo>
                    <a:pt x="96473" y="0"/>
                  </a:moveTo>
                  <a:lnTo>
                    <a:pt x="0" y="162574"/>
                  </a:lnTo>
                  <a:lnTo>
                    <a:pt x="57169" y="162574"/>
                  </a:lnTo>
                  <a:lnTo>
                    <a:pt x="57169" y="437700"/>
                  </a:lnTo>
                  <a:lnTo>
                    <a:pt x="135776" y="437700"/>
                  </a:lnTo>
                  <a:lnTo>
                    <a:pt x="135776" y="162574"/>
                  </a:lnTo>
                  <a:lnTo>
                    <a:pt x="192945" y="162574"/>
                  </a:lnTo>
                  <a:close/>
                </a:path>
              </a:pathLst>
            </a:custGeom>
            <a:solidFill>
              <a:schemeClr val="accent2"/>
            </a:solidFill>
            <a:ln w="8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3" name="Graphic 18">
              <a:extLst>
                <a:ext uri="{FF2B5EF4-FFF2-40B4-BE49-F238E27FC236}">
                  <a16:creationId xmlns:a16="http://schemas.microsoft.com/office/drawing/2014/main" id="{AE558F2A-8021-45A6-AAAA-5D5F466EE377}"/>
                </a:ext>
              </a:extLst>
            </p:cNvPr>
            <p:cNvGrpSpPr/>
            <p:nvPr/>
          </p:nvGrpSpPr>
          <p:grpSpPr>
            <a:xfrm>
              <a:off x="2980884" y="2730991"/>
              <a:ext cx="984378" cy="985271"/>
              <a:chOff x="2980884" y="2730991"/>
              <a:chExt cx="984378" cy="985271"/>
            </a:xfrm>
            <a:solidFill>
              <a:schemeClr val="tx2"/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D2274FC-49D2-4D3E-8128-4B7B1A0D884D}"/>
                  </a:ext>
                </a:extLst>
              </p:cNvPr>
              <p:cNvSpPr/>
              <p:nvPr/>
            </p:nvSpPr>
            <p:spPr>
              <a:xfrm>
                <a:off x="2980884" y="2730991"/>
                <a:ext cx="984378" cy="985271"/>
              </a:xfrm>
              <a:custGeom>
                <a:avLst/>
                <a:gdLst>
                  <a:gd name="connsiteX0" fmla="*/ 984379 w 984378"/>
                  <a:gd name="connsiteY0" fmla="*/ 592235 h 985271"/>
                  <a:gd name="connsiteX1" fmla="*/ 923637 w 984378"/>
                  <a:gd name="connsiteY1" fmla="*/ 750343 h 985271"/>
                  <a:gd name="connsiteX2" fmla="*/ 820911 w 984378"/>
                  <a:gd name="connsiteY2" fmla="*/ 745877 h 985271"/>
                  <a:gd name="connsiteX3" fmla="*/ 760169 w 984378"/>
                  <a:gd name="connsiteY3" fmla="*/ 809299 h 985271"/>
                  <a:gd name="connsiteX4" fmla="*/ 769995 w 984378"/>
                  <a:gd name="connsiteY4" fmla="*/ 911131 h 985271"/>
                  <a:gd name="connsiteX5" fmla="*/ 614567 w 984378"/>
                  <a:gd name="connsiteY5" fmla="*/ 979912 h 985271"/>
                  <a:gd name="connsiteX6" fmla="*/ 545785 w 984378"/>
                  <a:gd name="connsiteY6" fmla="*/ 903985 h 985271"/>
                  <a:gd name="connsiteX7" fmla="*/ 458245 w 984378"/>
                  <a:gd name="connsiteY7" fmla="*/ 905771 h 985271"/>
                  <a:gd name="connsiteX8" fmla="*/ 393037 w 984378"/>
                  <a:gd name="connsiteY8" fmla="*/ 985272 h 985271"/>
                  <a:gd name="connsiteX9" fmla="*/ 234929 w 984378"/>
                  <a:gd name="connsiteY9" fmla="*/ 923637 h 985271"/>
                  <a:gd name="connsiteX10" fmla="*/ 239395 w 984378"/>
                  <a:gd name="connsiteY10" fmla="*/ 820911 h 985271"/>
                  <a:gd name="connsiteX11" fmla="*/ 175973 w 984378"/>
                  <a:gd name="connsiteY11" fmla="*/ 760169 h 985271"/>
                  <a:gd name="connsiteX12" fmla="*/ 74141 w 984378"/>
                  <a:gd name="connsiteY12" fmla="*/ 769995 h 985271"/>
                  <a:gd name="connsiteX13" fmla="*/ 5360 w 984378"/>
                  <a:gd name="connsiteY13" fmla="*/ 614567 h 985271"/>
                  <a:gd name="connsiteX14" fmla="*/ 81287 w 984378"/>
                  <a:gd name="connsiteY14" fmla="*/ 545785 h 985271"/>
                  <a:gd name="connsiteX15" fmla="*/ 79501 w 984378"/>
                  <a:gd name="connsiteY15" fmla="*/ 458245 h 985271"/>
                  <a:gd name="connsiteX16" fmla="*/ 0 w 984378"/>
                  <a:gd name="connsiteY16" fmla="*/ 393037 h 985271"/>
                  <a:gd name="connsiteX17" fmla="*/ 61635 w 984378"/>
                  <a:gd name="connsiteY17" fmla="*/ 234929 h 985271"/>
                  <a:gd name="connsiteX18" fmla="*/ 164361 w 984378"/>
                  <a:gd name="connsiteY18" fmla="*/ 239395 h 985271"/>
                  <a:gd name="connsiteX19" fmla="*/ 225103 w 984378"/>
                  <a:gd name="connsiteY19" fmla="*/ 175973 h 985271"/>
                  <a:gd name="connsiteX20" fmla="*/ 214384 w 984378"/>
                  <a:gd name="connsiteY20" fmla="*/ 74141 h 985271"/>
                  <a:gd name="connsiteX21" fmla="*/ 369812 w 984378"/>
                  <a:gd name="connsiteY21" fmla="*/ 5360 h 985271"/>
                  <a:gd name="connsiteX22" fmla="*/ 438593 w 984378"/>
                  <a:gd name="connsiteY22" fmla="*/ 81287 h 985271"/>
                  <a:gd name="connsiteX23" fmla="*/ 526133 w 984378"/>
                  <a:gd name="connsiteY23" fmla="*/ 79501 h 985271"/>
                  <a:gd name="connsiteX24" fmla="*/ 592235 w 984378"/>
                  <a:gd name="connsiteY24" fmla="*/ 0 h 985271"/>
                  <a:gd name="connsiteX25" fmla="*/ 750343 w 984378"/>
                  <a:gd name="connsiteY25" fmla="*/ 61635 h 985271"/>
                  <a:gd name="connsiteX26" fmla="*/ 745877 w 984378"/>
                  <a:gd name="connsiteY26" fmla="*/ 164361 h 985271"/>
                  <a:gd name="connsiteX27" fmla="*/ 809299 w 984378"/>
                  <a:gd name="connsiteY27" fmla="*/ 225103 h 985271"/>
                  <a:gd name="connsiteX28" fmla="*/ 911131 w 984378"/>
                  <a:gd name="connsiteY28" fmla="*/ 214384 h 985271"/>
                  <a:gd name="connsiteX29" fmla="*/ 979912 w 984378"/>
                  <a:gd name="connsiteY29" fmla="*/ 369812 h 985271"/>
                  <a:gd name="connsiteX30" fmla="*/ 903985 w 984378"/>
                  <a:gd name="connsiteY30" fmla="*/ 438593 h 985271"/>
                  <a:gd name="connsiteX31" fmla="*/ 905771 w 984378"/>
                  <a:gd name="connsiteY31" fmla="*/ 526133 h 985271"/>
                  <a:gd name="connsiteX32" fmla="*/ 984379 w 984378"/>
                  <a:gd name="connsiteY32" fmla="*/ 592235 h 985271"/>
                  <a:gd name="connsiteX33" fmla="*/ 916490 w 984378"/>
                  <a:gd name="connsiteY33" fmla="*/ 739624 h 985271"/>
                  <a:gd name="connsiteX34" fmla="*/ 972766 w 984378"/>
                  <a:gd name="connsiteY34" fmla="*/ 594915 h 985271"/>
                  <a:gd name="connsiteX35" fmla="*/ 895052 w 984378"/>
                  <a:gd name="connsiteY35" fmla="*/ 530600 h 985271"/>
                  <a:gd name="connsiteX36" fmla="*/ 895052 w 984378"/>
                  <a:gd name="connsiteY36" fmla="*/ 527920 h 985271"/>
                  <a:gd name="connsiteX37" fmla="*/ 893265 w 984378"/>
                  <a:gd name="connsiteY37" fmla="*/ 436807 h 985271"/>
                  <a:gd name="connsiteX38" fmla="*/ 893265 w 984378"/>
                  <a:gd name="connsiteY38" fmla="*/ 434127 h 985271"/>
                  <a:gd name="connsiteX39" fmla="*/ 967407 w 984378"/>
                  <a:gd name="connsiteY39" fmla="*/ 366239 h 985271"/>
                  <a:gd name="connsiteX40" fmla="*/ 904878 w 984378"/>
                  <a:gd name="connsiteY40" fmla="*/ 224210 h 985271"/>
                  <a:gd name="connsiteX41" fmla="*/ 803939 w 984378"/>
                  <a:gd name="connsiteY41" fmla="*/ 234929 h 985271"/>
                  <a:gd name="connsiteX42" fmla="*/ 802152 w 984378"/>
                  <a:gd name="connsiteY42" fmla="*/ 233142 h 985271"/>
                  <a:gd name="connsiteX43" fmla="*/ 736944 w 984378"/>
                  <a:gd name="connsiteY43" fmla="*/ 170614 h 985271"/>
                  <a:gd name="connsiteX44" fmla="*/ 735158 w 984378"/>
                  <a:gd name="connsiteY44" fmla="*/ 168827 h 985271"/>
                  <a:gd name="connsiteX45" fmla="*/ 739624 w 984378"/>
                  <a:gd name="connsiteY45" fmla="*/ 67888 h 985271"/>
                  <a:gd name="connsiteX46" fmla="*/ 594915 w 984378"/>
                  <a:gd name="connsiteY46" fmla="*/ 11612 h 985271"/>
                  <a:gd name="connsiteX47" fmla="*/ 530600 w 984378"/>
                  <a:gd name="connsiteY47" fmla="*/ 89327 h 985271"/>
                  <a:gd name="connsiteX48" fmla="*/ 527920 w 984378"/>
                  <a:gd name="connsiteY48" fmla="*/ 89327 h 985271"/>
                  <a:gd name="connsiteX49" fmla="*/ 436807 w 984378"/>
                  <a:gd name="connsiteY49" fmla="*/ 91113 h 985271"/>
                  <a:gd name="connsiteX50" fmla="*/ 434127 w 984378"/>
                  <a:gd name="connsiteY50" fmla="*/ 91113 h 985271"/>
                  <a:gd name="connsiteX51" fmla="*/ 366239 w 984378"/>
                  <a:gd name="connsiteY51" fmla="*/ 16972 h 985271"/>
                  <a:gd name="connsiteX52" fmla="*/ 225103 w 984378"/>
                  <a:gd name="connsiteY52" fmla="*/ 80394 h 985271"/>
                  <a:gd name="connsiteX53" fmla="*/ 234929 w 984378"/>
                  <a:gd name="connsiteY53" fmla="*/ 180440 h 985271"/>
                  <a:gd name="connsiteX54" fmla="*/ 233142 w 984378"/>
                  <a:gd name="connsiteY54" fmla="*/ 182226 h 985271"/>
                  <a:gd name="connsiteX55" fmla="*/ 170614 w 984378"/>
                  <a:gd name="connsiteY55" fmla="*/ 247435 h 985271"/>
                  <a:gd name="connsiteX56" fmla="*/ 168827 w 984378"/>
                  <a:gd name="connsiteY56" fmla="*/ 250114 h 985271"/>
                  <a:gd name="connsiteX57" fmla="*/ 67888 w 984378"/>
                  <a:gd name="connsiteY57" fmla="*/ 244755 h 985271"/>
                  <a:gd name="connsiteX58" fmla="*/ 11612 w 984378"/>
                  <a:gd name="connsiteY58" fmla="*/ 389464 h 985271"/>
                  <a:gd name="connsiteX59" fmla="*/ 89327 w 984378"/>
                  <a:gd name="connsiteY59" fmla="*/ 453779 h 985271"/>
                  <a:gd name="connsiteX60" fmla="*/ 89327 w 984378"/>
                  <a:gd name="connsiteY60" fmla="*/ 456459 h 985271"/>
                  <a:gd name="connsiteX61" fmla="*/ 91113 w 984378"/>
                  <a:gd name="connsiteY61" fmla="*/ 547572 h 985271"/>
                  <a:gd name="connsiteX62" fmla="*/ 91113 w 984378"/>
                  <a:gd name="connsiteY62" fmla="*/ 550252 h 985271"/>
                  <a:gd name="connsiteX63" fmla="*/ 16972 w 984378"/>
                  <a:gd name="connsiteY63" fmla="*/ 618140 h 985271"/>
                  <a:gd name="connsiteX64" fmla="*/ 80394 w 984378"/>
                  <a:gd name="connsiteY64" fmla="*/ 759276 h 985271"/>
                  <a:gd name="connsiteX65" fmla="*/ 180440 w 984378"/>
                  <a:gd name="connsiteY65" fmla="*/ 749450 h 985271"/>
                  <a:gd name="connsiteX66" fmla="*/ 182226 w 984378"/>
                  <a:gd name="connsiteY66" fmla="*/ 751236 h 985271"/>
                  <a:gd name="connsiteX67" fmla="*/ 247435 w 984378"/>
                  <a:gd name="connsiteY67" fmla="*/ 813765 h 985271"/>
                  <a:gd name="connsiteX68" fmla="*/ 249221 w 984378"/>
                  <a:gd name="connsiteY68" fmla="*/ 815551 h 985271"/>
                  <a:gd name="connsiteX69" fmla="*/ 244755 w 984378"/>
                  <a:gd name="connsiteY69" fmla="*/ 916490 h 985271"/>
                  <a:gd name="connsiteX70" fmla="*/ 389464 w 984378"/>
                  <a:gd name="connsiteY70" fmla="*/ 972766 h 985271"/>
                  <a:gd name="connsiteX71" fmla="*/ 453779 w 984378"/>
                  <a:gd name="connsiteY71" fmla="*/ 895052 h 985271"/>
                  <a:gd name="connsiteX72" fmla="*/ 456459 w 984378"/>
                  <a:gd name="connsiteY72" fmla="*/ 895052 h 985271"/>
                  <a:gd name="connsiteX73" fmla="*/ 547572 w 984378"/>
                  <a:gd name="connsiteY73" fmla="*/ 893265 h 985271"/>
                  <a:gd name="connsiteX74" fmla="*/ 550252 w 984378"/>
                  <a:gd name="connsiteY74" fmla="*/ 893265 h 985271"/>
                  <a:gd name="connsiteX75" fmla="*/ 618140 w 984378"/>
                  <a:gd name="connsiteY75" fmla="*/ 967407 h 985271"/>
                  <a:gd name="connsiteX76" fmla="*/ 760169 w 984378"/>
                  <a:gd name="connsiteY76" fmla="*/ 904878 h 985271"/>
                  <a:gd name="connsiteX77" fmla="*/ 749450 w 984378"/>
                  <a:gd name="connsiteY77" fmla="*/ 803939 h 985271"/>
                  <a:gd name="connsiteX78" fmla="*/ 751236 w 984378"/>
                  <a:gd name="connsiteY78" fmla="*/ 802152 h 985271"/>
                  <a:gd name="connsiteX79" fmla="*/ 813765 w 984378"/>
                  <a:gd name="connsiteY79" fmla="*/ 736944 h 985271"/>
                  <a:gd name="connsiteX80" fmla="*/ 815551 w 984378"/>
                  <a:gd name="connsiteY80" fmla="*/ 735158 h 985271"/>
                  <a:gd name="connsiteX81" fmla="*/ 916490 w 984378"/>
                  <a:gd name="connsiteY81" fmla="*/ 739624 h 985271"/>
                  <a:gd name="connsiteX82" fmla="*/ 936142 w 984378"/>
                  <a:gd name="connsiteY82" fmla="*/ 604741 h 985271"/>
                  <a:gd name="connsiteX83" fmla="*/ 895945 w 984378"/>
                  <a:gd name="connsiteY83" fmla="*/ 708360 h 985271"/>
                  <a:gd name="connsiteX84" fmla="*/ 800366 w 984378"/>
                  <a:gd name="connsiteY84" fmla="*/ 703893 h 985271"/>
                  <a:gd name="connsiteX85" fmla="*/ 717292 w 984378"/>
                  <a:gd name="connsiteY85" fmla="*/ 790540 h 985271"/>
                  <a:gd name="connsiteX86" fmla="*/ 726225 w 984378"/>
                  <a:gd name="connsiteY86" fmla="*/ 885226 h 985271"/>
                  <a:gd name="connsiteX87" fmla="*/ 624393 w 984378"/>
                  <a:gd name="connsiteY87" fmla="*/ 929889 h 985271"/>
                  <a:gd name="connsiteX88" fmla="*/ 560077 w 984378"/>
                  <a:gd name="connsiteY88" fmla="*/ 859321 h 985271"/>
                  <a:gd name="connsiteX89" fmla="*/ 440380 w 984378"/>
                  <a:gd name="connsiteY89" fmla="*/ 862001 h 985271"/>
                  <a:gd name="connsiteX90" fmla="*/ 379638 w 984378"/>
                  <a:gd name="connsiteY90" fmla="*/ 935249 h 985271"/>
                  <a:gd name="connsiteX91" fmla="*/ 276019 w 984378"/>
                  <a:gd name="connsiteY91" fmla="*/ 895052 h 985271"/>
                  <a:gd name="connsiteX92" fmla="*/ 280485 w 984378"/>
                  <a:gd name="connsiteY92" fmla="*/ 799473 h 985271"/>
                  <a:gd name="connsiteX93" fmla="*/ 193839 w 984378"/>
                  <a:gd name="connsiteY93" fmla="*/ 716399 h 985271"/>
                  <a:gd name="connsiteX94" fmla="*/ 99152 w 984378"/>
                  <a:gd name="connsiteY94" fmla="*/ 725332 h 985271"/>
                  <a:gd name="connsiteX95" fmla="*/ 53596 w 984378"/>
                  <a:gd name="connsiteY95" fmla="*/ 625286 h 985271"/>
                  <a:gd name="connsiteX96" fmla="*/ 124164 w 984378"/>
                  <a:gd name="connsiteY96" fmla="*/ 560971 h 985271"/>
                  <a:gd name="connsiteX97" fmla="*/ 121484 w 984378"/>
                  <a:gd name="connsiteY97" fmla="*/ 441273 h 985271"/>
                  <a:gd name="connsiteX98" fmla="*/ 48236 w 984378"/>
                  <a:gd name="connsiteY98" fmla="*/ 380531 h 985271"/>
                  <a:gd name="connsiteX99" fmla="*/ 88433 w 984378"/>
                  <a:gd name="connsiteY99" fmla="*/ 276912 h 985271"/>
                  <a:gd name="connsiteX100" fmla="*/ 184013 w 984378"/>
                  <a:gd name="connsiteY100" fmla="*/ 281379 h 985271"/>
                  <a:gd name="connsiteX101" fmla="*/ 267086 w 984378"/>
                  <a:gd name="connsiteY101" fmla="*/ 194732 h 985271"/>
                  <a:gd name="connsiteX102" fmla="*/ 258154 w 984378"/>
                  <a:gd name="connsiteY102" fmla="*/ 100046 h 985271"/>
                  <a:gd name="connsiteX103" fmla="*/ 359986 w 984378"/>
                  <a:gd name="connsiteY103" fmla="*/ 55382 h 985271"/>
                  <a:gd name="connsiteX104" fmla="*/ 424301 w 984378"/>
                  <a:gd name="connsiteY104" fmla="*/ 125950 h 985271"/>
                  <a:gd name="connsiteX105" fmla="*/ 543999 w 984378"/>
                  <a:gd name="connsiteY105" fmla="*/ 123271 h 985271"/>
                  <a:gd name="connsiteX106" fmla="*/ 604741 w 984378"/>
                  <a:gd name="connsiteY106" fmla="*/ 50023 h 985271"/>
                  <a:gd name="connsiteX107" fmla="*/ 708360 w 984378"/>
                  <a:gd name="connsiteY107" fmla="*/ 90220 h 985271"/>
                  <a:gd name="connsiteX108" fmla="*/ 703893 w 984378"/>
                  <a:gd name="connsiteY108" fmla="*/ 185799 h 985271"/>
                  <a:gd name="connsiteX109" fmla="*/ 790540 w 984378"/>
                  <a:gd name="connsiteY109" fmla="*/ 268873 h 985271"/>
                  <a:gd name="connsiteX110" fmla="*/ 885226 w 984378"/>
                  <a:gd name="connsiteY110" fmla="*/ 259940 h 985271"/>
                  <a:gd name="connsiteX111" fmla="*/ 929889 w 984378"/>
                  <a:gd name="connsiteY111" fmla="*/ 361773 h 985271"/>
                  <a:gd name="connsiteX112" fmla="*/ 859321 w 984378"/>
                  <a:gd name="connsiteY112" fmla="*/ 426088 h 985271"/>
                  <a:gd name="connsiteX113" fmla="*/ 862001 w 984378"/>
                  <a:gd name="connsiteY113" fmla="*/ 545785 h 985271"/>
                  <a:gd name="connsiteX114" fmla="*/ 936142 w 984378"/>
                  <a:gd name="connsiteY114" fmla="*/ 604741 h 985271"/>
                  <a:gd name="connsiteX115" fmla="*/ 889692 w 984378"/>
                  <a:gd name="connsiteY115" fmla="*/ 697640 h 985271"/>
                  <a:gd name="connsiteX116" fmla="*/ 924530 w 984378"/>
                  <a:gd name="connsiteY116" fmla="*/ 607421 h 985271"/>
                  <a:gd name="connsiteX117" fmla="*/ 852175 w 984378"/>
                  <a:gd name="connsiteY117" fmla="*/ 547572 h 985271"/>
                  <a:gd name="connsiteX118" fmla="*/ 852175 w 984378"/>
                  <a:gd name="connsiteY118" fmla="*/ 544892 h 985271"/>
                  <a:gd name="connsiteX119" fmla="*/ 849495 w 984378"/>
                  <a:gd name="connsiteY119" fmla="*/ 422515 h 985271"/>
                  <a:gd name="connsiteX120" fmla="*/ 849495 w 984378"/>
                  <a:gd name="connsiteY120" fmla="*/ 419835 h 985271"/>
                  <a:gd name="connsiteX121" fmla="*/ 919170 w 984378"/>
                  <a:gd name="connsiteY121" fmla="*/ 356413 h 985271"/>
                  <a:gd name="connsiteX122" fmla="*/ 878973 w 984378"/>
                  <a:gd name="connsiteY122" fmla="*/ 267980 h 985271"/>
                  <a:gd name="connsiteX123" fmla="*/ 786074 w 984378"/>
                  <a:gd name="connsiteY123" fmla="*/ 276912 h 985271"/>
                  <a:gd name="connsiteX124" fmla="*/ 784287 w 984378"/>
                  <a:gd name="connsiteY124" fmla="*/ 274233 h 985271"/>
                  <a:gd name="connsiteX125" fmla="*/ 695854 w 984378"/>
                  <a:gd name="connsiteY125" fmla="*/ 189372 h 985271"/>
                  <a:gd name="connsiteX126" fmla="*/ 693174 w 984378"/>
                  <a:gd name="connsiteY126" fmla="*/ 187586 h 985271"/>
                  <a:gd name="connsiteX127" fmla="*/ 697640 w 984378"/>
                  <a:gd name="connsiteY127" fmla="*/ 93793 h 985271"/>
                  <a:gd name="connsiteX128" fmla="*/ 607421 w 984378"/>
                  <a:gd name="connsiteY128" fmla="*/ 59849 h 985271"/>
                  <a:gd name="connsiteX129" fmla="*/ 547572 w 984378"/>
                  <a:gd name="connsiteY129" fmla="*/ 132203 h 985271"/>
                  <a:gd name="connsiteX130" fmla="*/ 544892 w 984378"/>
                  <a:gd name="connsiteY130" fmla="*/ 132203 h 985271"/>
                  <a:gd name="connsiteX131" fmla="*/ 422515 w 984378"/>
                  <a:gd name="connsiteY131" fmla="*/ 134883 h 985271"/>
                  <a:gd name="connsiteX132" fmla="*/ 419835 w 984378"/>
                  <a:gd name="connsiteY132" fmla="*/ 134883 h 985271"/>
                  <a:gd name="connsiteX133" fmla="*/ 357306 w 984378"/>
                  <a:gd name="connsiteY133" fmla="*/ 66102 h 985271"/>
                  <a:gd name="connsiteX134" fmla="*/ 267980 w 984378"/>
                  <a:gd name="connsiteY134" fmla="*/ 105405 h 985271"/>
                  <a:gd name="connsiteX135" fmla="*/ 276912 w 984378"/>
                  <a:gd name="connsiteY135" fmla="*/ 198305 h 985271"/>
                  <a:gd name="connsiteX136" fmla="*/ 274233 w 984378"/>
                  <a:gd name="connsiteY136" fmla="*/ 200091 h 985271"/>
                  <a:gd name="connsiteX137" fmla="*/ 189372 w 984378"/>
                  <a:gd name="connsiteY137" fmla="*/ 288525 h 985271"/>
                  <a:gd name="connsiteX138" fmla="*/ 187586 w 984378"/>
                  <a:gd name="connsiteY138" fmla="*/ 291205 h 985271"/>
                  <a:gd name="connsiteX139" fmla="*/ 93793 w 984378"/>
                  <a:gd name="connsiteY139" fmla="*/ 286738 h 985271"/>
                  <a:gd name="connsiteX140" fmla="*/ 59849 w 984378"/>
                  <a:gd name="connsiteY140" fmla="*/ 376958 h 985271"/>
                  <a:gd name="connsiteX141" fmla="*/ 132203 w 984378"/>
                  <a:gd name="connsiteY141" fmla="*/ 436807 h 985271"/>
                  <a:gd name="connsiteX142" fmla="*/ 132203 w 984378"/>
                  <a:gd name="connsiteY142" fmla="*/ 439487 h 985271"/>
                  <a:gd name="connsiteX143" fmla="*/ 134883 w 984378"/>
                  <a:gd name="connsiteY143" fmla="*/ 561864 h 985271"/>
                  <a:gd name="connsiteX144" fmla="*/ 135776 w 984378"/>
                  <a:gd name="connsiteY144" fmla="*/ 564544 h 985271"/>
                  <a:gd name="connsiteX145" fmla="*/ 66102 w 984378"/>
                  <a:gd name="connsiteY145" fmla="*/ 627966 h 985271"/>
                  <a:gd name="connsiteX146" fmla="*/ 105405 w 984378"/>
                  <a:gd name="connsiteY146" fmla="*/ 716399 h 985271"/>
                  <a:gd name="connsiteX147" fmla="*/ 198305 w 984378"/>
                  <a:gd name="connsiteY147" fmla="*/ 707466 h 985271"/>
                  <a:gd name="connsiteX148" fmla="*/ 200091 w 984378"/>
                  <a:gd name="connsiteY148" fmla="*/ 710146 h 985271"/>
                  <a:gd name="connsiteX149" fmla="*/ 288525 w 984378"/>
                  <a:gd name="connsiteY149" fmla="*/ 795006 h 985271"/>
                  <a:gd name="connsiteX150" fmla="*/ 291205 w 984378"/>
                  <a:gd name="connsiteY150" fmla="*/ 796793 h 985271"/>
                  <a:gd name="connsiteX151" fmla="*/ 286738 w 984378"/>
                  <a:gd name="connsiteY151" fmla="*/ 890586 h 985271"/>
                  <a:gd name="connsiteX152" fmla="*/ 376958 w 984378"/>
                  <a:gd name="connsiteY152" fmla="*/ 925423 h 985271"/>
                  <a:gd name="connsiteX153" fmla="*/ 436807 w 984378"/>
                  <a:gd name="connsiteY153" fmla="*/ 853069 h 985271"/>
                  <a:gd name="connsiteX154" fmla="*/ 439487 w 984378"/>
                  <a:gd name="connsiteY154" fmla="*/ 853069 h 985271"/>
                  <a:gd name="connsiteX155" fmla="*/ 561864 w 984378"/>
                  <a:gd name="connsiteY155" fmla="*/ 850389 h 985271"/>
                  <a:gd name="connsiteX156" fmla="*/ 564544 w 984378"/>
                  <a:gd name="connsiteY156" fmla="*/ 849495 h 985271"/>
                  <a:gd name="connsiteX157" fmla="*/ 627966 w 984378"/>
                  <a:gd name="connsiteY157" fmla="*/ 919170 h 985271"/>
                  <a:gd name="connsiteX158" fmla="*/ 716399 w 984378"/>
                  <a:gd name="connsiteY158" fmla="*/ 879867 h 985271"/>
                  <a:gd name="connsiteX159" fmla="*/ 707466 w 984378"/>
                  <a:gd name="connsiteY159" fmla="*/ 786967 h 985271"/>
                  <a:gd name="connsiteX160" fmla="*/ 710146 w 984378"/>
                  <a:gd name="connsiteY160" fmla="*/ 785180 h 985271"/>
                  <a:gd name="connsiteX161" fmla="*/ 795006 w 984378"/>
                  <a:gd name="connsiteY161" fmla="*/ 696747 h 985271"/>
                  <a:gd name="connsiteX162" fmla="*/ 796793 w 984378"/>
                  <a:gd name="connsiteY162" fmla="*/ 694067 h 985271"/>
                  <a:gd name="connsiteX163" fmla="*/ 889692 w 984378"/>
                  <a:gd name="connsiteY163" fmla="*/ 697640 h 98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</a:cxnLst>
                <a:rect l="l" t="t" r="r" b="b"/>
                <a:pathLst>
                  <a:path w="984378" h="985271">
                    <a:moveTo>
                      <a:pt x="984379" y="592235"/>
                    </a:moveTo>
                    <a:lnTo>
                      <a:pt x="923637" y="750343"/>
                    </a:lnTo>
                    <a:lnTo>
                      <a:pt x="820911" y="745877"/>
                    </a:lnTo>
                    <a:cubicBezTo>
                      <a:pt x="803046" y="769102"/>
                      <a:pt x="782501" y="790540"/>
                      <a:pt x="760169" y="809299"/>
                    </a:cubicBezTo>
                    <a:lnTo>
                      <a:pt x="769995" y="911131"/>
                    </a:lnTo>
                    <a:lnTo>
                      <a:pt x="614567" y="979912"/>
                    </a:lnTo>
                    <a:lnTo>
                      <a:pt x="545785" y="903985"/>
                    </a:lnTo>
                    <a:cubicBezTo>
                      <a:pt x="516307" y="907558"/>
                      <a:pt x="486830" y="908451"/>
                      <a:pt x="458245" y="905771"/>
                    </a:cubicBezTo>
                    <a:lnTo>
                      <a:pt x="393037" y="985272"/>
                    </a:lnTo>
                    <a:lnTo>
                      <a:pt x="234929" y="923637"/>
                    </a:lnTo>
                    <a:lnTo>
                      <a:pt x="239395" y="820911"/>
                    </a:lnTo>
                    <a:cubicBezTo>
                      <a:pt x="216170" y="803046"/>
                      <a:pt x="194732" y="782501"/>
                      <a:pt x="175973" y="760169"/>
                    </a:cubicBezTo>
                    <a:lnTo>
                      <a:pt x="74141" y="769995"/>
                    </a:lnTo>
                    <a:lnTo>
                      <a:pt x="5360" y="614567"/>
                    </a:lnTo>
                    <a:lnTo>
                      <a:pt x="81287" y="545785"/>
                    </a:lnTo>
                    <a:cubicBezTo>
                      <a:pt x="77714" y="517201"/>
                      <a:pt x="76821" y="487723"/>
                      <a:pt x="79501" y="458245"/>
                    </a:cubicBezTo>
                    <a:lnTo>
                      <a:pt x="0" y="393037"/>
                    </a:lnTo>
                    <a:lnTo>
                      <a:pt x="61635" y="234929"/>
                    </a:lnTo>
                    <a:lnTo>
                      <a:pt x="164361" y="239395"/>
                    </a:lnTo>
                    <a:cubicBezTo>
                      <a:pt x="182226" y="216170"/>
                      <a:pt x="202771" y="194732"/>
                      <a:pt x="225103" y="175973"/>
                    </a:cubicBezTo>
                    <a:lnTo>
                      <a:pt x="214384" y="74141"/>
                    </a:lnTo>
                    <a:lnTo>
                      <a:pt x="369812" y="5360"/>
                    </a:lnTo>
                    <a:lnTo>
                      <a:pt x="438593" y="81287"/>
                    </a:lnTo>
                    <a:cubicBezTo>
                      <a:pt x="468071" y="77714"/>
                      <a:pt x="497549" y="76821"/>
                      <a:pt x="526133" y="79501"/>
                    </a:cubicBezTo>
                    <a:lnTo>
                      <a:pt x="592235" y="0"/>
                    </a:lnTo>
                    <a:lnTo>
                      <a:pt x="750343" y="61635"/>
                    </a:lnTo>
                    <a:lnTo>
                      <a:pt x="745877" y="164361"/>
                    </a:lnTo>
                    <a:cubicBezTo>
                      <a:pt x="769102" y="182226"/>
                      <a:pt x="790540" y="202771"/>
                      <a:pt x="809299" y="225103"/>
                    </a:cubicBezTo>
                    <a:lnTo>
                      <a:pt x="911131" y="214384"/>
                    </a:lnTo>
                    <a:lnTo>
                      <a:pt x="979912" y="369812"/>
                    </a:lnTo>
                    <a:lnTo>
                      <a:pt x="903985" y="438593"/>
                    </a:lnTo>
                    <a:cubicBezTo>
                      <a:pt x="907558" y="467178"/>
                      <a:pt x="908451" y="496656"/>
                      <a:pt x="905771" y="526133"/>
                    </a:cubicBezTo>
                    <a:lnTo>
                      <a:pt x="984379" y="592235"/>
                    </a:lnTo>
                    <a:close/>
                    <a:moveTo>
                      <a:pt x="916490" y="739624"/>
                    </a:moveTo>
                    <a:lnTo>
                      <a:pt x="972766" y="594915"/>
                    </a:lnTo>
                    <a:lnTo>
                      <a:pt x="895052" y="530600"/>
                    </a:lnTo>
                    <a:lnTo>
                      <a:pt x="895052" y="527920"/>
                    </a:lnTo>
                    <a:cubicBezTo>
                      <a:pt x="897732" y="497549"/>
                      <a:pt x="896839" y="467178"/>
                      <a:pt x="893265" y="436807"/>
                    </a:cubicBezTo>
                    <a:lnTo>
                      <a:pt x="893265" y="434127"/>
                    </a:lnTo>
                    <a:lnTo>
                      <a:pt x="967407" y="366239"/>
                    </a:lnTo>
                    <a:lnTo>
                      <a:pt x="904878" y="224210"/>
                    </a:lnTo>
                    <a:lnTo>
                      <a:pt x="803939" y="234929"/>
                    </a:lnTo>
                    <a:lnTo>
                      <a:pt x="802152" y="233142"/>
                    </a:lnTo>
                    <a:cubicBezTo>
                      <a:pt x="782501" y="209917"/>
                      <a:pt x="761062" y="188479"/>
                      <a:pt x="736944" y="170614"/>
                    </a:cubicBezTo>
                    <a:lnTo>
                      <a:pt x="735158" y="168827"/>
                    </a:lnTo>
                    <a:lnTo>
                      <a:pt x="739624" y="67888"/>
                    </a:lnTo>
                    <a:lnTo>
                      <a:pt x="594915" y="11612"/>
                    </a:lnTo>
                    <a:lnTo>
                      <a:pt x="530600" y="89327"/>
                    </a:lnTo>
                    <a:lnTo>
                      <a:pt x="527920" y="89327"/>
                    </a:lnTo>
                    <a:cubicBezTo>
                      <a:pt x="497549" y="86647"/>
                      <a:pt x="467178" y="87540"/>
                      <a:pt x="436807" y="91113"/>
                    </a:cubicBezTo>
                    <a:lnTo>
                      <a:pt x="434127" y="91113"/>
                    </a:lnTo>
                    <a:lnTo>
                      <a:pt x="366239" y="16972"/>
                    </a:lnTo>
                    <a:lnTo>
                      <a:pt x="225103" y="80394"/>
                    </a:lnTo>
                    <a:lnTo>
                      <a:pt x="234929" y="180440"/>
                    </a:lnTo>
                    <a:lnTo>
                      <a:pt x="233142" y="182226"/>
                    </a:lnTo>
                    <a:cubicBezTo>
                      <a:pt x="209917" y="201878"/>
                      <a:pt x="188479" y="223316"/>
                      <a:pt x="170614" y="247435"/>
                    </a:cubicBezTo>
                    <a:lnTo>
                      <a:pt x="168827" y="250114"/>
                    </a:lnTo>
                    <a:lnTo>
                      <a:pt x="67888" y="244755"/>
                    </a:lnTo>
                    <a:lnTo>
                      <a:pt x="11612" y="389464"/>
                    </a:lnTo>
                    <a:lnTo>
                      <a:pt x="89327" y="453779"/>
                    </a:lnTo>
                    <a:lnTo>
                      <a:pt x="89327" y="456459"/>
                    </a:lnTo>
                    <a:cubicBezTo>
                      <a:pt x="86647" y="486830"/>
                      <a:pt x="87540" y="517201"/>
                      <a:pt x="91113" y="547572"/>
                    </a:cubicBezTo>
                    <a:lnTo>
                      <a:pt x="91113" y="550252"/>
                    </a:lnTo>
                    <a:lnTo>
                      <a:pt x="16972" y="618140"/>
                    </a:lnTo>
                    <a:lnTo>
                      <a:pt x="80394" y="759276"/>
                    </a:lnTo>
                    <a:lnTo>
                      <a:pt x="180440" y="749450"/>
                    </a:lnTo>
                    <a:lnTo>
                      <a:pt x="182226" y="751236"/>
                    </a:lnTo>
                    <a:cubicBezTo>
                      <a:pt x="201878" y="774461"/>
                      <a:pt x="224210" y="795900"/>
                      <a:pt x="247435" y="813765"/>
                    </a:cubicBezTo>
                    <a:lnTo>
                      <a:pt x="249221" y="815551"/>
                    </a:lnTo>
                    <a:lnTo>
                      <a:pt x="244755" y="916490"/>
                    </a:lnTo>
                    <a:lnTo>
                      <a:pt x="389464" y="972766"/>
                    </a:lnTo>
                    <a:lnTo>
                      <a:pt x="453779" y="895052"/>
                    </a:lnTo>
                    <a:lnTo>
                      <a:pt x="456459" y="895052"/>
                    </a:lnTo>
                    <a:cubicBezTo>
                      <a:pt x="486830" y="897732"/>
                      <a:pt x="517201" y="896839"/>
                      <a:pt x="547572" y="893265"/>
                    </a:cubicBezTo>
                    <a:lnTo>
                      <a:pt x="550252" y="893265"/>
                    </a:lnTo>
                    <a:lnTo>
                      <a:pt x="618140" y="967407"/>
                    </a:lnTo>
                    <a:lnTo>
                      <a:pt x="760169" y="904878"/>
                    </a:lnTo>
                    <a:lnTo>
                      <a:pt x="749450" y="803939"/>
                    </a:lnTo>
                    <a:lnTo>
                      <a:pt x="751236" y="802152"/>
                    </a:lnTo>
                    <a:cubicBezTo>
                      <a:pt x="774461" y="782501"/>
                      <a:pt x="795900" y="760169"/>
                      <a:pt x="813765" y="736944"/>
                    </a:cubicBezTo>
                    <a:lnTo>
                      <a:pt x="815551" y="735158"/>
                    </a:lnTo>
                    <a:lnTo>
                      <a:pt x="916490" y="739624"/>
                    </a:lnTo>
                    <a:close/>
                    <a:moveTo>
                      <a:pt x="936142" y="604741"/>
                    </a:moveTo>
                    <a:lnTo>
                      <a:pt x="895945" y="708360"/>
                    </a:lnTo>
                    <a:lnTo>
                      <a:pt x="800366" y="703893"/>
                    </a:lnTo>
                    <a:cubicBezTo>
                      <a:pt x="778034" y="736944"/>
                      <a:pt x="749450" y="766422"/>
                      <a:pt x="717292" y="790540"/>
                    </a:cubicBezTo>
                    <a:lnTo>
                      <a:pt x="726225" y="885226"/>
                    </a:lnTo>
                    <a:lnTo>
                      <a:pt x="624393" y="929889"/>
                    </a:lnTo>
                    <a:lnTo>
                      <a:pt x="560077" y="859321"/>
                    </a:lnTo>
                    <a:cubicBezTo>
                      <a:pt x="520774" y="866468"/>
                      <a:pt x="479684" y="867361"/>
                      <a:pt x="440380" y="862001"/>
                    </a:cubicBezTo>
                    <a:lnTo>
                      <a:pt x="379638" y="935249"/>
                    </a:lnTo>
                    <a:lnTo>
                      <a:pt x="276019" y="895052"/>
                    </a:lnTo>
                    <a:lnTo>
                      <a:pt x="280485" y="799473"/>
                    </a:lnTo>
                    <a:cubicBezTo>
                      <a:pt x="247435" y="777141"/>
                      <a:pt x="217957" y="748557"/>
                      <a:pt x="193839" y="716399"/>
                    </a:cubicBezTo>
                    <a:lnTo>
                      <a:pt x="99152" y="725332"/>
                    </a:lnTo>
                    <a:lnTo>
                      <a:pt x="53596" y="625286"/>
                    </a:lnTo>
                    <a:lnTo>
                      <a:pt x="124164" y="560971"/>
                    </a:lnTo>
                    <a:cubicBezTo>
                      <a:pt x="117018" y="521667"/>
                      <a:pt x="116125" y="480577"/>
                      <a:pt x="121484" y="441273"/>
                    </a:cubicBezTo>
                    <a:lnTo>
                      <a:pt x="48236" y="380531"/>
                    </a:lnTo>
                    <a:lnTo>
                      <a:pt x="88433" y="276912"/>
                    </a:lnTo>
                    <a:lnTo>
                      <a:pt x="184013" y="281379"/>
                    </a:lnTo>
                    <a:cubicBezTo>
                      <a:pt x="207238" y="248328"/>
                      <a:pt x="234929" y="218850"/>
                      <a:pt x="267086" y="194732"/>
                    </a:cubicBezTo>
                    <a:lnTo>
                      <a:pt x="258154" y="100046"/>
                    </a:lnTo>
                    <a:lnTo>
                      <a:pt x="359986" y="55382"/>
                    </a:lnTo>
                    <a:lnTo>
                      <a:pt x="424301" y="125950"/>
                    </a:lnTo>
                    <a:cubicBezTo>
                      <a:pt x="464498" y="118804"/>
                      <a:pt x="504695" y="117911"/>
                      <a:pt x="543999" y="123271"/>
                    </a:cubicBezTo>
                    <a:lnTo>
                      <a:pt x="604741" y="50023"/>
                    </a:lnTo>
                    <a:lnTo>
                      <a:pt x="708360" y="90220"/>
                    </a:lnTo>
                    <a:lnTo>
                      <a:pt x="703893" y="185799"/>
                    </a:lnTo>
                    <a:cubicBezTo>
                      <a:pt x="736944" y="209024"/>
                      <a:pt x="766422" y="236715"/>
                      <a:pt x="790540" y="268873"/>
                    </a:cubicBezTo>
                    <a:lnTo>
                      <a:pt x="885226" y="259940"/>
                    </a:lnTo>
                    <a:lnTo>
                      <a:pt x="929889" y="361773"/>
                    </a:lnTo>
                    <a:lnTo>
                      <a:pt x="859321" y="426088"/>
                    </a:lnTo>
                    <a:cubicBezTo>
                      <a:pt x="866468" y="465391"/>
                      <a:pt x="867361" y="506482"/>
                      <a:pt x="862001" y="545785"/>
                    </a:cubicBezTo>
                    <a:lnTo>
                      <a:pt x="936142" y="604741"/>
                    </a:lnTo>
                    <a:close/>
                    <a:moveTo>
                      <a:pt x="889692" y="697640"/>
                    </a:moveTo>
                    <a:lnTo>
                      <a:pt x="924530" y="607421"/>
                    </a:lnTo>
                    <a:lnTo>
                      <a:pt x="852175" y="547572"/>
                    </a:lnTo>
                    <a:lnTo>
                      <a:pt x="852175" y="544892"/>
                    </a:lnTo>
                    <a:cubicBezTo>
                      <a:pt x="858428" y="504695"/>
                      <a:pt x="857535" y="462712"/>
                      <a:pt x="849495" y="422515"/>
                    </a:cubicBezTo>
                    <a:lnTo>
                      <a:pt x="849495" y="419835"/>
                    </a:lnTo>
                    <a:lnTo>
                      <a:pt x="919170" y="356413"/>
                    </a:lnTo>
                    <a:lnTo>
                      <a:pt x="878973" y="267980"/>
                    </a:lnTo>
                    <a:lnTo>
                      <a:pt x="786074" y="276912"/>
                    </a:lnTo>
                    <a:lnTo>
                      <a:pt x="784287" y="274233"/>
                    </a:lnTo>
                    <a:cubicBezTo>
                      <a:pt x="759276" y="241182"/>
                      <a:pt x="729798" y="212597"/>
                      <a:pt x="695854" y="189372"/>
                    </a:cubicBezTo>
                    <a:lnTo>
                      <a:pt x="693174" y="187586"/>
                    </a:lnTo>
                    <a:lnTo>
                      <a:pt x="697640" y="93793"/>
                    </a:lnTo>
                    <a:lnTo>
                      <a:pt x="607421" y="59849"/>
                    </a:lnTo>
                    <a:lnTo>
                      <a:pt x="547572" y="132203"/>
                    </a:lnTo>
                    <a:lnTo>
                      <a:pt x="544892" y="132203"/>
                    </a:lnTo>
                    <a:cubicBezTo>
                      <a:pt x="504695" y="125950"/>
                      <a:pt x="462712" y="126844"/>
                      <a:pt x="422515" y="134883"/>
                    </a:cubicBezTo>
                    <a:lnTo>
                      <a:pt x="419835" y="134883"/>
                    </a:lnTo>
                    <a:lnTo>
                      <a:pt x="357306" y="66102"/>
                    </a:lnTo>
                    <a:lnTo>
                      <a:pt x="267980" y="105405"/>
                    </a:lnTo>
                    <a:lnTo>
                      <a:pt x="276912" y="198305"/>
                    </a:lnTo>
                    <a:lnTo>
                      <a:pt x="274233" y="200091"/>
                    </a:lnTo>
                    <a:cubicBezTo>
                      <a:pt x="241182" y="225103"/>
                      <a:pt x="212597" y="254581"/>
                      <a:pt x="189372" y="288525"/>
                    </a:cubicBezTo>
                    <a:lnTo>
                      <a:pt x="187586" y="291205"/>
                    </a:lnTo>
                    <a:lnTo>
                      <a:pt x="93793" y="286738"/>
                    </a:lnTo>
                    <a:lnTo>
                      <a:pt x="59849" y="376958"/>
                    </a:lnTo>
                    <a:lnTo>
                      <a:pt x="132203" y="436807"/>
                    </a:lnTo>
                    <a:lnTo>
                      <a:pt x="132203" y="439487"/>
                    </a:lnTo>
                    <a:cubicBezTo>
                      <a:pt x="125950" y="479684"/>
                      <a:pt x="126844" y="521667"/>
                      <a:pt x="134883" y="561864"/>
                    </a:cubicBezTo>
                    <a:lnTo>
                      <a:pt x="135776" y="564544"/>
                    </a:lnTo>
                    <a:lnTo>
                      <a:pt x="66102" y="627966"/>
                    </a:lnTo>
                    <a:lnTo>
                      <a:pt x="105405" y="716399"/>
                    </a:lnTo>
                    <a:lnTo>
                      <a:pt x="198305" y="707466"/>
                    </a:lnTo>
                    <a:lnTo>
                      <a:pt x="200091" y="710146"/>
                    </a:lnTo>
                    <a:cubicBezTo>
                      <a:pt x="225103" y="743197"/>
                      <a:pt x="254581" y="771781"/>
                      <a:pt x="288525" y="795006"/>
                    </a:cubicBezTo>
                    <a:lnTo>
                      <a:pt x="291205" y="796793"/>
                    </a:lnTo>
                    <a:lnTo>
                      <a:pt x="286738" y="890586"/>
                    </a:lnTo>
                    <a:lnTo>
                      <a:pt x="376958" y="925423"/>
                    </a:lnTo>
                    <a:lnTo>
                      <a:pt x="436807" y="853069"/>
                    </a:lnTo>
                    <a:lnTo>
                      <a:pt x="439487" y="853069"/>
                    </a:lnTo>
                    <a:cubicBezTo>
                      <a:pt x="480577" y="859321"/>
                      <a:pt x="521667" y="858428"/>
                      <a:pt x="561864" y="850389"/>
                    </a:cubicBezTo>
                    <a:lnTo>
                      <a:pt x="564544" y="849495"/>
                    </a:lnTo>
                    <a:lnTo>
                      <a:pt x="627966" y="919170"/>
                    </a:lnTo>
                    <a:lnTo>
                      <a:pt x="716399" y="879867"/>
                    </a:lnTo>
                    <a:lnTo>
                      <a:pt x="707466" y="786967"/>
                    </a:lnTo>
                    <a:lnTo>
                      <a:pt x="710146" y="785180"/>
                    </a:lnTo>
                    <a:cubicBezTo>
                      <a:pt x="743197" y="760169"/>
                      <a:pt x="771781" y="730691"/>
                      <a:pt x="795006" y="696747"/>
                    </a:cubicBezTo>
                    <a:lnTo>
                      <a:pt x="796793" y="694067"/>
                    </a:lnTo>
                    <a:lnTo>
                      <a:pt x="889692" y="697640"/>
                    </a:lnTo>
                    <a:close/>
                  </a:path>
                </a:pathLst>
              </a:custGeom>
              <a:grpFill/>
              <a:ln w="89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CABE362-B491-4C18-96DB-335D7DA9319E}"/>
                  </a:ext>
                </a:extLst>
              </p:cNvPr>
              <p:cNvSpPr/>
              <p:nvPr/>
            </p:nvSpPr>
            <p:spPr>
              <a:xfrm>
                <a:off x="2987136" y="2736350"/>
                <a:ext cx="972766" cy="972766"/>
              </a:xfrm>
              <a:custGeom>
                <a:avLst/>
                <a:gdLst>
                  <a:gd name="connsiteX0" fmla="*/ 48236 w 972766"/>
                  <a:gd name="connsiteY0" fmla="*/ 373385 h 972766"/>
                  <a:gd name="connsiteX1" fmla="*/ 85753 w 972766"/>
                  <a:gd name="connsiteY1" fmla="*/ 276019 h 972766"/>
                  <a:gd name="connsiteX2" fmla="*/ 179546 w 972766"/>
                  <a:gd name="connsiteY2" fmla="*/ 280485 h 972766"/>
                  <a:gd name="connsiteX3" fmla="*/ 265300 w 972766"/>
                  <a:gd name="connsiteY3" fmla="*/ 191159 h 972766"/>
                  <a:gd name="connsiteX4" fmla="*/ 256367 w 972766"/>
                  <a:gd name="connsiteY4" fmla="*/ 97366 h 972766"/>
                  <a:gd name="connsiteX5" fmla="*/ 351947 w 972766"/>
                  <a:gd name="connsiteY5" fmla="*/ 55382 h 972766"/>
                  <a:gd name="connsiteX6" fmla="*/ 415368 w 972766"/>
                  <a:gd name="connsiteY6" fmla="*/ 125057 h 972766"/>
                  <a:gd name="connsiteX7" fmla="*/ 539532 w 972766"/>
                  <a:gd name="connsiteY7" fmla="*/ 122377 h 972766"/>
                  <a:gd name="connsiteX8" fmla="*/ 599381 w 972766"/>
                  <a:gd name="connsiteY8" fmla="*/ 49130 h 972766"/>
                  <a:gd name="connsiteX9" fmla="*/ 696747 w 972766"/>
                  <a:gd name="connsiteY9" fmla="*/ 86647 h 972766"/>
                  <a:gd name="connsiteX10" fmla="*/ 692281 w 972766"/>
                  <a:gd name="connsiteY10" fmla="*/ 181333 h 972766"/>
                  <a:gd name="connsiteX11" fmla="*/ 781607 w 972766"/>
                  <a:gd name="connsiteY11" fmla="*/ 267086 h 972766"/>
                  <a:gd name="connsiteX12" fmla="*/ 875400 w 972766"/>
                  <a:gd name="connsiteY12" fmla="*/ 258154 h 972766"/>
                  <a:gd name="connsiteX13" fmla="*/ 917384 w 972766"/>
                  <a:gd name="connsiteY13" fmla="*/ 353733 h 972766"/>
                  <a:gd name="connsiteX14" fmla="*/ 847709 w 972766"/>
                  <a:gd name="connsiteY14" fmla="*/ 417155 h 972766"/>
                  <a:gd name="connsiteX15" fmla="*/ 854855 w 972766"/>
                  <a:gd name="connsiteY15" fmla="*/ 488616 h 972766"/>
                  <a:gd name="connsiteX16" fmla="*/ 851282 w 972766"/>
                  <a:gd name="connsiteY16" fmla="*/ 541319 h 972766"/>
                  <a:gd name="connsiteX17" fmla="*/ 924530 w 972766"/>
                  <a:gd name="connsiteY17" fmla="*/ 601168 h 972766"/>
                  <a:gd name="connsiteX18" fmla="*/ 887013 w 972766"/>
                  <a:gd name="connsiteY18" fmla="*/ 698534 h 972766"/>
                  <a:gd name="connsiteX19" fmla="*/ 792327 w 972766"/>
                  <a:gd name="connsiteY19" fmla="*/ 694067 h 972766"/>
                  <a:gd name="connsiteX20" fmla="*/ 706573 w 972766"/>
                  <a:gd name="connsiteY20" fmla="*/ 783394 h 972766"/>
                  <a:gd name="connsiteX21" fmla="*/ 715506 w 972766"/>
                  <a:gd name="connsiteY21" fmla="*/ 877187 h 972766"/>
                  <a:gd name="connsiteX22" fmla="*/ 619926 w 972766"/>
                  <a:gd name="connsiteY22" fmla="*/ 919170 h 972766"/>
                  <a:gd name="connsiteX23" fmla="*/ 556504 w 972766"/>
                  <a:gd name="connsiteY23" fmla="*/ 849495 h 972766"/>
                  <a:gd name="connsiteX24" fmla="*/ 432340 w 972766"/>
                  <a:gd name="connsiteY24" fmla="*/ 852175 h 972766"/>
                  <a:gd name="connsiteX25" fmla="*/ 372492 w 972766"/>
                  <a:gd name="connsiteY25" fmla="*/ 925423 h 972766"/>
                  <a:gd name="connsiteX26" fmla="*/ 275126 w 972766"/>
                  <a:gd name="connsiteY26" fmla="*/ 887906 h 972766"/>
                  <a:gd name="connsiteX27" fmla="*/ 279592 w 972766"/>
                  <a:gd name="connsiteY27" fmla="*/ 793220 h 972766"/>
                  <a:gd name="connsiteX28" fmla="*/ 190266 w 972766"/>
                  <a:gd name="connsiteY28" fmla="*/ 707466 h 972766"/>
                  <a:gd name="connsiteX29" fmla="*/ 96473 w 972766"/>
                  <a:gd name="connsiteY29" fmla="*/ 716399 h 972766"/>
                  <a:gd name="connsiteX30" fmla="*/ 53596 w 972766"/>
                  <a:gd name="connsiteY30" fmla="*/ 620820 h 972766"/>
                  <a:gd name="connsiteX31" fmla="*/ 123271 w 972766"/>
                  <a:gd name="connsiteY31" fmla="*/ 557398 h 972766"/>
                  <a:gd name="connsiteX32" fmla="*/ 116125 w 972766"/>
                  <a:gd name="connsiteY32" fmla="*/ 485936 h 972766"/>
                  <a:gd name="connsiteX33" fmla="*/ 119698 w 972766"/>
                  <a:gd name="connsiteY33" fmla="*/ 433234 h 972766"/>
                  <a:gd name="connsiteX34" fmla="*/ 48236 w 972766"/>
                  <a:gd name="connsiteY34" fmla="*/ 373385 h 972766"/>
                  <a:gd name="connsiteX35" fmla="*/ 0 w 972766"/>
                  <a:gd name="connsiteY35" fmla="*/ 385891 h 972766"/>
                  <a:gd name="connsiteX36" fmla="*/ 22332 w 972766"/>
                  <a:gd name="connsiteY36" fmla="*/ 404649 h 972766"/>
                  <a:gd name="connsiteX37" fmla="*/ 77714 w 972766"/>
                  <a:gd name="connsiteY37" fmla="*/ 450206 h 972766"/>
                  <a:gd name="connsiteX38" fmla="*/ 75928 w 972766"/>
                  <a:gd name="connsiteY38" fmla="*/ 485936 h 972766"/>
                  <a:gd name="connsiteX39" fmla="*/ 79501 w 972766"/>
                  <a:gd name="connsiteY39" fmla="*/ 542212 h 972766"/>
                  <a:gd name="connsiteX40" fmla="*/ 25905 w 972766"/>
                  <a:gd name="connsiteY40" fmla="*/ 591342 h 972766"/>
                  <a:gd name="connsiteX41" fmla="*/ 5360 w 972766"/>
                  <a:gd name="connsiteY41" fmla="*/ 610994 h 972766"/>
                  <a:gd name="connsiteX42" fmla="*/ 16972 w 972766"/>
                  <a:gd name="connsiteY42" fmla="*/ 637792 h 972766"/>
                  <a:gd name="connsiteX43" fmla="*/ 58956 w 972766"/>
                  <a:gd name="connsiteY43" fmla="*/ 733371 h 972766"/>
                  <a:gd name="connsiteX44" fmla="*/ 70568 w 972766"/>
                  <a:gd name="connsiteY44" fmla="*/ 760169 h 972766"/>
                  <a:gd name="connsiteX45" fmla="*/ 99152 w 972766"/>
                  <a:gd name="connsiteY45" fmla="*/ 757489 h 972766"/>
                  <a:gd name="connsiteX46" fmla="*/ 171507 w 972766"/>
                  <a:gd name="connsiteY46" fmla="*/ 750343 h 972766"/>
                  <a:gd name="connsiteX47" fmla="*/ 237609 w 972766"/>
                  <a:gd name="connsiteY47" fmla="*/ 813765 h 972766"/>
                  <a:gd name="connsiteX48" fmla="*/ 234929 w 972766"/>
                  <a:gd name="connsiteY48" fmla="*/ 885226 h 972766"/>
                  <a:gd name="connsiteX49" fmla="*/ 233142 w 972766"/>
                  <a:gd name="connsiteY49" fmla="*/ 913811 h 972766"/>
                  <a:gd name="connsiteX50" fmla="*/ 259940 w 972766"/>
                  <a:gd name="connsiteY50" fmla="*/ 924530 h 972766"/>
                  <a:gd name="connsiteX51" fmla="*/ 357306 w 972766"/>
                  <a:gd name="connsiteY51" fmla="*/ 962047 h 972766"/>
                  <a:gd name="connsiteX52" fmla="*/ 384104 w 972766"/>
                  <a:gd name="connsiteY52" fmla="*/ 972766 h 972766"/>
                  <a:gd name="connsiteX53" fmla="*/ 402863 w 972766"/>
                  <a:gd name="connsiteY53" fmla="*/ 950434 h 972766"/>
                  <a:gd name="connsiteX54" fmla="*/ 449313 w 972766"/>
                  <a:gd name="connsiteY54" fmla="*/ 894159 h 972766"/>
                  <a:gd name="connsiteX55" fmla="*/ 541319 w 972766"/>
                  <a:gd name="connsiteY55" fmla="*/ 892372 h 972766"/>
                  <a:gd name="connsiteX56" fmla="*/ 590449 w 972766"/>
                  <a:gd name="connsiteY56" fmla="*/ 945968 h 972766"/>
                  <a:gd name="connsiteX57" fmla="*/ 610100 w 972766"/>
                  <a:gd name="connsiteY57" fmla="*/ 968300 h 972766"/>
                  <a:gd name="connsiteX58" fmla="*/ 636898 w 972766"/>
                  <a:gd name="connsiteY58" fmla="*/ 956687 h 972766"/>
                  <a:gd name="connsiteX59" fmla="*/ 732478 w 972766"/>
                  <a:gd name="connsiteY59" fmla="*/ 914704 h 972766"/>
                  <a:gd name="connsiteX60" fmla="*/ 759276 w 972766"/>
                  <a:gd name="connsiteY60" fmla="*/ 903091 h 972766"/>
                  <a:gd name="connsiteX61" fmla="*/ 756596 w 972766"/>
                  <a:gd name="connsiteY61" fmla="*/ 874507 h 972766"/>
                  <a:gd name="connsiteX62" fmla="*/ 749450 w 972766"/>
                  <a:gd name="connsiteY62" fmla="*/ 802152 h 972766"/>
                  <a:gd name="connsiteX63" fmla="*/ 812872 w 972766"/>
                  <a:gd name="connsiteY63" fmla="*/ 736051 h 972766"/>
                  <a:gd name="connsiteX64" fmla="*/ 885226 w 972766"/>
                  <a:gd name="connsiteY64" fmla="*/ 739624 h 972766"/>
                  <a:gd name="connsiteX65" fmla="*/ 913811 w 972766"/>
                  <a:gd name="connsiteY65" fmla="*/ 741410 h 972766"/>
                  <a:gd name="connsiteX66" fmla="*/ 924530 w 972766"/>
                  <a:gd name="connsiteY66" fmla="*/ 714612 h 972766"/>
                  <a:gd name="connsiteX67" fmla="*/ 962047 w 972766"/>
                  <a:gd name="connsiteY67" fmla="*/ 617246 h 972766"/>
                  <a:gd name="connsiteX68" fmla="*/ 972766 w 972766"/>
                  <a:gd name="connsiteY68" fmla="*/ 590448 h 972766"/>
                  <a:gd name="connsiteX69" fmla="*/ 950434 w 972766"/>
                  <a:gd name="connsiteY69" fmla="*/ 571690 h 972766"/>
                  <a:gd name="connsiteX70" fmla="*/ 894159 w 972766"/>
                  <a:gd name="connsiteY70" fmla="*/ 525240 h 972766"/>
                  <a:gd name="connsiteX71" fmla="*/ 895945 w 972766"/>
                  <a:gd name="connsiteY71" fmla="*/ 489509 h 972766"/>
                  <a:gd name="connsiteX72" fmla="*/ 892372 w 972766"/>
                  <a:gd name="connsiteY72" fmla="*/ 433234 h 972766"/>
                  <a:gd name="connsiteX73" fmla="*/ 945968 w 972766"/>
                  <a:gd name="connsiteY73" fmla="*/ 384104 h 972766"/>
                  <a:gd name="connsiteX74" fmla="*/ 967407 w 972766"/>
                  <a:gd name="connsiteY74" fmla="*/ 364452 h 972766"/>
                  <a:gd name="connsiteX75" fmla="*/ 955794 w 972766"/>
                  <a:gd name="connsiteY75" fmla="*/ 337654 h 972766"/>
                  <a:gd name="connsiteX76" fmla="*/ 913811 w 972766"/>
                  <a:gd name="connsiteY76" fmla="*/ 242075 h 972766"/>
                  <a:gd name="connsiteX77" fmla="*/ 902198 w 972766"/>
                  <a:gd name="connsiteY77" fmla="*/ 215277 h 972766"/>
                  <a:gd name="connsiteX78" fmla="*/ 873614 w 972766"/>
                  <a:gd name="connsiteY78" fmla="*/ 217957 h 972766"/>
                  <a:gd name="connsiteX79" fmla="*/ 801259 w 972766"/>
                  <a:gd name="connsiteY79" fmla="*/ 225103 h 972766"/>
                  <a:gd name="connsiteX80" fmla="*/ 735158 w 972766"/>
                  <a:gd name="connsiteY80" fmla="*/ 161681 h 972766"/>
                  <a:gd name="connsiteX81" fmla="*/ 738731 w 972766"/>
                  <a:gd name="connsiteY81" fmla="*/ 89327 h 972766"/>
                  <a:gd name="connsiteX82" fmla="*/ 740517 w 972766"/>
                  <a:gd name="connsiteY82" fmla="*/ 60742 h 972766"/>
                  <a:gd name="connsiteX83" fmla="*/ 713719 w 972766"/>
                  <a:gd name="connsiteY83" fmla="*/ 50023 h 972766"/>
                  <a:gd name="connsiteX84" fmla="*/ 614567 w 972766"/>
                  <a:gd name="connsiteY84" fmla="*/ 10719 h 972766"/>
                  <a:gd name="connsiteX85" fmla="*/ 587769 w 972766"/>
                  <a:gd name="connsiteY85" fmla="*/ 0 h 972766"/>
                  <a:gd name="connsiteX86" fmla="*/ 569010 w 972766"/>
                  <a:gd name="connsiteY86" fmla="*/ 22332 h 972766"/>
                  <a:gd name="connsiteX87" fmla="*/ 522560 w 972766"/>
                  <a:gd name="connsiteY87" fmla="*/ 78607 h 972766"/>
                  <a:gd name="connsiteX88" fmla="*/ 430554 w 972766"/>
                  <a:gd name="connsiteY88" fmla="*/ 80394 h 972766"/>
                  <a:gd name="connsiteX89" fmla="*/ 381424 w 972766"/>
                  <a:gd name="connsiteY89" fmla="*/ 26798 h 972766"/>
                  <a:gd name="connsiteX90" fmla="*/ 361773 w 972766"/>
                  <a:gd name="connsiteY90" fmla="*/ 5360 h 972766"/>
                  <a:gd name="connsiteX91" fmla="*/ 334975 w 972766"/>
                  <a:gd name="connsiteY91" fmla="*/ 16972 h 972766"/>
                  <a:gd name="connsiteX92" fmla="*/ 240288 w 972766"/>
                  <a:gd name="connsiteY92" fmla="*/ 59849 h 972766"/>
                  <a:gd name="connsiteX93" fmla="*/ 213490 w 972766"/>
                  <a:gd name="connsiteY93" fmla="*/ 71461 h 972766"/>
                  <a:gd name="connsiteX94" fmla="*/ 216170 w 972766"/>
                  <a:gd name="connsiteY94" fmla="*/ 100046 h 972766"/>
                  <a:gd name="connsiteX95" fmla="*/ 223316 w 972766"/>
                  <a:gd name="connsiteY95" fmla="*/ 172400 h 972766"/>
                  <a:gd name="connsiteX96" fmla="*/ 159895 w 972766"/>
                  <a:gd name="connsiteY96" fmla="*/ 238502 h 972766"/>
                  <a:gd name="connsiteX97" fmla="*/ 87540 w 972766"/>
                  <a:gd name="connsiteY97" fmla="*/ 235822 h 972766"/>
                  <a:gd name="connsiteX98" fmla="*/ 58956 w 972766"/>
                  <a:gd name="connsiteY98" fmla="*/ 234036 h 972766"/>
                  <a:gd name="connsiteX99" fmla="*/ 48236 w 972766"/>
                  <a:gd name="connsiteY99" fmla="*/ 260834 h 972766"/>
                  <a:gd name="connsiteX100" fmla="*/ 9826 w 972766"/>
                  <a:gd name="connsiteY100" fmla="*/ 358199 h 972766"/>
                  <a:gd name="connsiteX101" fmla="*/ 0 w 972766"/>
                  <a:gd name="connsiteY101" fmla="*/ 385891 h 972766"/>
                  <a:gd name="connsiteX102" fmla="*/ 0 w 972766"/>
                  <a:gd name="connsiteY102" fmla="*/ 385891 h 972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972766" h="972766">
                    <a:moveTo>
                      <a:pt x="48236" y="373385"/>
                    </a:moveTo>
                    <a:lnTo>
                      <a:pt x="85753" y="276019"/>
                    </a:lnTo>
                    <a:lnTo>
                      <a:pt x="179546" y="280485"/>
                    </a:lnTo>
                    <a:cubicBezTo>
                      <a:pt x="202771" y="245648"/>
                      <a:pt x="232249" y="215277"/>
                      <a:pt x="265300" y="191159"/>
                    </a:cubicBezTo>
                    <a:lnTo>
                      <a:pt x="256367" y="97366"/>
                    </a:lnTo>
                    <a:lnTo>
                      <a:pt x="351947" y="55382"/>
                    </a:lnTo>
                    <a:lnTo>
                      <a:pt x="415368" y="125057"/>
                    </a:lnTo>
                    <a:cubicBezTo>
                      <a:pt x="455565" y="117018"/>
                      <a:pt x="497549" y="116125"/>
                      <a:pt x="539532" y="122377"/>
                    </a:cubicBezTo>
                    <a:lnTo>
                      <a:pt x="599381" y="49130"/>
                    </a:lnTo>
                    <a:lnTo>
                      <a:pt x="696747" y="86647"/>
                    </a:lnTo>
                    <a:lnTo>
                      <a:pt x="692281" y="181333"/>
                    </a:lnTo>
                    <a:cubicBezTo>
                      <a:pt x="727118" y="204558"/>
                      <a:pt x="757489" y="234036"/>
                      <a:pt x="781607" y="267086"/>
                    </a:cubicBezTo>
                    <a:lnTo>
                      <a:pt x="875400" y="258154"/>
                    </a:lnTo>
                    <a:lnTo>
                      <a:pt x="917384" y="353733"/>
                    </a:lnTo>
                    <a:lnTo>
                      <a:pt x="847709" y="417155"/>
                    </a:lnTo>
                    <a:cubicBezTo>
                      <a:pt x="852175" y="440380"/>
                      <a:pt x="854855" y="464498"/>
                      <a:pt x="854855" y="488616"/>
                    </a:cubicBezTo>
                    <a:cubicBezTo>
                      <a:pt x="854855" y="506482"/>
                      <a:pt x="853962" y="523454"/>
                      <a:pt x="851282" y="541319"/>
                    </a:cubicBezTo>
                    <a:lnTo>
                      <a:pt x="924530" y="601168"/>
                    </a:lnTo>
                    <a:lnTo>
                      <a:pt x="887013" y="698534"/>
                    </a:lnTo>
                    <a:lnTo>
                      <a:pt x="792327" y="694067"/>
                    </a:lnTo>
                    <a:cubicBezTo>
                      <a:pt x="769102" y="728905"/>
                      <a:pt x="739624" y="759276"/>
                      <a:pt x="706573" y="783394"/>
                    </a:cubicBezTo>
                    <a:lnTo>
                      <a:pt x="715506" y="877187"/>
                    </a:lnTo>
                    <a:lnTo>
                      <a:pt x="619926" y="919170"/>
                    </a:lnTo>
                    <a:lnTo>
                      <a:pt x="556504" y="849495"/>
                    </a:lnTo>
                    <a:cubicBezTo>
                      <a:pt x="516307" y="857535"/>
                      <a:pt x="474324" y="858428"/>
                      <a:pt x="432340" y="852175"/>
                    </a:cubicBezTo>
                    <a:lnTo>
                      <a:pt x="372492" y="925423"/>
                    </a:lnTo>
                    <a:lnTo>
                      <a:pt x="275126" y="887906"/>
                    </a:lnTo>
                    <a:lnTo>
                      <a:pt x="279592" y="793220"/>
                    </a:lnTo>
                    <a:cubicBezTo>
                      <a:pt x="244755" y="769995"/>
                      <a:pt x="214384" y="740517"/>
                      <a:pt x="190266" y="707466"/>
                    </a:cubicBezTo>
                    <a:lnTo>
                      <a:pt x="96473" y="716399"/>
                    </a:lnTo>
                    <a:lnTo>
                      <a:pt x="53596" y="620820"/>
                    </a:lnTo>
                    <a:lnTo>
                      <a:pt x="123271" y="557398"/>
                    </a:lnTo>
                    <a:cubicBezTo>
                      <a:pt x="118804" y="534173"/>
                      <a:pt x="116125" y="510055"/>
                      <a:pt x="116125" y="485936"/>
                    </a:cubicBezTo>
                    <a:cubicBezTo>
                      <a:pt x="116125" y="468071"/>
                      <a:pt x="117018" y="451099"/>
                      <a:pt x="119698" y="433234"/>
                    </a:cubicBezTo>
                    <a:lnTo>
                      <a:pt x="48236" y="373385"/>
                    </a:lnTo>
                    <a:moveTo>
                      <a:pt x="0" y="385891"/>
                    </a:moveTo>
                    <a:lnTo>
                      <a:pt x="22332" y="404649"/>
                    </a:lnTo>
                    <a:lnTo>
                      <a:pt x="77714" y="450206"/>
                    </a:lnTo>
                    <a:cubicBezTo>
                      <a:pt x="76821" y="461818"/>
                      <a:pt x="75928" y="473431"/>
                      <a:pt x="75928" y="485936"/>
                    </a:cubicBezTo>
                    <a:cubicBezTo>
                      <a:pt x="75928" y="504695"/>
                      <a:pt x="76821" y="523454"/>
                      <a:pt x="79501" y="542212"/>
                    </a:cubicBezTo>
                    <a:lnTo>
                      <a:pt x="25905" y="591342"/>
                    </a:lnTo>
                    <a:lnTo>
                      <a:pt x="5360" y="610994"/>
                    </a:lnTo>
                    <a:lnTo>
                      <a:pt x="16972" y="637792"/>
                    </a:lnTo>
                    <a:lnTo>
                      <a:pt x="58956" y="733371"/>
                    </a:lnTo>
                    <a:lnTo>
                      <a:pt x="70568" y="760169"/>
                    </a:lnTo>
                    <a:lnTo>
                      <a:pt x="99152" y="757489"/>
                    </a:lnTo>
                    <a:lnTo>
                      <a:pt x="171507" y="750343"/>
                    </a:lnTo>
                    <a:cubicBezTo>
                      <a:pt x="191159" y="773568"/>
                      <a:pt x="213490" y="795006"/>
                      <a:pt x="237609" y="813765"/>
                    </a:cubicBezTo>
                    <a:lnTo>
                      <a:pt x="234929" y="885226"/>
                    </a:lnTo>
                    <a:lnTo>
                      <a:pt x="233142" y="913811"/>
                    </a:lnTo>
                    <a:lnTo>
                      <a:pt x="259940" y="924530"/>
                    </a:lnTo>
                    <a:lnTo>
                      <a:pt x="357306" y="962047"/>
                    </a:lnTo>
                    <a:lnTo>
                      <a:pt x="384104" y="972766"/>
                    </a:lnTo>
                    <a:lnTo>
                      <a:pt x="402863" y="950434"/>
                    </a:lnTo>
                    <a:lnTo>
                      <a:pt x="449313" y="894159"/>
                    </a:lnTo>
                    <a:cubicBezTo>
                      <a:pt x="479684" y="896839"/>
                      <a:pt x="510948" y="895945"/>
                      <a:pt x="541319" y="892372"/>
                    </a:cubicBezTo>
                    <a:lnTo>
                      <a:pt x="590449" y="945968"/>
                    </a:lnTo>
                    <a:lnTo>
                      <a:pt x="610100" y="968300"/>
                    </a:lnTo>
                    <a:lnTo>
                      <a:pt x="636898" y="956687"/>
                    </a:lnTo>
                    <a:lnTo>
                      <a:pt x="732478" y="914704"/>
                    </a:lnTo>
                    <a:lnTo>
                      <a:pt x="759276" y="903091"/>
                    </a:lnTo>
                    <a:lnTo>
                      <a:pt x="756596" y="874507"/>
                    </a:lnTo>
                    <a:lnTo>
                      <a:pt x="749450" y="802152"/>
                    </a:lnTo>
                    <a:cubicBezTo>
                      <a:pt x="772675" y="782501"/>
                      <a:pt x="794113" y="760169"/>
                      <a:pt x="812872" y="736051"/>
                    </a:cubicBezTo>
                    <a:lnTo>
                      <a:pt x="885226" y="739624"/>
                    </a:lnTo>
                    <a:lnTo>
                      <a:pt x="913811" y="741410"/>
                    </a:lnTo>
                    <a:lnTo>
                      <a:pt x="924530" y="714612"/>
                    </a:lnTo>
                    <a:lnTo>
                      <a:pt x="962047" y="617246"/>
                    </a:lnTo>
                    <a:lnTo>
                      <a:pt x="972766" y="590448"/>
                    </a:lnTo>
                    <a:lnTo>
                      <a:pt x="950434" y="571690"/>
                    </a:lnTo>
                    <a:lnTo>
                      <a:pt x="894159" y="525240"/>
                    </a:lnTo>
                    <a:cubicBezTo>
                      <a:pt x="895052" y="513628"/>
                      <a:pt x="895945" y="502015"/>
                      <a:pt x="895945" y="489509"/>
                    </a:cubicBezTo>
                    <a:cubicBezTo>
                      <a:pt x="895945" y="470751"/>
                      <a:pt x="895052" y="451992"/>
                      <a:pt x="892372" y="433234"/>
                    </a:cubicBezTo>
                    <a:lnTo>
                      <a:pt x="945968" y="384104"/>
                    </a:lnTo>
                    <a:lnTo>
                      <a:pt x="967407" y="364452"/>
                    </a:lnTo>
                    <a:lnTo>
                      <a:pt x="955794" y="337654"/>
                    </a:lnTo>
                    <a:lnTo>
                      <a:pt x="913811" y="242075"/>
                    </a:lnTo>
                    <a:lnTo>
                      <a:pt x="902198" y="215277"/>
                    </a:lnTo>
                    <a:lnTo>
                      <a:pt x="873614" y="217957"/>
                    </a:lnTo>
                    <a:lnTo>
                      <a:pt x="801259" y="225103"/>
                    </a:lnTo>
                    <a:cubicBezTo>
                      <a:pt x="781607" y="201878"/>
                      <a:pt x="759276" y="180440"/>
                      <a:pt x="735158" y="161681"/>
                    </a:cubicBezTo>
                    <a:lnTo>
                      <a:pt x="738731" y="89327"/>
                    </a:lnTo>
                    <a:lnTo>
                      <a:pt x="740517" y="60742"/>
                    </a:lnTo>
                    <a:lnTo>
                      <a:pt x="713719" y="50023"/>
                    </a:lnTo>
                    <a:lnTo>
                      <a:pt x="614567" y="10719"/>
                    </a:lnTo>
                    <a:lnTo>
                      <a:pt x="587769" y="0"/>
                    </a:lnTo>
                    <a:lnTo>
                      <a:pt x="569010" y="22332"/>
                    </a:lnTo>
                    <a:lnTo>
                      <a:pt x="522560" y="78607"/>
                    </a:lnTo>
                    <a:cubicBezTo>
                      <a:pt x="492189" y="75928"/>
                      <a:pt x="460925" y="76821"/>
                      <a:pt x="430554" y="80394"/>
                    </a:cubicBezTo>
                    <a:lnTo>
                      <a:pt x="381424" y="26798"/>
                    </a:lnTo>
                    <a:lnTo>
                      <a:pt x="361773" y="5360"/>
                    </a:lnTo>
                    <a:lnTo>
                      <a:pt x="334975" y="16972"/>
                    </a:lnTo>
                    <a:lnTo>
                      <a:pt x="240288" y="59849"/>
                    </a:lnTo>
                    <a:lnTo>
                      <a:pt x="213490" y="71461"/>
                    </a:lnTo>
                    <a:lnTo>
                      <a:pt x="216170" y="100046"/>
                    </a:lnTo>
                    <a:lnTo>
                      <a:pt x="223316" y="172400"/>
                    </a:lnTo>
                    <a:cubicBezTo>
                      <a:pt x="200091" y="192052"/>
                      <a:pt x="178653" y="214384"/>
                      <a:pt x="159895" y="238502"/>
                    </a:cubicBezTo>
                    <a:lnTo>
                      <a:pt x="87540" y="235822"/>
                    </a:lnTo>
                    <a:lnTo>
                      <a:pt x="58956" y="234036"/>
                    </a:lnTo>
                    <a:lnTo>
                      <a:pt x="48236" y="260834"/>
                    </a:lnTo>
                    <a:lnTo>
                      <a:pt x="9826" y="358199"/>
                    </a:lnTo>
                    <a:lnTo>
                      <a:pt x="0" y="385891"/>
                    </a:lnTo>
                    <a:lnTo>
                      <a:pt x="0" y="385891"/>
                    </a:lnTo>
                    <a:close/>
                  </a:path>
                </a:pathLst>
              </a:custGeom>
              <a:grpFill/>
              <a:ln w="89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9" name="Graphic 16">
            <a:extLst>
              <a:ext uri="{FF2B5EF4-FFF2-40B4-BE49-F238E27FC236}">
                <a16:creationId xmlns:a16="http://schemas.microsoft.com/office/drawing/2014/main" id="{E716ED81-1803-4203-88F2-7429B1B67272}"/>
              </a:ext>
            </a:extLst>
          </p:cNvPr>
          <p:cNvGrpSpPr/>
          <p:nvPr/>
        </p:nvGrpSpPr>
        <p:grpSpPr>
          <a:xfrm>
            <a:off x="5742467" y="2653483"/>
            <a:ext cx="877773" cy="1028664"/>
            <a:chOff x="5232066" y="2687216"/>
            <a:chExt cx="877773" cy="1028664"/>
          </a:xfrm>
          <a:solidFill>
            <a:srgbClr val="ED1A3B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B4742B5-D4AA-4C14-85D5-5EEBE661A70A}"/>
                </a:ext>
              </a:extLst>
            </p:cNvPr>
            <p:cNvSpPr/>
            <p:nvPr/>
          </p:nvSpPr>
          <p:spPr>
            <a:xfrm>
              <a:off x="5544571" y="2687216"/>
              <a:ext cx="565267" cy="359228"/>
            </a:xfrm>
            <a:custGeom>
              <a:avLst/>
              <a:gdLst>
                <a:gd name="connsiteX0" fmla="*/ 549183 w 565267"/>
                <a:gd name="connsiteY0" fmla="*/ 359228 h 359228"/>
                <a:gd name="connsiteX1" fmla="*/ 565268 w 565267"/>
                <a:gd name="connsiteY1" fmla="*/ 343144 h 359228"/>
                <a:gd name="connsiteX2" fmla="*/ 565268 w 565267"/>
                <a:gd name="connsiteY2" fmla="*/ 62808 h 359228"/>
                <a:gd name="connsiteX3" fmla="*/ 549183 w 565267"/>
                <a:gd name="connsiteY3" fmla="*/ 46723 h 359228"/>
                <a:gd name="connsiteX4" fmla="*/ 123317 w 565267"/>
                <a:gd name="connsiteY4" fmla="*/ 46723 h 359228"/>
                <a:gd name="connsiteX5" fmla="*/ 62808 w 565267"/>
                <a:gd name="connsiteY5" fmla="*/ 0 h 359228"/>
                <a:gd name="connsiteX6" fmla="*/ 0 w 565267"/>
                <a:gd name="connsiteY6" fmla="*/ 62808 h 359228"/>
                <a:gd name="connsiteX7" fmla="*/ 62808 w 565267"/>
                <a:gd name="connsiteY7" fmla="*/ 125615 h 359228"/>
                <a:gd name="connsiteX8" fmla="*/ 123317 w 565267"/>
                <a:gd name="connsiteY8" fmla="*/ 78892 h 359228"/>
                <a:gd name="connsiteX9" fmla="*/ 532332 w 565267"/>
                <a:gd name="connsiteY9" fmla="*/ 78892 h 359228"/>
                <a:gd name="connsiteX10" fmla="*/ 532332 w 565267"/>
                <a:gd name="connsiteY10" fmla="*/ 326293 h 359228"/>
                <a:gd name="connsiteX11" fmla="*/ 455737 w 565267"/>
                <a:gd name="connsiteY11" fmla="*/ 326293 h 359228"/>
                <a:gd name="connsiteX12" fmla="*/ 455737 w 565267"/>
                <a:gd name="connsiteY12" fmla="*/ 359228 h 359228"/>
                <a:gd name="connsiteX13" fmla="*/ 549183 w 565267"/>
                <a:gd name="connsiteY13" fmla="*/ 359228 h 359228"/>
                <a:gd name="connsiteX14" fmla="*/ 62808 w 565267"/>
                <a:gd name="connsiteY14" fmla="*/ 89616 h 359228"/>
                <a:gd name="connsiteX15" fmla="*/ 35999 w 565267"/>
                <a:gd name="connsiteY15" fmla="*/ 62808 h 359228"/>
                <a:gd name="connsiteX16" fmla="*/ 62808 w 565267"/>
                <a:gd name="connsiteY16" fmla="*/ 35999 h 359228"/>
                <a:gd name="connsiteX17" fmla="*/ 89616 w 565267"/>
                <a:gd name="connsiteY17" fmla="*/ 62808 h 359228"/>
                <a:gd name="connsiteX18" fmla="*/ 62808 w 565267"/>
                <a:gd name="connsiteY18" fmla="*/ 89616 h 35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65267" h="359228">
                  <a:moveTo>
                    <a:pt x="549183" y="359228"/>
                  </a:moveTo>
                  <a:cubicBezTo>
                    <a:pt x="558374" y="359228"/>
                    <a:pt x="565268" y="351569"/>
                    <a:pt x="565268" y="343144"/>
                  </a:cubicBezTo>
                  <a:lnTo>
                    <a:pt x="565268" y="62808"/>
                  </a:lnTo>
                  <a:cubicBezTo>
                    <a:pt x="565268" y="53616"/>
                    <a:pt x="557608" y="46723"/>
                    <a:pt x="549183" y="46723"/>
                  </a:cubicBezTo>
                  <a:lnTo>
                    <a:pt x="123317" y="46723"/>
                  </a:lnTo>
                  <a:cubicBezTo>
                    <a:pt x="116424" y="19915"/>
                    <a:pt x="91913" y="0"/>
                    <a:pt x="62808" y="0"/>
                  </a:cubicBezTo>
                  <a:cubicBezTo>
                    <a:pt x="28340" y="0"/>
                    <a:pt x="0" y="28340"/>
                    <a:pt x="0" y="62808"/>
                  </a:cubicBezTo>
                  <a:cubicBezTo>
                    <a:pt x="0" y="97275"/>
                    <a:pt x="28340" y="125615"/>
                    <a:pt x="62808" y="125615"/>
                  </a:cubicBezTo>
                  <a:cubicBezTo>
                    <a:pt x="91913" y="125615"/>
                    <a:pt x="116424" y="105700"/>
                    <a:pt x="123317" y="78892"/>
                  </a:cubicBezTo>
                  <a:lnTo>
                    <a:pt x="532332" y="78892"/>
                  </a:lnTo>
                  <a:lnTo>
                    <a:pt x="532332" y="326293"/>
                  </a:lnTo>
                  <a:lnTo>
                    <a:pt x="455737" y="326293"/>
                  </a:lnTo>
                  <a:lnTo>
                    <a:pt x="455737" y="359228"/>
                  </a:lnTo>
                  <a:lnTo>
                    <a:pt x="549183" y="359228"/>
                  </a:lnTo>
                  <a:close/>
                  <a:moveTo>
                    <a:pt x="62808" y="89616"/>
                  </a:moveTo>
                  <a:cubicBezTo>
                    <a:pt x="48255" y="89616"/>
                    <a:pt x="35999" y="77361"/>
                    <a:pt x="35999" y="62808"/>
                  </a:cubicBezTo>
                  <a:cubicBezTo>
                    <a:pt x="35999" y="48255"/>
                    <a:pt x="48255" y="35999"/>
                    <a:pt x="62808" y="35999"/>
                  </a:cubicBezTo>
                  <a:cubicBezTo>
                    <a:pt x="77360" y="35999"/>
                    <a:pt x="89616" y="48255"/>
                    <a:pt x="89616" y="62808"/>
                  </a:cubicBezTo>
                  <a:cubicBezTo>
                    <a:pt x="89616" y="77361"/>
                    <a:pt x="77360" y="89616"/>
                    <a:pt x="62808" y="89616"/>
                  </a:cubicBezTo>
                  <a:close/>
                </a:path>
              </a:pathLst>
            </a:custGeom>
            <a:solidFill>
              <a:schemeClr val="accent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DDD1F82-B865-48A1-ABAB-75C46413DEB0}"/>
                </a:ext>
              </a:extLst>
            </p:cNvPr>
            <p:cNvSpPr/>
            <p:nvPr/>
          </p:nvSpPr>
          <p:spPr>
            <a:xfrm>
              <a:off x="6000309" y="3121507"/>
              <a:ext cx="85785" cy="125615"/>
            </a:xfrm>
            <a:custGeom>
              <a:avLst/>
              <a:gdLst>
                <a:gd name="connsiteX0" fmla="*/ 22978 w 85785"/>
                <a:gd name="connsiteY0" fmla="*/ 35233 h 125615"/>
                <a:gd name="connsiteX1" fmla="*/ 49786 w 85785"/>
                <a:gd name="connsiteY1" fmla="*/ 62042 h 125615"/>
                <a:gd name="connsiteX2" fmla="*/ 22978 w 85785"/>
                <a:gd name="connsiteY2" fmla="*/ 88850 h 125615"/>
                <a:gd name="connsiteX3" fmla="*/ 0 w 85785"/>
                <a:gd name="connsiteY3" fmla="*/ 75829 h 125615"/>
                <a:gd name="connsiteX4" fmla="*/ 0 w 85785"/>
                <a:gd name="connsiteY4" fmla="*/ 121019 h 125615"/>
                <a:gd name="connsiteX5" fmla="*/ 22978 w 85785"/>
                <a:gd name="connsiteY5" fmla="*/ 125615 h 125615"/>
                <a:gd name="connsiteX6" fmla="*/ 85786 w 85785"/>
                <a:gd name="connsiteY6" fmla="*/ 62808 h 125615"/>
                <a:gd name="connsiteX7" fmla="*/ 22978 w 85785"/>
                <a:gd name="connsiteY7" fmla="*/ 0 h 125615"/>
                <a:gd name="connsiteX8" fmla="*/ 0 w 85785"/>
                <a:gd name="connsiteY8" fmla="*/ 4596 h 125615"/>
                <a:gd name="connsiteX9" fmla="*/ 0 w 85785"/>
                <a:gd name="connsiteY9" fmla="*/ 49786 h 125615"/>
                <a:gd name="connsiteX10" fmla="*/ 22978 w 85785"/>
                <a:gd name="connsiteY10" fmla="*/ 35233 h 12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85" h="125615">
                  <a:moveTo>
                    <a:pt x="22978" y="35233"/>
                  </a:moveTo>
                  <a:cubicBezTo>
                    <a:pt x="37531" y="35233"/>
                    <a:pt x="49786" y="47489"/>
                    <a:pt x="49786" y="62042"/>
                  </a:cubicBezTo>
                  <a:cubicBezTo>
                    <a:pt x="49786" y="76595"/>
                    <a:pt x="37531" y="88850"/>
                    <a:pt x="22978" y="88850"/>
                  </a:cubicBezTo>
                  <a:cubicBezTo>
                    <a:pt x="13021" y="88850"/>
                    <a:pt x="4596" y="83488"/>
                    <a:pt x="0" y="75829"/>
                  </a:cubicBezTo>
                  <a:lnTo>
                    <a:pt x="0" y="121019"/>
                  </a:lnTo>
                  <a:cubicBezTo>
                    <a:pt x="6893" y="124083"/>
                    <a:pt x="14553" y="125615"/>
                    <a:pt x="22978" y="125615"/>
                  </a:cubicBezTo>
                  <a:cubicBezTo>
                    <a:pt x="57446" y="125615"/>
                    <a:pt x="85786" y="97275"/>
                    <a:pt x="85786" y="62808"/>
                  </a:cubicBezTo>
                  <a:cubicBezTo>
                    <a:pt x="85786" y="28340"/>
                    <a:pt x="57446" y="0"/>
                    <a:pt x="22978" y="0"/>
                  </a:cubicBezTo>
                  <a:cubicBezTo>
                    <a:pt x="14553" y="0"/>
                    <a:pt x="6893" y="1532"/>
                    <a:pt x="0" y="4596"/>
                  </a:cubicBezTo>
                  <a:lnTo>
                    <a:pt x="0" y="49786"/>
                  </a:lnTo>
                  <a:cubicBezTo>
                    <a:pt x="4596" y="41361"/>
                    <a:pt x="13787" y="35233"/>
                    <a:pt x="22978" y="35233"/>
                  </a:cubicBezTo>
                  <a:close/>
                </a:path>
              </a:pathLst>
            </a:custGeom>
            <a:solidFill>
              <a:schemeClr val="accent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5B8B64F-6188-4D56-9FC9-F5B1FDEC0C57}"/>
                </a:ext>
              </a:extLst>
            </p:cNvPr>
            <p:cNvSpPr/>
            <p:nvPr/>
          </p:nvSpPr>
          <p:spPr>
            <a:xfrm>
              <a:off x="5729930" y="2809767"/>
              <a:ext cx="279570" cy="117955"/>
            </a:xfrm>
            <a:custGeom>
              <a:avLst/>
              <a:gdLst>
                <a:gd name="connsiteX0" fmla="*/ 32936 w 279570"/>
                <a:gd name="connsiteY0" fmla="*/ 62808 h 117955"/>
                <a:gd name="connsiteX1" fmla="*/ 193018 w 279570"/>
                <a:gd name="connsiteY1" fmla="*/ 62808 h 117955"/>
                <a:gd name="connsiteX2" fmla="*/ 234379 w 279570"/>
                <a:gd name="connsiteY2" fmla="*/ 90382 h 117955"/>
                <a:gd name="connsiteX3" fmla="*/ 279570 w 279570"/>
                <a:gd name="connsiteY3" fmla="*/ 45191 h 117955"/>
                <a:gd name="connsiteX4" fmla="*/ 234379 w 279570"/>
                <a:gd name="connsiteY4" fmla="*/ 0 h 117955"/>
                <a:gd name="connsiteX5" fmla="*/ 192252 w 279570"/>
                <a:gd name="connsiteY5" fmla="*/ 29872 h 117955"/>
                <a:gd name="connsiteX6" fmla="*/ 16085 w 279570"/>
                <a:gd name="connsiteY6" fmla="*/ 29872 h 117955"/>
                <a:gd name="connsiteX7" fmla="*/ 0 w 279570"/>
                <a:gd name="connsiteY7" fmla="*/ 45957 h 117955"/>
                <a:gd name="connsiteX8" fmla="*/ 0 w 279570"/>
                <a:gd name="connsiteY8" fmla="*/ 117956 h 117955"/>
                <a:gd name="connsiteX9" fmla="*/ 32936 w 279570"/>
                <a:gd name="connsiteY9" fmla="*/ 117956 h 117955"/>
                <a:gd name="connsiteX10" fmla="*/ 32936 w 279570"/>
                <a:gd name="connsiteY10" fmla="*/ 62808 h 11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570" h="117955">
                  <a:moveTo>
                    <a:pt x="32936" y="62808"/>
                  </a:moveTo>
                  <a:lnTo>
                    <a:pt x="193018" y="62808"/>
                  </a:lnTo>
                  <a:cubicBezTo>
                    <a:pt x="199912" y="78892"/>
                    <a:pt x="215997" y="90382"/>
                    <a:pt x="234379" y="90382"/>
                  </a:cubicBezTo>
                  <a:cubicBezTo>
                    <a:pt x="258890" y="90382"/>
                    <a:pt x="279570" y="70467"/>
                    <a:pt x="279570" y="45191"/>
                  </a:cubicBezTo>
                  <a:cubicBezTo>
                    <a:pt x="279570" y="20681"/>
                    <a:pt x="259655" y="0"/>
                    <a:pt x="234379" y="0"/>
                  </a:cubicBezTo>
                  <a:cubicBezTo>
                    <a:pt x="215231" y="0"/>
                    <a:pt x="198380" y="12255"/>
                    <a:pt x="192252" y="29872"/>
                  </a:cubicBezTo>
                  <a:lnTo>
                    <a:pt x="16085" y="29872"/>
                  </a:lnTo>
                  <a:cubicBezTo>
                    <a:pt x="6894" y="29872"/>
                    <a:pt x="0" y="37531"/>
                    <a:pt x="0" y="45957"/>
                  </a:cubicBezTo>
                  <a:lnTo>
                    <a:pt x="0" y="117956"/>
                  </a:lnTo>
                  <a:lnTo>
                    <a:pt x="32936" y="117956"/>
                  </a:lnTo>
                  <a:lnTo>
                    <a:pt x="32936" y="62808"/>
                  </a:lnTo>
                  <a:close/>
                </a:path>
              </a:pathLst>
            </a:custGeom>
            <a:solidFill>
              <a:schemeClr val="accent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4A66EF9-4200-43BD-93E9-76CB3A842DE8}"/>
                </a:ext>
              </a:extLst>
            </p:cNvPr>
            <p:cNvSpPr/>
            <p:nvPr/>
          </p:nvSpPr>
          <p:spPr>
            <a:xfrm>
              <a:off x="5562188" y="2876404"/>
              <a:ext cx="90381" cy="51318"/>
            </a:xfrm>
            <a:custGeom>
              <a:avLst/>
              <a:gdLst>
                <a:gd name="connsiteX0" fmla="*/ 90382 w 90381"/>
                <a:gd name="connsiteY0" fmla="*/ 45191 h 51318"/>
                <a:gd name="connsiteX1" fmla="*/ 45191 w 90381"/>
                <a:gd name="connsiteY1" fmla="*/ 0 h 51318"/>
                <a:gd name="connsiteX2" fmla="*/ 0 w 90381"/>
                <a:gd name="connsiteY2" fmla="*/ 45191 h 51318"/>
                <a:gd name="connsiteX3" fmla="*/ 766 w 90381"/>
                <a:gd name="connsiteY3" fmla="*/ 51318 h 51318"/>
                <a:gd name="connsiteX4" fmla="*/ 89616 w 90381"/>
                <a:gd name="connsiteY4" fmla="*/ 51318 h 51318"/>
                <a:gd name="connsiteX5" fmla="*/ 90382 w 90381"/>
                <a:gd name="connsiteY5" fmla="*/ 45191 h 5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81" h="51318">
                  <a:moveTo>
                    <a:pt x="90382" y="45191"/>
                  </a:moveTo>
                  <a:cubicBezTo>
                    <a:pt x="90382" y="20681"/>
                    <a:pt x="70467" y="0"/>
                    <a:pt x="45191" y="0"/>
                  </a:cubicBezTo>
                  <a:cubicBezTo>
                    <a:pt x="20681" y="0"/>
                    <a:pt x="0" y="19915"/>
                    <a:pt x="0" y="45191"/>
                  </a:cubicBezTo>
                  <a:cubicBezTo>
                    <a:pt x="0" y="47489"/>
                    <a:pt x="0" y="49786"/>
                    <a:pt x="766" y="51318"/>
                  </a:cubicBezTo>
                  <a:lnTo>
                    <a:pt x="89616" y="51318"/>
                  </a:lnTo>
                  <a:cubicBezTo>
                    <a:pt x="89616" y="49786"/>
                    <a:pt x="90382" y="47489"/>
                    <a:pt x="90382" y="45191"/>
                  </a:cubicBezTo>
                  <a:close/>
                </a:path>
              </a:pathLst>
            </a:custGeom>
            <a:solidFill>
              <a:schemeClr val="accent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6CB231A-D8A7-4A2C-ACED-528E5D363A9E}"/>
                </a:ext>
              </a:extLst>
            </p:cNvPr>
            <p:cNvSpPr/>
            <p:nvPr/>
          </p:nvSpPr>
          <p:spPr>
            <a:xfrm>
              <a:off x="5232066" y="2964488"/>
              <a:ext cx="733009" cy="624245"/>
            </a:xfrm>
            <a:custGeom>
              <a:avLst/>
              <a:gdLst>
                <a:gd name="connsiteX0" fmla="*/ 712329 w 733009"/>
                <a:gd name="connsiteY0" fmla="*/ 0 h 624245"/>
                <a:gd name="connsiteX1" fmla="*/ 19915 w 733009"/>
                <a:gd name="connsiteY1" fmla="*/ 0 h 624245"/>
                <a:gd name="connsiteX2" fmla="*/ 0 w 733009"/>
                <a:gd name="connsiteY2" fmla="*/ 19915 h 624245"/>
                <a:gd name="connsiteX3" fmla="*/ 0 w 733009"/>
                <a:gd name="connsiteY3" fmla="*/ 604331 h 624245"/>
                <a:gd name="connsiteX4" fmla="*/ 19915 w 733009"/>
                <a:gd name="connsiteY4" fmla="*/ 624246 h 624245"/>
                <a:gd name="connsiteX5" fmla="*/ 583650 w 733009"/>
                <a:gd name="connsiteY5" fmla="*/ 624246 h 624245"/>
                <a:gd name="connsiteX6" fmla="*/ 589778 w 733009"/>
                <a:gd name="connsiteY6" fmla="*/ 588246 h 624245"/>
                <a:gd name="connsiteX7" fmla="*/ 35999 w 733009"/>
                <a:gd name="connsiteY7" fmla="*/ 588246 h 624245"/>
                <a:gd name="connsiteX8" fmla="*/ 35999 w 733009"/>
                <a:gd name="connsiteY8" fmla="*/ 163146 h 624245"/>
                <a:gd name="connsiteX9" fmla="*/ 697010 w 733009"/>
                <a:gd name="connsiteY9" fmla="*/ 163146 h 624245"/>
                <a:gd name="connsiteX10" fmla="*/ 697010 w 733009"/>
                <a:gd name="connsiteY10" fmla="*/ 475652 h 624245"/>
                <a:gd name="connsiteX11" fmla="*/ 733010 w 733009"/>
                <a:gd name="connsiteY11" fmla="*/ 510886 h 624245"/>
                <a:gd name="connsiteX12" fmla="*/ 733010 w 733009"/>
                <a:gd name="connsiteY12" fmla="*/ 19915 h 624245"/>
                <a:gd name="connsiteX13" fmla="*/ 712329 w 733009"/>
                <a:gd name="connsiteY13" fmla="*/ 0 h 624245"/>
                <a:gd name="connsiteX14" fmla="*/ 111062 w 733009"/>
                <a:gd name="connsiteY14" fmla="*/ 118722 h 624245"/>
                <a:gd name="connsiteX15" fmla="*/ 107998 w 733009"/>
                <a:gd name="connsiteY15" fmla="*/ 123317 h 624245"/>
                <a:gd name="connsiteX16" fmla="*/ 105700 w 733009"/>
                <a:gd name="connsiteY16" fmla="*/ 124083 h 624245"/>
                <a:gd name="connsiteX17" fmla="*/ 102637 w 733009"/>
                <a:gd name="connsiteY17" fmla="*/ 123317 h 624245"/>
                <a:gd name="connsiteX18" fmla="*/ 54382 w 733009"/>
                <a:gd name="connsiteY18" fmla="*/ 85786 h 624245"/>
                <a:gd name="connsiteX19" fmla="*/ 52084 w 733009"/>
                <a:gd name="connsiteY19" fmla="*/ 81956 h 624245"/>
                <a:gd name="connsiteX20" fmla="*/ 54382 w 733009"/>
                <a:gd name="connsiteY20" fmla="*/ 78126 h 624245"/>
                <a:gd name="connsiteX21" fmla="*/ 102637 w 733009"/>
                <a:gd name="connsiteY21" fmla="*/ 40595 h 624245"/>
                <a:gd name="connsiteX22" fmla="*/ 105700 w 733009"/>
                <a:gd name="connsiteY22" fmla="*/ 39829 h 624245"/>
                <a:gd name="connsiteX23" fmla="*/ 107998 w 733009"/>
                <a:gd name="connsiteY23" fmla="*/ 40595 h 624245"/>
                <a:gd name="connsiteX24" fmla="*/ 111062 w 733009"/>
                <a:gd name="connsiteY24" fmla="*/ 45191 h 624245"/>
                <a:gd name="connsiteX25" fmla="*/ 111062 w 733009"/>
                <a:gd name="connsiteY25" fmla="*/ 118722 h 624245"/>
                <a:gd name="connsiteX26" fmla="*/ 211401 w 733009"/>
                <a:gd name="connsiteY26" fmla="*/ 85786 h 624245"/>
                <a:gd name="connsiteX27" fmla="*/ 163146 w 733009"/>
                <a:gd name="connsiteY27" fmla="*/ 123317 h 624245"/>
                <a:gd name="connsiteX28" fmla="*/ 160083 w 733009"/>
                <a:gd name="connsiteY28" fmla="*/ 124083 h 624245"/>
                <a:gd name="connsiteX29" fmla="*/ 157785 w 733009"/>
                <a:gd name="connsiteY29" fmla="*/ 123317 h 624245"/>
                <a:gd name="connsiteX30" fmla="*/ 154721 w 733009"/>
                <a:gd name="connsiteY30" fmla="*/ 118722 h 624245"/>
                <a:gd name="connsiteX31" fmla="*/ 154721 w 733009"/>
                <a:gd name="connsiteY31" fmla="*/ 44425 h 624245"/>
                <a:gd name="connsiteX32" fmla="*/ 157785 w 733009"/>
                <a:gd name="connsiteY32" fmla="*/ 39829 h 624245"/>
                <a:gd name="connsiteX33" fmla="*/ 160083 w 733009"/>
                <a:gd name="connsiteY33" fmla="*/ 39063 h 624245"/>
                <a:gd name="connsiteX34" fmla="*/ 163146 w 733009"/>
                <a:gd name="connsiteY34" fmla="*/ 39829 h 624245"/>
                <a:gd name="connsiteX35" fmla="*/ 211401 w 733009"/>
                <a:gd name="connsiteY35" fmla="*/ 77360 h 624245"/>
                <a:gd name="connsiteX36" fmla="*/ 213699 w 733009"/>
                <a:gd name="connsiteY36" fmla="*/ 81190 h 624245"/>
                <a:gd name="connsiteX37" fmla="*/ 211401 w 733009"/>
                <a:gd name="connsiteY37" fmla="*/ 85786 h 6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3009" h="624245">
                  <a:moveTo>
                    <a:pt x="712329" y="0"/>
                  </a:moveTo>
                  <a:lnTo>
                    <a:pt x="19915" y="0"/>
                  </a:lnTo>
                  <a:cubicBezTo>
                    <a:pt x="9191" y="0"/>
                    <a:pt x="0" y="9191"/>
                    <a:pt x="0" y="19915"/>
                  </a:cubicBezTo>
                  <a:lnTo>
                    <a:pt x="0" y="604331"/>
                  </a:lnTo>
                  <a:cubicBezTo>
                    <a:pt x="0" y="615054"/>
                    <a:pt x="9191" y="624246"/>
                    <a:pt x="19915" y="624246"/>
                  </a:cubicBezTo>
                  <a:lnTo>
                    <a:pt x="583650" y="624246"/>
                  </a:lnTo>
                  <a:lnTo>
                    <a:pt x="589778" y="588246"/>
                  </a:lnTo>
                  <a:lnTo>
                    <a:pt x="35999" y="588246"/>
                  </a:lnTo>
                  <a:lnTo>
                    <a:pt x="35999" y="163146"/>
                  </a:lnTo>
                  <a:lnTo>
                    <a:pt x="697010" y="163146"/>
                  </a:lnTo>
                  <a:lnTo>
                    <a:pt x="697010" y="475652"/>
                  </a:lnTo>
                  <a:lnTo>
                    <a:pt x="733010" y="510886"/>
                  </a:lnTo>
                  <a:lnTo>
                    <a:pt x="733010" y="19915"/>
                  </a:lnTo>
                  <a:cubicBezTo>
                    <a:pt x="732244" y="8425"/>
                    <a:pt x="723052" y="0"/>
                    <a:pt x="712329" y="0"/>
                  </a:cubicBezTo>
                  <a:close/>
                  <a:moveTo>
                    <a:pt x="111062" y="118722"/>
                  </a:moveTo>
                  <a:cubicBezTo>
                    <a:pt x="111062" y="121019"/>
                    <a:pt x="110296" y="122551"/>
                    <a:pt x="107998" y="123317"/>
                  </a:cubicBezTo>
                  <a:cubicBezTo>
                    <a:pt x="107232" y="123317"/>
                    <a:pt x="106466" y="124083"/>
                    <a:pt x="105700" y="124083"/>
                  </a:cubicBezTo>
                  <a:cubicBezTo>
                    <a:pt x="104934" y="124083"/>
                    <a:pt x="103403" y="124083"/>
                    <a:pt x="102637" y="123317"/>
                  </a:cubicBezTo>
                  <a:lnTo>
                    <a:pt x="54382" y="85786"/>
                  </a:lnTo>
                  <a:cubicBezTo>
                    <a:pt x="52850" y="85020"/>
                    <a:pt x="52084" y="83488"/>
                    <a:pt x="52084" y="81956"/>
                  </a:cubicBezTo>
                  <a:cubicBezTo>
                    <a:pt x="52084" y="80424"/>
                    <a:pt x="52850" y="78892"/>
                    <a:pt x="54382" y="78126"/>
                  </a:cubicBezTo>
                  <a:lnTo>
                    <a:pt x="102637" y="40595"/>
                  </a:lnTo>
                  <a:cubicBezTo>
                    <a:pt x="103403" y="39829"/>
                    <a:pt x="104934" y="39829"/>
                    <a:pt x="105700" y="39829"/>
                  </a:cubicBezTo>
                  <a:cubicBezTo>
                    <a:pt x="106466" y="39829"/>
                    <a:pt x="107232" y="39829"/>
                    <a:pt x="107998" y="40595"/>
                  </a:cubicBezTo>
                  <a:cubicBezTo>
                    <a:pt x="109530" y="41361"/>
                    <a:pt x="111062" y="42893"/>
                    <a:pt x="111062" y="45191"/>
                  </a:cubicBezTo>
                  <a:lnTo>
                    <a:pt x="111062" y="118722"/>
                  </a:lnTo>
                  <a:close/>
                  <a:moveTo>
                    <a:pt x="211401" y="85786"/>
                  </a:moveTo>
                  <a:lnTo>
                    <a:pt x="163146" y="123317"/>
                  </a:lnTo>
                  <a:cubicBezTo>
                    <a:pt x="162380" y="124083"/>
                    <a:pt x="160849" y="124083"/>
                    <a:pt x="160083" y="124083"/>
                  </a:cubicBezTo>
                  <a:cubicBezTo>
                    <a:pt x="159317" y="124083"/>
                    <a:pt x="158551" y="124083"/>
                    <a:pt x="157785" y="123317"/>
                  </a:cubicBezTo>
                  <a:cubicBezTo>
                    <a:pt x="156253" y="122551"/>
                    <a:pt x="154721" y="121019"/>
                    <a:pt x="154721" y="118722"/>
                  </a:cubicBezTo>
                  <a:lnTo>
                    <a:pt x="154721" y="44425"/>
                  </a:lnTo>
                  <a:cubicBezTo>
                    <a:pt x="154721" y="42127"/>
                    <a:pt x="155487" y="40595"/>
                    <a:pt x="157785" y="39829"/>
                  </a:cubicBezTo>
                  <a:cubicBezTo>
                    <a:pt x="158551" y="39829"/>
                    <a:pt x="159317" y="39063"/>
                    <a:pt x="160083" y="39063"/>
                  </a:cubicBezTo>
                  <a:cubicBezTo>
                    <a:pt x="160849" y="39063"/>
                    <a:pt x="162380" y="39063"/>
                    <a:pt x="163146" y="39829"/>
                  </a:cubicBezTo>
                  <a:lnTo>
                    <a:pt x="211401" y="77360"/>
                  </a:lnTo>
                  <a:cubicBezTo>
                    <a:pt x="212933" y="78126"/>
                    <a:pt x="213699" y="79658"/>
                    <a:pt x="213699" y="81190"/>
                  </a:cubicBezTo>
                  <a:cubicBezTo>
                    <a:pt x="212933" y="82722"/>
                    <a:pt x="212167" y="84254"/>
                    <a:pt x="211401" y="85786"/>
                  </a:cubicBezTo>
                  <a:close/>
                </a:path>
              </a:pathLst>
            </a:custGeom>
            <a:solidFill>
              <a:schemeClr val="tx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0963A41-ADA9-4A1A-BD3C-F185B5F47A87}"/>
                </a:ext>
              </a:extLst>
            </p:cNvPr>
            <p:cNvSpPr/>
            <p:nvPr/>
          </p:nvSpPr>
          <p:spPr>
            <a:xfrm>
              <a:off x="5346191" y="3192740"/>
              <a:ext cx="268846" cy="28339"/>
            </a:xfrm>
            <a:custGeom>
              <a:avLst/>
              <a:gdLst>
                <a:gd name="connsiteX0" fmla="*/ 0 w 268846"/>
                <a:gd name="connsiteY0" fmla="*/ 0 h 28339"/>
                <a:gd name="connsiteX1" fmla="*/ 268847 w 268846"/>
                <a:gd name="connsiteY1" fmla="*/ 0 h 28339"/>
                <a:gd name="connsiteX2" fmla="*/ 268847 w 268846"/>
                <a:gd name="connsiteY2" fmla="*/ 28340 h 28339"/>
                <a:gd name="connsiteX3" fmla="*/ 0 w 268846"/>
                <a:gd name="connsiteY3" fmla="*/ 28340 h 2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846" h="28339">
                  <a:moveTo>
                    <a:pt x="0" y="0"/>
                  </a:moveTo>
                  <a:lnTo>
                    <a:pt x="268847" y="0"/>
                  </a:lnTo>
                  <a:lnTo>
                    <a:pt x="268847" y="28340"/>
                  </a:lnTo>
                  <a:lnTo>
                    <a:pt x="0" y="28340"/>
                  </a:lnTo>
                  <a:close/>
                </a:path>
              </a:pathLst>
            </a:custGeom>
            <a:solidFill>
              <a:schemeClr val="tx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991AA70-A4AD-415D-93D2-BF2B688DA078}"/>
                </a:ext>
              </a:extLst>
            </p:cNvPr>
            <p:cNvSpPr/>
            <p:nvPr/>
          </p:nvSpPr>
          <p:spPr>
            <a:xfrm>
              <a:off x="5346191" y="3282355"/>
              <a:ext cx="268846" cy="28339"/>
            </a:xfrm>
            <a:custGeom>
              <a:avLst/>
              <a:gdLst>
                <a:gd name="connsiteX0" fmla="*/ 0 w 268846"/>
                <a:gd name="connsiteY0" fmla="*/ 0 h 28339"/>
                <a:gd name="connsiteX1" fmla="*/ 268847 w 268846"/>
                <a:gd name="connsiteY1" fmla="*/ 0 h 28339"/>
                <a:gd name="connsiteX2" fmla="*/ 268847 w 268846"/>
                <a:gd name="connsiteY2" fmla="*/ 28340 h 28339"/>
                <a:gd name="connsiteX3" fmla="*/ 0 w 268846"/>
                <a:gd name="connsiteY3" fmla="*/ 28340 h 2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846" h="28339">
                  <a:moveTo>
                    <a:pt x="0" y="0"/>
                  </a:moveTo>
                  <a:lnTo>
                    <a:pt x="268847" y="0"/>
                  </a:lnTo>
                  <a:lnTo>
                    <a:pt x="268847" y="28340"/>
                  </a:lnTo>
                  <a:lnTo>
                    <a:pt x="0" y="28340"/>
                  </a:lnTo>
                  <a:close/>
                </a:path>
              </a:pathLst>
            </a:custGeom>
            <a:solidFill>
              <a:schemeClr val="tx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2A85BCC-55AB-4224-B674-C6AB1BD33DBF}"/>
                </a:ext>
              </a:extLst>
            </p:cNvPr>
            <p:cNvSpPr/>
            <p:nvPr/>
          </p:nvSpPr>
          <p:spPr>
            <a:xfrm>
              <a:off x="5346191" y="3371205"/>
              <a:ext cx="268846" cy="28339"/>
            </a:xfrm>
            <a:custGeom>
              <a:avLst/>
              <a:gdLst>
                <a:gd name="connsiteX0" fmla="*/ 0 w 268846"/>
                <a:gd name="connsiteY0" fmla="*/ 0 h 28339"/>
                <a:gd name="connsiteX1" fmla="*/ 268847 w 268846"/>
                <a:gd name="connsiteY1" fmla="*/ 0 h 28339"/>
                <a:gd name="connsiteX2" fmla="*/ 268847 w 268846"/>
                <a:gd name="connsiteY2" fmla="*/ 28340 h 28339"/>
                <a:gd name="connsiteX3" fmla="*/ 0 w 268846"/>
                <a:gd name="connsiteY3" fmla="*/ 28340 h 2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846" h="28339">
                  <a:moveTo>
                    <a:pt x="0" y="0"/>
                  </a:moveTo>
                  <a:lnTo>
                    <a:pt x="268847" y="0"/>
                  </a:lnTo>
                  <a:lnTo>
                    <a:pt x="268847" y="28340"/>
                  </a:lnTo>
                  <a:lnTo>
                    <a:pt x="0" y="28340"/>
                  </a:lnTo>
                  <a:close/>
                </a:path>
              </a:pathLst>
            </a:custGeom>
            <a:solidFill>
              <a:schemeClr val="tx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B8AD195-FE61-435A-95A9-31E6BC883995}"/>
                </a:ext>
              </a:extLst>
            </p:cNvPr>
            <p:cNvSpPr/>
            <p:nvPr/>
          </p:nvSpPr>
          <p:spPr>
            <a:xfrm>
              <a:off x="5346191" y="3460820"/>
              <a:ext cx="492502" cy="28339"/>
            </a:xfrm>
            <a:custGeom>
              <a:avLst/>
              <a:gdLst>
                <a:gd name="connsiteX0" fmla="*/ 0 w 492502"/>
                <a:gd name="connsiteY0" fmla="*/ 0 h 28339"/>
                <a:gd name="connsiteX1" fmla="*/ 0 w 492502"/>
                <a:gd name="connsiteY1" fmla="*/ 28340 h 28339"/>
                <a:gd name="connsiteX2" fmla="*/ 487141 w 492502"/>
                <a:gd name="connsiteY2" fmla="*/ 28340 h 28339"/>
                <a:gd name="connsiteX3" fmla="*/ 492503 w 492502"/>
                <a:gd name="connsiteY3" fmla="*/ 0 h 2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502" h="28339">
                  <a:moveTo>
                    <a:pt x="0" y="0"/>
                  </a:moveTo>
                  <a:lnTo>
                    <a:pt x="0" y="28340"/>
                  </a:lnTo>
                  <a:lnTo>
                    <a:pt x="487141" y="28340"/>
                  </a:lnTo>
                  <a:lnTo>
                    <a:pt x="492503" y="0"/>
                  </a:lnTo>
                  <a:close/>
                </a:path>
              </a:pathLst>
            </a:custGeom>
            <a:solidFill>
              <a:schemeClr val="tx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01653FD-83BC-4CC6-87A6-9094BEFD848E}"/>
                </a:ext>
              </a:extLst>
            </p:cNvPr>
            <p:cNvSpPr/>
            <p:nvPr/>
          </p:nvSpPr>
          <p:spPr>
            <a:xfrm>
              <a:off x="5838694" y="3434778"/>
              <a:ext cx="191486" cy="281102"/>
            </a:xfrm>
            <a:custGeom>
              <a:avLst/>
              <a:gdLst>
                <a:gd name="connsiteX0" fmla="*/ 191486 w 191486"/>
                <a:gd name="connsiteY0" fmla="*/ 150891 h 281102"/>
                <a:gd name="connsiteX1" fmla="*/ 37531 w 191486"/>
                <a:gd name="connsiteY1" fmla="*/ 0 h 281102"/>
                <a:gd name="connsiteX2" fmla="*/ 0 w 191486"/>
                <a:gd name="connsiteY2" fmla="*/ 212167 h 281102"/>
                <a:gd name="connsiteX3" fmla="*/ 64339 w 191486"/>
                <a:gd name="connsiteY3" fmla="*/ 173104 h 281102"/>
                <a:gd name="connsiteX4" fmla="*/ 99573 w 191486"/>
                <a:gd name="connsiteY4" fmla="*/ 281102 h 281102"/>
                <a:gd name="connsiteX5" fmla="*/ 147827 w 191486"/>
                <a:gd name="connsiteY5" fmla="*/ 265783 h 281102"/>
                <a:gd name="connsiteX6" fmla="*/ 113360 w 191486"/>
                <a:gd name="connsiteY6" fmla="*/ 157785 h 28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486" h="281102">
                  <a:moveTo>
                    <a:pt x="191486" y="150891"/>
                  </a:moveTo>
                  <a:lnTo>
                    <a:pt x="37531" y="0"/>
                  </a:lnTo>
                  <a:lnTo>
                    <a:pt x="0" y="212167"/>
                  </a:lnTo>
                  <a:lnTo>
                    <a:pt x="64339" y="173104"/>
                  </a:lnTo>
                  <a:lnTo>
                    <a:pt x="99573" y="281102"/>
                  </a:lnTo>
                  <a:lnTo>
                    <a:pt x="147827" y="265783"/>
                  </a:lnTo>
                  <a:lnTo>
                    <a:pt x="113360" y="157785"/>
                  </a:lnTo>
                  <a:close/>
                </a:path>
              </a:pathLst>
            </a:custGeom>
            <a:solidFill>
              <a:schemeClr val="accent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2B5BB66-7945-465F-9E85-23EE26CE8573}"/>
                </a:ext>
              </a:extLst>
            </p:cNvPr>
            <p:cNvSpPr/>
            <p:nvPr/>
          </p:nvSpPr>
          <p:spPr>
            <a:xfrm>
              <a:off x="5664059" y="3193505"/>
              <a:ext cx="186124" cy="206039"/>
            </a:xfrm>
            <a:custGeom>
              <a:avLst/>
              <a:gdLst>
                <a:gd name="connsiteX0" fmla="*/ 0 w 186124"/>
                <a:gd name="connsiteY0" fmla="*/ 0 h 206039"/>
                <a:gd name="connsiteX1" fmla="*/ 186125 w 186124"/>
                <a:gd name="connsiteY1" fmla="*/ 0 h 206039"/>
                <a:gd name="connsiteX2" fmla="*/ 186125 w 186124"/>
                <a:gd name="connsiteY2" fmla="*/ 206039 h 206039"/>
                <a:gd name="connsiteX3" fmla="*/ 0 w 186124"/>
                <a:gd name="connsiteY3" fmla="*/ 206039 h 20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124" h="206039">
                  <a:moveTo>
                    <a:pt x="0" y="0"/>
                  </a:moveTo>
                  <a:lnTo>
                    <a:pt x="186125" y="0"/>
                  </a:lnTo>
                  <a:lnTo>
                    <a:pt x="186125" y="206039"/>
                  </a:lnTo>
                  <a:lnTo>
                    <a:pt x="0" y="206039"/>
                  </a:lnTo>
                  <a:close/>
                </a:path>
              </a:pathLst>
            </a:custGeom>
            <a:solidFill>
              <a:schemeClr val="accent2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aphic 14">
            <a:extLst>
              <a:ext uri="{FF2B5EF4-FFF2-40B4-BE49-F238E27FC236}">
                <a16:creationId xmlns:a16="http://schemas.microsoft.com/office/drawing/2014/main" id="{1C79348F-C616-4509-9483-B6E606995BFB}"/>
              </a:ext>
            </a:extLst>
          </p:cNvPr>
          <p:cNvGrpSpPr/>
          <p:nvPr/>
        </p:nvGrpSpPr>
        <p:grpSpPr>
          <a:xfrm>
            <a:off x="7874198" y="2724983"/>
            <a:ext cx="1115265" cy="877730"/>
            <a:chOff x="7363797" y="2758716"/>
            <a:chExt cx="1115265" cy="877730"/>
          </a:xfrm>
          <a:solidFill>
            <a:srgbClr val="ED1A3B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27090E-C8D5-41E4-BB29-18140D18F6AA}"/>
                </a:ext>
              </a:extLst>
            </p:cNvPr>
            <p:cNvSpPr/>
            <p:nvPr/>
          </p:nvSpPr>
          <p:spPr>
            <a:xfrm>
              <a:off x="7752630" y="3211212"/>
              <a:ext cx="114228" cy="36857"/>
            </a:xfrm>
            <a:custGeom>
              <a:avLst/>
              <a:gdLst>
                <a:gd name="connsiteX0" fmla="*/ 2437 w 114228"/>
                <a:gd name="connsiteY0" fmla="*/ 11118 h 36857"/>
                <a:gd name="connsiteX1" fmla="*/ 0 w 114228"/>
                <a:gd name="connsiteY1" fmla="*/ 36858 h 36857"/>
                <a:gd name="connsiteX2" fmla="*/ 114228 w 114228"/>
                <a:gd name="connsiteY2" fmla="*/ 36858 h 36857"/>
                <a:gd name="connsiteX3" fmla="*/ 114228 w 114228"/>
                <a:gd name="connsiteY3" fmla="*/ 0 h 36857"/>
                <a:gd name="connsiteX4" fmla="*/ 1980 w 114228"/>
                <a:gd name="connsiteY4" fmla="*/ 0 h 36857"/>
                <a:gd name="connsiteX5" fmla="*/ 2437 w 114228"/>
                <a:gd name="connsiteY5" fmla="*/ 11118 h 3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28" h="36857">
                  <a:moveTo>
                    <a:pt x="2437" y="11118"/>
                  </a:moveTo>
                  <a:cubicBezTo>
                    <a:pt x="2437" y="19952"/>
                    <a:pt x="1371" y="28481"/>
                    <a:pt x="0" y="36858"/>
                  </a:cubicBezTo>
                  <a:lnTo>
                    <a:pt x="114228" y="36858"/>
                  </a:lnTo>
                  <a:lnTo>
                    <a:pt x="114228" y="0"/>
                  </a:lnTo>
                  <a:lnTo>
                    <a:pt x="1980" y="0"/>
                  </a:lnTo>
                  <a:cubicBezTo>
                    <a:pt x="2132" y="3655"/>
                    <a:pt x="2437" y="7311"/>
                    <a:pt x="2437" y="11118"/>
                  </a:cubicBezTo>
                  <a:close/>
                </a:path>
              </a:pathLst>
            </a:custGeom>
            <a:solidFill>
              <a:schemeClr val="accent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9A542F5-C358-4B03-A7CA-36DECB924813}"/>
                </a:ext>
              </a:extLst>
            </p:cNvPr>
            <p:cNvSpPr/>
            <p:nvPr/>
          </p:nvSpPr>
          <p:spPr>
            <a:xfrm>
              <a:off x="7383596" y="2758716"/>
              <a:ext cx="596881" cy="489201"/>
            </a:xfrm>
            <a:custGeom>
              <a:avLst/>
              <a:gdLst>
                <a:gd name="connsiteX0" fmla="*/ 0 w 596881"/>
                <a:gd name="connsiteY0" fmla="*/ 18429 h 489201"/>
                <a:gd name="connsiteX1" fmla="*/ 0 w 596881"/>
                <a:gd name="connsiteY1" fmla="*/ 470773 h 489201"/>
                <a:gd name="connsiteX2" fmla="*/ 18429 w 596881"/>
                <a:gd name="connsiteY2" fmla="*/ 489202 h 489201"/>
                <a:gd name="connsiteX3" fmla="*/ 78437 w 596881"/>
                <a:gd name="connsiteY3" fmla="*/ 489202 h 489201"/>
                <a:gd name="connsiteX4" fmla="*/ 76000 w 596881"/>
                <a:gd name="connsiteY4" fmla="*/ 463463 h 489201"/>
                <a:gd name="connsiteX5" fmla="*/ 76609 w 596881"/>
                <a:gd name="connsiteY5" fmla="*/ 452192 h 489201"/>
                <a:gd name="connsiteX6" fmla="*/ 37010 w 596881"/>
                <a:gd name="connsiteY6" fmla="*/ 452192 h 489201"/>
                <a:gd name="connsiteX7" fmla="*/ 37010 w 596881"/>
                <a:gd name="connsiteY7" fmla="*/ 36858 h 489201"/>
                <a:gd name="connsiteX8" fmla="*/ 560024 w 596881"/>
                <a:gd name="connsiteY8" fmla="*/ 36858 h 489201"/>
                <a:gd name="connsiteX9" fmla="*/ 560024 w 596881"/>
                <a:gd name="connsiteY9" fmla="*/ 71735 h 489201"/>
                <a:gd name="connsiteX10" fmla="*/ 596881 w 596881"/>
                <a:gd name="connsiteY10" fmla="*/ 60160 h 489201"/>
                <a:gd name="connsiteX11" fmla="*/ 596881 w 596881"/>
                <a:gd name="connsiteY11" fmla="*/ 18429 h 489201"/>
                <a:gd name="connsiteX12" fmla="*/ 578453 w 596881"/>
                <a:gd name="connsiteY12" fmla="*/ 0 h 489201"/>
                <a:gd name="connsiteX13" fmla="*/ 18429 w 596881"/>
                <a:gd name="connsiteY13" fmla="*/ 0 h 489201"/>
                <a:gd name="connsiteX14" fmla="*/ 0 w 596881"/>
                <a:gd name="connsiteY14" fmla="*/ 18429 h 48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6881" h="489201">
                  <a:moveTo>
                    <a:pt x="0" y="18429"/>
                  </a:moveTo>
                  <a:lnTo>
                    <a:pt x="0" y="470773"/>
                  </a:lnTo>
                  <a:cubicBezTo>
                    <a:pt x="0" y="480978"/>
                    <a:pt x="8224" y="489202"/>
                    <a:pt x="18429" y="489202"/>
                  </a:cubicBezTo>
                  <a:lnTo>
                    <a:pt x="78437" y="489202"/>
                  </a:lnTo>
                  <a:cubicBezTo>
                    <a:pt x="76914" y="480825"/>
                    <a:pt x="76000" y="472296"/>
                    <a:pt x="76000" y="463463"/>
                  </a:cubicBezTo>
                  <a:cubicBezTo>
                    <a:pt x="76000" y="459655"/>
                    <a:pt x="76305" y="456000"/>
                    <a:pt x="76609" y="452192"/>
                  </a:cubicBezTo>
                  <a:lnTo>
                    <a:pt x="37010" y="452192"/>
                  </a:lnTo>
                  <a:lnTo>
                    <a:pt x="37010" y="36858"/>
                  </a:lnTo>
                  <a:lnTo>
                    <a:pt x="560024" y="36858"/>
                  </a:lnTo>
                  <a:lnTo>
                    <a:pt x="560024" y="71735"/>
                  </a:lnTo>
                  <a:cubicBezTo>
                    <a:pt x="571447" y="66100"/>
                    <a:pt x="583936" y="62293"/>
                    <a:pt x="596881" y="60160"/>
                  </a:cubicBezTo>
                  <a:lnTo>
                    <a:pt x="596881" y="18429"/>
                  </a:lnTo>
                  <a:cubicBezTo>
                    <a:pt x="596881" y="8224"/>
                    <a:pt x="588657" y="0"/>
                    <a:pt x="578453" y="0"/>
                  </a:cubicBezTo>
                  <a:lnTo>
                    <a:pt x="18429" y="0"/>
                  </a:lnTo>
                  <a:cubicBezTo>
                    <a:pt x="8224" y="0"/>
                    <a:pt x="0" y="8224"/>
                    <a:pt x="0" y="18429"/>
                  </a:cubicBezTo>
                  <a:close/>
                </a:path>
              </a:pathLst>
            </a:custGeom>
            <a:solidFill>
              <a:schemeClr val="accent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C80CAE1-E29A-4F73-A65C-28724CF5362D}"/>
                </a:ext>
              </a:extLst>
            </p:cNvPr>
            <p:cNvSpPr/>
            <p:nvPr/>
          </p:nvSpPr>
          <p:spPr>
            <a:xfrm>
              <a:off x="7631785" y="2986102"/>
              <a:ext cx="458046" cy="317406"/>
            </a:xfrm>
            <a:custGeom>
              <a:avLst/>
              <a:gdLst>
                <a:gd name="connsiteX0" fmla="*/ 458047 w 458046"/>
                <a:gd name="connsiteY0" fmla="*/ 100830 h 317406"/>
                <a:gd name="connsiteX1" fmla="*/ 379915 w 458046"/>
                <a:gd name="connsiteY1" fmla="*/ 88645 h 317406"/>
                <a:gd name="connsiteX2" fmla="*/ 341534 w 458046"/>
                <a:gd name="connsiteY2" fmla="*/ 88797 h 317406"/>
                <a:gd name="connsiteX3" fmla="*/ 65863 w 458046"/>
                <a:gd name="connsiteY3" fmla="*/ 4725 h 317406"/>
                <a:gd name="connsiteX4" fmla="*/ 11642 w 458046"/>
                <a:gd name="connsiteY4" fmla="*/ 17671 h 317406"/>
                <a:gd name="connsiteX5" fmla="*/ 20476 w 458046"/>
                <a:gd name="connsiteY5" fmla="*/ 86513 h 317406"/>
                <a:gd name="connsiteX6" fmla="*/ 277414 w 458046"/>
                <a:gd name="connsiteY6" fmla="*/ 199980 h 317406"/>
                <a:gd name="connsiteX7" fmla="*/ 277414 w 458046"/>
                <a:gd name="connsiteY7" fmla="*/ 317407 h 317406"/>
                <a:gd name="connsiteX8" fmla="*/ 381590 w 458046"/>
                <a:gd name="connsiteY8" fmla="*/ 317407 h 317406"/>
                <a:gd name="connsiteX9" fmla="*/ 359963 w 458046"/>
                <a:gd name="connsiteY9" fmla="*/ 240645 h 317406"/>
                <a:gd name="connsiteX10" fmla="*/ 458047 w 458046"/>
                <a:gd name="connsiteY10" fmla="*/ 100830 h 31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046" h="317406">
                  <a:moveTo>
                    <a:pt x="458047" y="100830"/>
                  </a:moveTo>
                  <a:cubicBezTo>
                    <a:pt x="435506" y="92453"/>
                    <a:pt x="409005" y="88645"/>
                    <a:pt x="379915" y="88645"/>
                  </a:cubicBezTo>
                  <a:cubicBezTo>
                    <a:pt x="366359" y="88645"/>
                    <a:pt x="353718" y="88797"/>
                    <a:pt x="341534" y="88797"/>
                  </a:cubicBezTo>
                  <a:cubicBezTo>
                    <a:pt x="265077" y="88797"/>
                    <a:pt x="205678" y="82705"/>
                    <a:pt x="65863" y="4725"/>
                  </a:cubicBezTo>
                  <a:cubicBezTo>
                    <a:pt x="51698" y="-3194"/>
                    <a:pt x="27939" y="-2585"/>
                    <a:pt x="11642" y="17671"/>
                  </a:cubicBezTo>
                  <a:cubicBezTo>
                    <a:pt x="-7548" y="41583"/>
                    <a:pt x="-1913" y="69607"/>
                    <a:pt x="20476" y="86513"/>
                  </a:cubicBezTo>
                  <a:cubicBezTo>
                    <a:pt x="73173" y="126112"/>
                    <a:pt x="174151" y="175154"/>
                    <a:pt x="277414" y="199980"/>
                  </a:cubicBezTo>
                  <a:lnTo>
                    <a:pt x="277414" y="317407"/>
                  </a:lnTo>
                  <a:lnTo>
                    <a:pt x="381590" y="317407"/>
                  </a:lnTo>
                  <a:cubicBezTo>
                    <a:pt x="367882" y="294865"/>
                    <a:pt x="359963" y="268669"/>
                    <a:pt x="359963" y="240645"/>
                  </a:cubicBezTo>
                  <a:cubicBezTo>
                    <a:pt x="359963" y="176373"/>
                    <a:pt x="400933" y="121543"/>
                    <a:pt x="458047" y="100830"/>
                  </a:cubicBezTo>
                  <a:close/>
                </a:path>
              </a:pathLst>
            </a:custGeom>
            <a:solidFill>
              <a:schemeClr val="tx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1423EA5-4EB5-484D-8C1B-FB536425B7DC}"/>
                </a:ext>
              </a:extLst>
            </p:cNvPr>
            <p:cNvSpPr/>
            <p:nvPr/>
          </p:nvSpPr>
          <p:spPr>
            <a:xfrm>
              <a:off x="7904325" y="2854058"/>
              <a:ext cx="194035" cy="194035"/>
            </a:xfrm>
            <a:custGeom>
              <a:avLst/>
              <a:gdLst>
                <a:gd name="connsiteX0" fmla="*/ 0 w 194035"/>
                <a:gd name="connsiteY0" fmla="*/ 97018 h 194035"/>
                <a:gd name="connsiteX1" fmla="*/ 97018 w 194035"/>
                <a:gd name="connsiteY1" fmla="*/ 194036 h 194035"/>
                <a:gd name="connsiteX2" fmla="*/ 194036 w 194035"/>
                <a:gd name="connsiteY2" fmla="*/ 97018 h 194035"/>
                <a:gd name="connsiteX3" fmla="*/ 97018 w 194035"/>
                <a:gd name="connsiteY3" fmla="*/ 0 h 194035"/>
                <a:gd name="connsiteX4" fmla="*/ 0 w 194035"/>
                <a:gd name="connsiteY4" fmla="*/ 97018 h 19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035" h="194035">
                  <a:moveTo>
                    <a:pt x="0" y="97018"/>
                  </a:moveTo>
                  <a:cubicBezTo>
                    <a:pt x="0" y="150629"/>
                    <a:pt x="43407" y="194036"/>
                    <a:pt x="97018" y="194036"/>
                  </a:cubicBezTo>
                  <a:cubicBezTo>
                    <a:pt x="150629" y="194036"/>
                    <a:pt x="194036" y="150629"/>
                    <a:pt x="194036" y="97018"/>
                  </a:cubicBezTo>
                  <a:cubicBezTo>
                    <a:pt x="194036" y="43407"/>
                    <a:pt x="150629" y="0"/>
                    <a:pt x="97018" y="0"/>
                  </a:cubicBezTo>
                  <a:cubicBezTo>
                    <a:pt x="43559" y="0"/>
                    <a:pt x="0" y="43407"/>
                    <a:pt x="0" y="97018"/>
                  </a:cubicBezTo>
                  <a:close/>
                </a:path>
              </a:pathLst>
            </a:custGeom>
            <a:solidFill>
              <a:schemeClr val="tx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3402690-A2FB-4738-92AD-F93C60B2D2F8}"/>
                </a:ext>
              </a:extLst>
            </p:cNvPr>
            <p:cNvSpPr/>
            <p:nvPr/>
          </p:nvSpPr>
          <p:spPr>
            <a:xfrm>
              <a:off x="7476654" y="2858323"/>
              <a:ext cx="365987" cy="35486"/>
            </a:xfrm>
            <a:custGeom>
              <a:avLst/>
              <a:gdLst>
                <a:gd name="connsiteX0" fmla="*/ 0 w 365987"/>
                <a:gd name="connsiteY0" fmla="*/ 0 h 35486"/>
                <a:gd name="connsiteX1" fmla="*/ 365988 w 365987"/>
                <a:gd name="connsiteY1" fmla="*/ 0 h 35486"/>
                <a:gd name="connsiteX2" fmla="*/ 365988 w 365987"/>
                <a:gd name="connsiteY2" fmla="*/ 35487 h 35486"/>
                <a:gd name="connsiteX3" fmla="*/ 0 w 365987"/>
                <a:gd name="connsiteY3" fmla="*/ 35487 h 3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987" h="35486">
                  <a:moveTo>
                    <a:pt x="0" y="0"/>
                  </a:moveTo>
                  <a:lnTo>
                    <a:pt x="365988" y="0"/>
                  </a:lnTo>
                  <a:lnTo>
                    <a:pt x="365988" y="35487"/>
                  </a:lnTo>
                  <a:lnTo>
                    <a:pt x="0" y="35487"/>
                  </a:lnTo>
                  <a:close/>
                </a:path>
              </a:pathLst>
            </a:custGeom>
            <a:solidFill>
              <a:schemeClr val="accent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A24688F-EA69-4779-9E54-616C30D2D524}"/>
                </a:ext>
              </a:extLst>
            </p:cNvPr>
            <p:cNvSpPr/>
            <p:nvPr/>
          </p:nvSpPr>
          <p:spPr>
            <a:xfrm>
              <a:off x="7476654" y="2953513"/>
              <a:ext cx="120929" cy="35486"/>
            </a:xfrm>
            <a:custGeom>
              <a:avLst/>
              <a:gdLst>
                <a:gd name="connsiteX0" fmla="*/ 0 w 120929"/>
                <a:gd name="connsiteY0" fmla="*/ 0 h 35486"/>
                <a:gd name="connsiteX1" fmla="*/ 120930 w 120929"/>
                <a:gd name="connsiteY1" fmla="*/ 0 h 35486"/>
                <a:gd name="connsiteX2" fmla="*/ 120930 w 120929"/>
                <a:gd name="connsiteY2" fmla="*/ 35487 h 35486"/>
                <a:gd name="connsiteX3" fmla="*/ 0 w 120929"/>
                <a:gd name="connsiteY3" fmla="*/ 35487 h 3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29" h="35486">
                  <a:moveTo>
                    <a:pt x="0" y="0"/>
                  </a:moveTo>
                  <a:lnTo>
                    <a:pt x="120930" y="0"/>
                  </a:lnTo>
                  <a:lnTo>
                    <a:pt x="120930" y="35487"/>
                  </a:lnTo>
                  <a:lnTo>
                    <a:pt x="0" y="35487"/>
                  </a:lnTo>
                  <a:close/>
                </a:path>
              </a:pathLst>
            </a:custGeom>
            <a:solidFill>
              <a:schemeClr val="accent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3BEBD14-6D3B-4D36-91C2-9A519BD85718}"/>
                </a:ext>
              </a:extLst>
            </p:cNvPr>
            <p:cNvSpPr/>
            <p:nvPr/>
          </p:nvSpPr>
          <p:spPr>
            <a:xfrm>
              <a:off x="7491732" y="3106884"/>
              <a:ext cx="230893" cy="230893"/>
            </a:xfrm>
            <a:custGeom>
              <a:avLst/>
              <a:gdLst>
                <a:gd name="connsiteX0" fmla="*/ 115447 w 230893"/>
                <a:gd name="connsiteY0" fmla="*/ 230894 h 230893"/>
                <a:gd name="connsiteX1" fmla="*/ 230894 w 230893"/>
                <a:gd name="connsiteY1" fmla="*/ 115447 h 230893"/>
                <a:gd name="connsiteX2" fmla="*/ 115447 w 230893"/>
                <a:gd name="connsiteY2" fmla="*/ 0 h 230893"/>
                <a:gd name="connsiteX3" fmla="*/ 0 w 230893"/>
                <a:gd name="connsiteY3" fmla="*/ 115447 h 230893"/>
                <a:gd name="connsiteX4" fmla="*/ 115447 w 230893"/>
                <a:gd name="connsiteY4" fmla="*/ 230894 h 23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893" h="230893">
                  <a:moveTo>
                    <a:pt x="115447" y="230894"/>
                  </a:moveTo>
                  <a:cubicBezTo>
                    <a:pt x="179262" y="230894"/>
                    <a:pt x="230894" y="179262"/>
                    <a:pt x="230894" y="115447"/>
                  </a:cubicBezTo>
                  <a:cubicBezTo>
                    <a:pt x="230894" y="51631"/>
                    <a:pt x="179262" y="0"/>
                    <a:pt x="115447" y="0"/>
                  </a:cubicBezTo>
                  <a:cubicBezTo>
                    <a:pt x="51784" y="0"/>
                    <a:pt x="0" y="51631"/>
                    <a:pt x="0" y="115447"/>
                  </a:cubicBezTo>
                  <a:cubicBezTo>
                    <a:pt x="152" y="179262"/>
                    <a:pt x="51784" y="230894"/>
                    <a:pt x="115447" y="230894"/>
                  </a:cubicBezTo>
                  <a:close/>
                </a:path>
              </a:pathLst>
            </a:custGeom>
            <a:solidFill>
              <a:schemeClr val="tx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8237AB2-A7CE-4A97-9BD3-9B9E529F8378}"/>
                </a:ext>
              </a:extLst>
            </p:cNvPr>
            <p:cNvSpPr/>
            <p:nvPr/>
          </p:nvSpPr>
          <p:spPr>
            <a:xfrm>
              <a:off x="7363797" y="3361232"/>
              <a:ext cx="486917" cy="275214"/>
            </a:xfrm>
            <a:custGeom>
              <a:avLst/>
              <a:gdLst>
                <a:gd name="connsiteX0" fmla="*/ 446405 w 486917"/>
                <a:gd name="connsiteY0" fmla="*/ 182613 h 275214"/>
                <a:gd name="connsiteX1" fmla="*/ 446405 w 486917"/>
                <a:gd name="connsiteY1" fmla="*/ 275214 h 275214"/>
                <a:gd name="connsiteX2" fmla="*/ 486918 w 486917"/>
                <a:gd name="connsiteY2" fmla="*/ 275214 h 275214"/>
                <a:gd name="connsiteX3" fmla="*/ 486918 w 486917"/>
                <a:gd name="connsiteY3" fmla="*/ 182613 h 275214"/>
                <a:gd name="connsiteX4" fmla="*/ 440769 w 486917"/>
                <a:gd name="connsiteY4" fmla="*/ 123824 h 275214"/>
                <a:gd name="connsiteX5" fmla="*/ 243383 w 486917"/>
                <a:gd name="connsiteY5" fmla="*/ 0 h 275214"/>
                <a:gd name="connsiteX6" fmla="*/ 45996 w 486917"/>
                <a:gd name="connsiteY6" fmla="*/ 123824 h 275214"/>
                <a:gd name="connsiteX7" fmla="*/ 0 w 486917"/>
                <a:gd name="connsiteY7" fmla="*/ 182613 h 275214"/>
                <a:gd name="connsiteX8" fmla="*/ 0 w 486917"/>
                <a:gd name="connsiteY8" fmla="*/ 275214 h 275214"/>
                <a:gd name="connsiteX9" fmla="*/ 40513 w 486917"/>
                <a:gd name="connsiteY9" fmla="*/ 275214 h 275214"/>
                <a:gd name="connsiteX10" fmla="*/ 40513 w 486917"/>
                <a:gd name="connsiteY10" fmla="*/ 182613 h 275214"/>
                <a:gd name="connsiteX11" fmla="*/ 60770 w 486917"/>
                <a:gd name="connsiteY11" fmla="*/ 162204 h 275214"/>
                <a:gd name="connsiteX12" fmla="*/ 425996 w 486917"/>
                <a:gd name="connsiteY12" fmla="*/ 162204 h 275214"/>
                <a:gd name="connsiteX13" fmla="*/ 446405 w 486917"/>
                <a:gd name="connsiteY13" fmla="*/ 182613 h 27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6917" h="275214">
                  <a:moveTo>
                    <a:pt x="446405" y="182613"/>
                  </a:moveTo>
                  <a:lnTo>
                    <a:pt x="446405" y="275214"/>
                  </a:lnTo>
                  <a:lnTo>
                    <a:pt x="486918" y="275214"/>
                  </a:lnTo>
                  <a:lnTo>
                    <a:pt x="486918" y="182613"/>
                  </a:lnTo>
                  <a:cubicBezTo>
                    <a:pt x="486918" y="154132"/>
                    <a:pt x="467118" y="130373"/>
                    <a:pt x="440769" y="123824"/>
                  </a:cubicBezTo>
                  <a:cubicBezTo>
                    <a:pt x="430717" y="42036"/>
                    <a:pt x="346188" y="0"/>
                    <a:pt x="243383" y="0"/>
                  </a:cubicBezTo>
                  <a:cubicBezTo>
                    <a:pt x="140577" y="0"/>
                    <a:pt x="56048" y="42036"/>
                    <a:pt x="45996" y="123824"/>
                  </a:cubicBezTo>
                  <a:cubicBezTo>
                    <a:pt x="19647" y="130373"/>
                    <a:pt x="0" y="154132"/>
                    <a:pt x="0" y="182613"/>
                  </a:cubicBezTo>
                  <a:lnTo>
                    <a:pt x="0" y="275214"/>
                  </a:lnTo>
                  <a:lnTo>
                    <a:pt x="40513" y="275214"/>
                  </a:lnTo>
                  <a:lnTo>
                    <a:pt x="40513" y="182613"/>
                  </a:lnTo>
                  <a:cubicBezTo>
                    <a:pt x="40513" y="171343"/>
                    <a:pt x="49651" y="162204"/>
                    <a:pt x="60770" y="162204"/>
                  </a:cubicBezTo>
                  <a:lnTo>
                    <a:pt x="425996" y="162204"/>
                  </a:lnTo>
                  <a:cubicBezTo>
                    <a:pt x="437266" y="162204"/>
                    <a:pt x="446405" y="171343"/>
                    <a:pt x="446405" y="182613"/>
                  </a:cubicBezTo>
                  <a:close/>
                </a:path>
              </a:pathLst>
            </a:custGeom>
            <a:solidFill>
              <a:schemeClr val="tx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22E3015-E7D8-4EC2-BC77-069712078CF6}"/>
                </a:ext>
              </a:extLst>
            </p:cNvPr>
            <p:cNvSpPr/>
            <p:nvPr/>
          </p:nvSpPr>
          <p:spPr>
            <a:xfrm>
              <a:off x="7897319" y="3105232"/>
              <a:ext cx="581743" cy="531213"/>
            </a:xfrm>
            <a:custGeom>
              <a:avLst/>
              <a:gdLst>
                <a:gd name="connsiteX0" fmla="*/ 558044 w 581743"/>
                <a:gd name="connsiteY0" fmla="*/ 7439 h 531213"/>
                <a:gd name="connsiteX1" fmla="*/ 576777 w 581743"/>
                <a:gd name="connsiteY1" fmla="*/ 78413 h 531213"/>
                <a:gd name="connsiteX2" fmla="*/ 391423 w 581743"/>
                <a:gd name="connsiteY2" fmla="*/ 362156 h 531213"/>
                <a:gd name="connsiteX3" fmla="*/ 391423 w 581743"/>
                <a:gd name="connsiteY3" fmla="*/ 377691 h 531213"/>
                <a:gd name="connsiteX4" fmla="*/ 426300 w 581743"/>
                <a:gd name="connsiteY4" fmla="*/ 377691 h 531213"/>
                <a:gd name="connsiteX5" fmla="*/ 487070 w 581743"/>
                <a:gd name="connsiteY5" fmla="*/ 438613 h 531213"/>
                <a:gd name="connsiteX6" fmla="*/ 487070 w 581743"/>
                <a:gd name="connsiteY6" fmla="*/ 531214 h 531213"/>
                <a:gd name="connsiteX7" fmla="*/ 446557 w 581743"/>
                <a:gd name="connsiteY7" fmla="*/ 531214 h 531213"/>
                <a:gd name="connsiteX8" fmla="*/ 446557 w 581743"/>
                <a:gd name="connsiteY8" fmla="*/ 438613 h 531213"/>
                <a:gd name="connsiteX9" fmla="*/ 426300 w 581743"/>
                <a:gd name="connsiteY9" fmla="*/ 418204 h 531213"/>
                <a:gd name="connsiteX10" fmla="*/ 60922 w 581743"/>
                <a:gd name="connsiteY10" fmla="*/ 418204 h 531213"/>
                <a:gd name="connsiteX11" fmla="*/ 40513 w 581743"/>
                <a:gd name="connsiteY11" fmla="*/ 438613 h 531213"/>
                <a:gd name="connsiteX12" fmla="*/ 40513 w 581743"/>
                <a:gd name="connsiteY12" fmla="*/ 531214 h 531213"/>
                <a:gd name="connsiteX13" fmla="*/ 0 w 581743"/>
                <a:gd name="connsiteY13" fmla="*/ 531214 h 531213"/>
                <a:gd name="connsiteX14" fmla="*/ 0 w 581743"/>
                <a:gd name="connsiteY14" fmla="*/ 438613 h 531213"/>
                <a:gd name="connsiteX15" fmla="*/ 43559 w 581743"/>
                <a:gd name="connsiteY15" fmla="*/ 380585 h 531213"/>
                <a:gd name="connsiteX16" fmla="*/ 254653 w 581743"/>
                <a:gd name="connsiteY16" fmla="*/ 264377 h 531213"/>
                <a:gd name="connsiteX17" fmla="*/ 481587 w 581743"/>
                <a:gd name="connsiteY17" fmla="*/ 40032 h 531213"/>
                <a:gd name="connsiteX18" fmla="*/ 558044 w 581743"/>
                <a:gd name="connsiteY18" fmla="*/ 7439 h 53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1743" h="531213">
                  <a:moveTo>
                    <a:pt x="558044" y="7439"/>
                  </a:moveTo>
                  <a:cubicBezTo>
                    <a:pt x="581803" y="19014"/>
                    <a:pt x="586982" y="51303"/>
                    <a:pt x="576777" y="78413"/>
                  </a:cubicBezTo>
                  <a:cubicBezTo>
                    <a:pt x="521034" y="275038"/>
                    <a:pt x="391423" y="362156"/>
                    <a:pt x="391423" y="362156"/>
                  </a:cubicBezTo>
                  <a:lnTo>
                    <a:pt x="391423" y="377691"/>
                  </a:lnTo>
                  <a:lnTo>
                    <a:pt x="426300" y="377691"/>
                  </a:lnTo>
                  <a:cubicBezTo>
                    <a:pt x="459807" y="377691"/>
                    <a:pt x="487070" y="404954"/>
                    <a:pt x="487070" y="438613"/>
                  </a:cubicBezTo>
                  <a:lnTo>
                    <a:pt x="487070" y="531214"/>
                  </a:lnTo>
                  <a:lnTo>
                    <a:pt x="446557" y="531214"/>
                  </a:lnTo>
                  <a:lnTo>
                    <a:pt x="446557" y="438613"/>
                  </a:lnTo>
                  <a:cubicBezTo>
                    <a:pt x="446557" y="427342"/>
                    <a:pt x="437571" y="418204"/>
                    <a:pt x="426300" y="418204"/>
                  </a:cubicBezTo>
                  <a:lnTo>
                    <a:pt x="60922" y="418204"/>
                  </a:lnTo>
                  <a:cubicBezTo>
                    <a:pt x="49651" y="418204"/>
                    <a:pt x="40513" y="427342"/>
                    <a:pt x="40513" y="438613"/>
                  </a:cubicBezTo>
                  <a:lnTo>
                    <a:pt x="40513" y="531214"/>
                  </a:lnTo>
                  <a:lnTo>
                    <a:pt x="0" y="531214"/>
                  </a:lnTo>
                  <a:lnTo>
                    <a:pt x="0" y="438613"/>
                  </a:lnTo>
                  <a:cubicBezTo>
                    <a:pt x="0" y="411046"/>
                    <a:pt x="18429" y="388048"/>
                    <a:pt x="43559" y="380585"/>
                  </a:cubicBezTo>
                  <a:cubicBezTo>
                    <a:pt x="60008" y="293162"/>
                    <a:pt x="127783" y="274886"/>
                    <a:pt x="254653" y="264377"/>
                  </a:cubicBezTo>
                  <a:cubicBezTo>
                    <a:pt x="391880" y="252954"/>
                    <a:pt x="463920" y="91054"/>
                    <a:pt x="481587" y="40032"/>
                  </a:cubicBezTo>
                  <a:cubicBezTo>
                    <a:pt x="489202" y="17796"/>
                    <a:pt x="512505" y="-14798"/>
                    <a:pt x="558044" y="7439"/>
                  </a:cubicBezTo>
                  <a:close/>
                </a:path>
              </a:pathLst>
            </a:custGeom>
            <a:solidFill>
              <a:schemeClr val="tx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20C7C0D-DDB2-45B8-BAAC-D2401EB94ED2}"/>
                </a:ext>
              </a:extLst>
            </p:cNvPr>
            <p:cNvSpPr/>
            <p:nvPr/>
          </p:nvSpPr>
          <p:spPr>
            <a:xfrm>
              <a:off x="8024037" y="3110082"/>
              <a:ext cx="233025" cy="233025"/>
            </a:xfrm>
            <a:custGeom>
              <a:avLst/>
              <a:gdLst>
                <a:gd name="connsiteX0" fmla="*/ 116513 w 233025"/>
                <a:gd name="connsiteY0" fmla="*/ 233026 h 233025"/>
                <a:gd name="connsiteX1" fmla="*/ 233026 w 233025"/>
                <a:gd name="connsiteY1" fmla="*/ 116513 h 233025"/>
                <a:gd name="connsiteX2" fmla="*/ 116513 w 233025"/>
                <a:gd name="connsiteY2" fmla="*/ 0 h 233025"/>
                <a:gd name="connsiteX3" fmla="*/ 0 w 233025"/>
                <a:gd name="connsiteY3" fmla="*/ 116513 h 233025"/>
                <a:gd name="connsiteX4" fmla="*/ 116513 w 233025"/>
                <a:gd name="connsiteY4" fmla="*/ 233026 h 23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025" h="233025">
                  <a:moveTo>
                    <a:pt x="116513" y="233026"/>
                  </a:moveTo>
                  <a:cubicBezTo>
                    <a:pt x="180786" y="233026"/>
                    <a:pt x="233026" y="180938"/>
                    <a:pt x="233026" y="116513"/>
                  </a:cubicBezTo>
                  <a:cubicBezTo>
                    <a:pt x="233026" y="52240"/>
                    <a:pt x="180786" y="0"/>
                    <a:pt x="116513" y="0"/>
                  </a:cubicBezTo>
                  <a:cubicBezTo>
                    <a:pt x="52240" y="0"/>
                    <a:pt x="0" y="52088"/>
                    <a:pt x="0" y="116513"/>
                  </a:cubicBezTo>
                  <a:cubicBezTo>
                    <a:pt x="0" y="180938"/>
                    <a:pt x="52240" y="233026"/>
                    <a:pt x="116513" y="233026"/>
                  </a:cubicBezTo>
                  <a:close/>
                </a:path>
              </a:pathLst>
            </a:custGeom>
            <a:solidFill>
              <a:schemeClr val="tx2"/>
            </a:solidFill>
            <a:ln w="15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79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8D54-2A0E-4635-814C-0C7CEB6C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Indicators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9B0A3-8E4F-4418-9E8D-F66856D93E64}"/>
              </a:ext>
            </a:extLst>
          </p:cNvPr>
          <p:cNvSpPr txBox="1">
            <a:spLocks/>
          </p:cNvSpPr>
          <p:nvPr/>
        </p:nvSpPr>
        <p:spPr bwMode="auto">
          <a:xfrm>
            <a:off x="655464" y="2517083"/>
            <a:ext cx="4076700" cy="262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7432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u"/>
              <a:defRPr sz="1800">
                <a:solidFill>
                  <a:schemeClr val="tx2"/>
                </a:solidFill>
                <a:latin typeface="+mn-lt"/>
              </a:defRPr>
            </a:lvl2pPr>
            <a:lvl3pPr marL="457200" indent="-179388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64008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Univers HSBCPB Con 520" pitchFamily="34" charset="0"/>
              <a:buChar char="-"/>
              <a:defRPr sz="1600">
                <a:solidFill>
                  <a:schemeClr val="tx2"/>
                </a:solidFill>
                <a:latin typeface="+mn-lt"/>
              </a:defRPr>
            </a:lvl4pPr>
            <a:lvl5pPr marL="82296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600">
                <a:solidFill>
                  <a:schemeClr val="tx2"/>
                </a:solidFill>
                <a:latin typeface="+mn-lt"/>
              </a:defRPr>
            </a:lvl5pPr>
            <a:lvl6pPr marL="17589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6pPr>
            <a:lvl7pPr marL="22161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7pPr>
            <a:lvl8pPr marL="26733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8pPr>
            <a:lvl9pPr marL="31305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9pPr>
          </a:lstStyle>
          <a:p>
            <a:pPr lvl="1"/>
            <a:endParaRPr lang="en-US" kern="0" dirty="0"/>
          </a:p>
          <a:p>
            <a:pPr lvl="1"/>
            <a:r>
              <a:rPr lang="en-US" kern="0" dirty="0"/>
              <a:t>Predict future conditions</a:t>
            </a:r>
          </a:p>
          <a:p>
            <a:pPr lvl="1"/>
            <a:r>
              <a:rPr lang="en-US" kern="0" dirty="0"/>
              <a:t>Define what actions are necessary to achieve your goals </a:t>
            </a:r>
          </a:p>
          <a:p>
            <a:pPr lvl="1"/>
            <a:r>
              <a:rPr lang="en-US" kern="0" dirty="0"/>
              <a:t>Dynamic but difficult to measure</a:t>
            </a:r>
          </a:p>
          <a:p>
            <a:endParaRPr lang="en-US" kern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EE5849-5D69-4F3D-999E-37501648CBF8}"/>
              </a:ext>
            </a:extLst>
          </p:cNvPr>
          <p:cNvSpPr txBox="1">
            <a:spLocks/>
          </p:cNvSpPr>
          <p:nvPr/>
        </p:nvSpPr>
        <p:spPr bwMode="auto">
          <a:xfrm>
            <a:off x="5189364" y="2517083"/>
            <a:ext cx="4084638" cy="262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7432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u"/>
              <a:defRPr sz="1800">
                <a:solidFill>
                  <a:schemeClr val="tx2"/>
                </a:solidFill>
                <a:latin typeface="+mn-lt"/>
              </a:defRPr>
            </a:lvl2pPr>
            <a:lvl3pPr marL="457200" indent="-179388" algn="l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64008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Univers HSBCPB Con 520" pitchFamily="34" charset="0"/>
              <a:buChar char="-"/>
              <a:defRPr sz="1600">
                <a:solidFill>
                  <a:schemeClr val="tx2"/>
                </a:solidFill>
                <a:latin typeface="+mn-lt"/>
              </a:defRPr>
            </a:lvl4pPr>
            <a:lvl5pPr marL="822960" indent="-182880" algn="l" rtl="0" eaLnBrk="1" fontAlgn="base" hangingPunct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600">
                <a:solidFill>
                  <a:schemeClr val="tx2"/>
                </a:solidFill>
                <a:latin typeface="+mn-lt"/>
              </a:defRPr>
            </a:lvl5pPr>
            <a:lvl6pPr marL="17589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6pPr>
            <a:lvl7pPr marL="22161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7pPr>
            <a:lvl8pPr marL="26733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8pPr>
            <a:lvl9pPr marL="3130550" indent="-328613" algn="l" rtl="0" eaLnBrk="1" fontAlgn="base" hangingPunct="1">
              <a:spcBef>
                <a:spcPct val="20000"/>
              </a:spcBef>
              <a:spcAft>
                <a:spcPct val="0"/>
              </a:spcAft>
              <a:buFont typeface="Univers HSBCPB Con 520" pitchFamily="34" charset="0"/>
              <a:buChar char="-"/>
              <a:defRPr sz="1400">
                <a:solidFill>
                  <a:srgbClr val="786860"/>
                </a:solidFill>
                <a:latin typeface="+mn-lt"/>
              </a:defRPr>
            </a:lvl9pPr>
          </a:lstStyle>
          <a:p>
            <a:pPr lvl="1"/>
            <a:endParaRPr lang="en-US" kern="0" dirty="0"/>
          </a:p>
          <a:p>
            <a:pPr lvl="1"/>
            <a:r>
              <a:rPr lang="en-US" kern="0" dirty="0"/>
              <a:t>Assess the current state</a:t>
            </a:r>
          </a:p>
          <a:p>
            <a:pPr lvl="1"/>
            <a:r>
              <a:rPr lang="en-US" kern="0" dirty="0"/>
              <a:t>Triggered by an event that has already occurred</a:t>
            </a:r>
          </a:p>
          <a:p>
            <a:pPr lvl="1"/>
            <a:r>
              <a:rPr lang="en-US" kern="0" dirty="0"/>
              <a:t>Easy to measure, but difficult to change</a:t>
            </a:r>
          </a:p>
          <a:p>
            <a:endParaRPr lang="en-US" kern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0EB8B-911E-475A-84BE-725E01943186}"/>
              </a:ext>
            </a:extLst>
          </p:cNvPr>
          <p:cNvSpPr/>
          <p:nvPr/>
        </p:nvSpPr>
        <p:spPr>
          <a:xfrm>
            <a:off x="655464" y="1428116"/>
            <a:ext cx="4076700" cy="984885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182880" rIns="182880" bIns="18288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LEADING INDICATORS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(predict the future)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78C979-16D7-4A92-BFCF-61DBBC77E9E9}"/>
              </a:ext>
            </a:extLst>
          </p:cNvPr>
          <p:cNvSpPr/>
          <p:nvPr/>
        </p:nvSpPr>
        <p:spPr>
          <a:xfrm>
            <a:off x="5189364" y="1428116"/>
            <a:ext cx="4076700" cy="984885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tIns="182880" rIns="182880" bIns="18288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LAGGING INDICATORS (understand the past)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3810089-32BA-41C4-A02B-B9972207DDB8}"/>
              </a:ext>
            </a:extLst>
          </p:cNvPr>
          <p:cNvSpPr/>
          <p:nvPr/>
        </p:nvSpPr>
        <p:spPr>
          <a:xfrm>
            <a:off x="655465" y="5145605"/>
            <a:ext cx="8602661" cy="677107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Organizations need both indicators for the clearest KPI picture</a:t>
            </a:r>
          </a:p>
        </p:txBody>
      </p:sp>
    </p:spTree>
    <p:extLst>
      <p:ext uri="{BB962C8B-B14F-4D97-AF65-F5344CB8AC3E}">
        <p14:creationId xmlns:p14="http://schemas.microsoft.com/office/powerpoint/2010/main" val="221562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8D54-2A0E-4635-814C-0C7CEB6C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&amp; Lagging Indicators: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6D4AA-4F90-5C56-A059-D77E6CCF1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6" b="56044"/>
          <a:stretch/>
        </p:blipFill>
        <p:spPr>
          <a:xfrm>
            <a:off x="1538868" y="1920558"/>
            <a:ext cx="8005242" cy="33829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78C979-16D7-4A92-BFCF-61DBBC77E9E9}"/>
              </a:ext>
            </a:extLst>
          </p:cNvPr>
          <p:cNvSpPr/>
          <p:nvPr/>
        </p:nvSpPr>
        <p:spPr>
          <a:xfrm>
            <a:off x="4807967" y="5509069"/>
            <a:ext cx="4076700" cy="1292662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tIns="182880" rIns="182880" bIns="18288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LAGGING INDICATORS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Did actions have the desired effect? Informs future formula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0EB8B-911E-475A-84BE-725E01943186}"/>
              </a:ext>
            </a:extLst>
          </p:cNvPr>
          <p:cNvSpPr/>
          <p:nvPr/>
        </p:nvSpPr>
        <p:spPr>
          <a:xfrm>
            <a:off x="153440" y="1781604"/>
            <a:ext cx="4076700" cy="1292662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182880" rIns="182880" bIns="18288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LEADING INDICATORS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Actions thought necessary to achieve goals – are they met?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2659BE-98E9-2E68-BF45-862D2B00FDCC}"/>
              </a:ext>
            </a:extLst>
          </p:cNvPr>
          <p:cNvCxnSpPr>
            <a:stCxn id="8" idx="2"/>
          </p:cNvCxnSpPr>
          <p:nvPr/>
        </p:nvCxnSpPr>
        <p:spPr>
          <a:xfrm>
            <a:off x="2191790" y="3074266"/>
            <a:ext cx="3420116" cy="1282581"/>
          </a:xfrm>
          <a:prstGeom prst="straightConnector1">
            <a:avLst/>
          </a:prstGeom>
          <a:ln w="1174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381431-8467-D7CF-AD2A-99502CD459FC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6212264" y="4882130"/>
            <a:ext cx="634053" cy="626939"/>
          </a:xfrm>
          <a:prstGeom prst="straightConnector1">
            <a:avLst/>
          </a:prstGeom>
          <a:ln w="1174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0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1D5A-B213-4EED-8D26-8F44A1AD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Example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BB1FB-C1BE-40D3-8469-24BE94226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969" t="23111" r="32119" b="21778"/>
          <a:stretch/>
        </p:blipFill>
        <p:spPr bwMode="auto">
          <a:xfrm>
            <a:off x="1447995" y="1404738"/>
            <a:ext cx="7448550" cy="440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725E5-2077-4D1D-8A68-E8E8E583EF93}"/>
              </a:ext>
            </a:extLst>
          </p:cNvPr>
          <p:cNvSpPr txBox="1"/>
          <p:nvPr/>
        </p:nvSpPr>
        <p:spPr>
          <a:xfrm>
            <a:off x="677334" y="5986790"/>
            <a:ext cx="4076699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b="1" dirty="0">
                <a:solidFill>
                  <a:schemeClr val="accent3"/>
                </a:solidFill>
                <a:sym typeface="Wingdings" panose="05000000000000000000" pitchFamily="2" charset="2"/>
              </a:rPr>
              <a:t></a:t>
            </a:r>
            <a:r>
              <a:rPr lang="en-US" sz="11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sz="1100" dirty="0">
                <a:solidFill>
                  <a:schemeClr val="tx2"/>
                </a:solidFill>
                <a:sym typeface="Wingdings" panose="05000000000000000000" pitchFamily="2" charset="2"/>
              </a:rPr>
              <a:t>Tool available on </a:t>
            </a:r>
            <a:r>
              <a:rPr lang="en-US" sz="1100" b="1" dirty="0">
                <a:solidFill>
                  <a:schemeClr val="accent2"/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strongnonprofits.org</a:t>
            </a:r>
            <a:endParaRPr lang="en-US" sz="11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8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4CFD99-FEFF-484A-8408-33B9BECB1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882251" cy="1320800"/>
          </a:xfrm>
        </p:spPr>
        <p:txBody>
          <a:bodyPr/>
          <a:lstStyle/>
          <a:p>
            <a:r>
              <a:rPr lang="en-US" dirty="0"/>
              <a:t>Categories of Key Performance Indicators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481A31-E17C-48E1-961B-11416A36E034}"/>
              </a:ext>
            </a:extLst>
          </p:cNvPr>
          <p:cNvGrpSpPr/>
          <p:nvPr/>
        </p:nvGrpSpPr>
        <p:grpSpPr>
          <a:xfrm>
            <a:off x="2714597" y="1542632"/>
            <a:ext cx="5680443" cy="4175049"/>
            <a:chOff x="3196857" y="685800"/>
            <a:chExt cx="5701979" cy="52761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8EE3B2-AFE0-4E28-B6DA-9024F2C511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03943" y="688749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39B4A4-5471-4D3E-A386-36D1DE1D6A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04575" y="688749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C0BD7B-92D6-46E4-881E-3B79CE539E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05208" y="685800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A33E5F-85F4-4A26-A57A-7E4E028C58DE}"/>
                </a:ext>
              </a:extLst>
            </p:cNvPr>
            <p:cNvSpPr txBox="1"/>
            <p:nvPr/>
          </p:nvSpPr>
          <p:spPr>
            <a:xfrm>
              <a:off x="7210997" y="1881507"/>
              <a:ext cx="1684296" cy="557758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Programs &amp; Service Delivery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3DD386-E384-4BDF-AB5B-651CE54D5850}"/>
                </a:ext>
              </a:extLst>
            </p:cNvPr>
            <p:cNvSpPr txBox="1"/>
            <p:nvPr/>
          </p:nvSpPr>
          <p:spPr>
            <a:xfrm>
              <a:off x="5173458" y="1898013"/>
              <a:ext cx="1823638" cy="541252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Contract Management &amp; Fundraising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9F11C7-3260-4370-872E-999951F6B1B0}"/>
                </a:ext>
              </a:extLst>
            </p:cNvPr>
            <p:cNvSpPr txBox="1"/>
            <p:nvPr/>
          </p:nvSpPr>
          <p:spPr>
            <a:xfrm>
              <a:off x="3200400" y="1881506"/>
              <a:ext cx="1684296" cy="579143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Financial Health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1C7B1CE-9ED7-41D7-B9E5-68847A7372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00400" y="2474207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81B3B48-70A5-4359-90DC-CED7CCCE5F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01032" y="2474207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57CA43B-05CF-46D0-B0CD-3B21CDF7B4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01665" y="2471258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DE7FE7-DAEF-4EBD-BCA6-B73E31514D29}"/>
                </a:ext>
              </a:extLst>
            </p:cNvPr>
            <p:cNvSpPr txBox="1"/>
            <p:nvPr/>
          </p:nvSpPr>
          <p:spPr>
            <a:xfrm>
              <a:off x="7207454" y="3666965"/>
              <a:ext cx="1684296" cy="557758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Outreach &amp; Advocacy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C4BC8AC-9225-4120-8B0B-3987DFC6934A}"/>
                </a:ext>
              </a:extLst>
            </p:cNvPr>
            <p:cNvSpPr txBox="1"/>
            <p:nvPr/>
          </p:nvSpPr>
          <p:spPr>
            <a:xfrm>
              <a:off x="5169915" y="3683471"/>
              <a:ext cx="1823638" cy="541252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Marketing &amp; Communications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7A25C5-9CC2-4490-BFB6-6A1D6B2EA583}"/>
                </a:ext>
              </a:extLst>
            </p:cNvPr>
            <p:cNvSpPr txBox="1"/>
            <p:nvPr/>
          </p:nvSpPr>
          <p:spPr>
            <a:xfrm>
              <a:off x="3196857" y="3666964"/>
              <a:ext cx="1684296" cy="579143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Human Capital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96B6810-AA70-4349-80B0-8A120B34FF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07486" y="4273223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79C9BB1-D296-4CCD-86C9-BC91C0C0AA9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98788" y="4273222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59BF015-75DC-42AA-B712-E7D4A3D388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90089" y="4270274"/>
              <a:ext cx="1680753" cy="1195706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0C71653-D72A-403A-8A3D-77F1DF1ED78C}"/>
                </a:ext>
              </a:extLst>
            </p:cNvPr>
            <p:cNvSpPr txBox="1"/>
            <p:nvPr/>
          </p:nvSpPr>
          <p:spPr>
            <a:xfrm>
              <a:off x="7214540" y="5465981"/>
              <a:ext cx="1684296" cy="477619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Facilities &amp; Capital Projects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C87979E-16DA-448F-B35F-F1E2E2545C01}"/>
                </a:ext>
              </a:extLst>
            </p:cNvPr>
            <p:cNvSpPr txBox="1"/>
            <p:nvPr/>
          </p:nvSpPr>
          <p:spPr>
            <a:xfrm>
              <a:off x="5177001" y="5482487"/>
              <a:ext cx="1823638" cy="463485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Risk Management &amp; Governance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8624F1-02FE-46AA-B805-C73C642B5BEF}"/>
                </a:ext>
              </a:extLst>
            </p:cNvPr>
            <p:cNvSpPr txBox="1"/>
            <p:nvPr/>
          </p:nvSpPr>
          <p:spPr>
            <a:xfrm>
              <a:off x="3203943" y="5465980"/>
              <a:ext cx="1684296" cy="495931"/>
            </a:xfrm>
            <a:prstGeom prst="rect">
              <a:avLst/>
            </a:prstGeom>
            <a:noFill/>
          </p:spPr>
          <p:txBody>
            <a:bodyPr wrap="square" lIns="0" tIns="45720" rIns="0" bIns="0" rtlCol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Information Technology</a:t>
              </a:r>
            </a:p>
          </p:txBody>
        </p:sp>
        <p:pic>
          <p:nvPicPr>
            <p:cNvPr id="70" name="Graphic 10">
              <a:extLst>
                <a:ext uri="{FF2B5EF4-FFF2-40B4-BE49-F238E27FC236}">
                  <a16:creationId xmlns:a16="http://schemas.microsoft.com/office/drawing/2014/main" id="{E693A56A-AE4F-4374-9852-8826A5A68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44324" y="995323"/>
              <a:ext cx="853149" cy="623346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5B9EE73D-A4D6-40CA-B275-0510C562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33129" y="2722809"/>
              <a:ext cx="649383" cy="763038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938714BB-0199-452A-83C0-E849D709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64745" y="2790180"/>
              <a:ext cx="678304" cy="663263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A86BC46-FCB3-4C3D-8DBE-B9DC577A1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08076" y="927471"/>
              <a:ext cx="691285" cy="730617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173CF0EF-6AFD-4A8C-BD5C-266F36321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82830" y="2752908"/>
              <a:ext cx="784237" cy="689420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752DF396-7B57-4D91-831D-374405E9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39355" y="849883"/>
              <a:ext cx="616747" cy="842818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02EF352A-271B-4015-AB8B-F7DE93ED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77826" y="4443585"/>
              <a:ext cx="794246" cy="782248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A9DBCC3E-D0F0-46C8-8FDD-536AEB70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746710" y="4488172"/>
              <a:ext cx="584590" cy="765807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F55ED6D-3FA0-4F70-B8C6-FF716DDD2226}"/>
              </a:ext>
            </a:extLst>
          </p:cNvPr>
          <p:cNvSpPr txBox="1"/>
          <p:nvPr/>
        </p:nvSpPr>
        <p:spPr>
          <a:xfrm>
            <a:off x="4749269" y="6000435"/>
            <a:ext cx="1684296" cy="495931"/>
          </a:xfrm>
          <a:prstGeom prst="rect">
            <a:avLst/>
          </a:prstGeom>
          <a:noFill/>
        </p:spPr>
        <p:txBody>
          <a:bodyPr wrap="square" lIns="0" tIns="45720" rIns="0" bIns="0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+mj-lt"/>
              </a:rPr>
              <a:t>Equity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0ED0408-0F01-4295-881F-E93A422B3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37252" y="4542573"/>
            <a:ext cx="510377" cy="6149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50472D-89BB-4979-B563-51B345213EE6}"/>
              </a:ext>
            </a:extLst>
          </p:cNvPr>
          <p:cNvCxnSpPr>
            <a:cxnSpLocks/>
            <a:stCxn id="33" idx="1"/>
          </p:cNvCxnSpPr>
          <p:nvPr/>
        </p:nvCxnSpPr>
        <p:spPr bwMode="auto">
          <a:xfrm flipH="1">
            <a:off x="2613175" y="6248400"/>
            <a:ext cx="213609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88504B-88DE-430B-A2BD-EEFE6E11D14E}"/>
              </a:ext>
            </a:extLst>
          </p:cNvPr>
          <p:cNvCxnSpPr>
            <a:cxnSpLocks noChangeAspect="1"/>
            <a:stCxn id="33" idx="3"/>
          </p:cNvCxnSpPr>
          <p:nvPr/>
        </p:nvCxnSpPr>
        <p:spPr bwMode="auto">
          <a:xfrm>
            <a:off x="6433565" y="6248400"/>
            <a:ext cx="202179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A9075E-B4EA-4B19-9BB7-58CEAE2F24C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32414" y="1333082"/>
            <a:ext cx="0" cy="491531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F443C4-C488-4A1E-9CE6-8FD133223CAD}"/>
              </a:ext>
            </a:extLst>
          </p:cNvPr>
          <p:cNvCxnSpPr>
            <a:cxnSpLocks/>
          </p:cNvCxnSpPr>
          <p:nvPr/>
        </p:nvCxnSpPr>
        <p:spPr bwMode="auto">
          <a:xfrm flipV="1">
            <a:off x="8474598" y="1333082"/>
            <a:ext cx="0" cy="491531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26701B-CEBA-4DAE-9971-7CFA37A6BC11}"/>
              </a:ext>
            </a:extLst>
          </p:cNvPr>
          <p:cNvCxnSpPr>
            <a:cxnSpLocks/>
          </p:cNvCxnSpPr>
          <p:nvPr/>
        </p:nvCxnSpPr>
        <p:spPr bwMode="auto">
          <a:xfrm>
            <a:off x="2632414" y="1333081"/>
            <a:ext cx="584218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809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A00F7-9E20-0D02-3596-29883DFAC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368"/>
          <a:stretch/>
        </p:blipFill>
        <p:spPr>
          <a:xfrm>
            <a:off x="3910969" y="1270000"/>
            <a:ext cx="7191375" cy="3429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33DA2-6F8D-9AA2-16BF-45C6A04B6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" t="-1" r="4930" b="42286"/>
          <a:stretch/>
        </p:blipFill>
        <p:spPr>
          <a:xfrm>
            <a:off x="537427" y="2080389"/>
            <a:ext cx="6747084" cy="456922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8905E9F-651C-BE8F-29A7-3F43473A8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 “Cheat Sheet”</a:t>
            </a:r>
          </a:p>
        </p:txBody>
      </p:sp>
    </p:spTree>
    <p:extLst>
      <p:ext uri="{BB962C8B-B14F-4D97-AF65-F5344CB8AC3E}">
        <p14:creationId xmlns:p14="http://schemas.microsoft.com/office/powerpoint/2010/main" val="3337644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76E5C00-8589-4065-968D-6DFA3D5B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 &amp; Purpose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8FC988A-DAF4-45FE-814E-468143035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788781"/>
            <a:ext cx="8610600" cy="494521"/>
          </a:xfrm>
        </p:spPr>
        <p:txBody>
          <a:bodyPr vert="horz" lIns="91440" tIns="13716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QUESTIONS TO ASK: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34484-7566-44E0-83F6-56B060EEAF0F}"/>
              </a:ext>
            </a:extLst>
          </p:cNvPr>
          <p:cNvSpPr/>
          <p:nvPr/>
        </p:nvSpPr>
        <p:spPr>
          <a:xfrm>
            <a:off x="677334" y="3090446"/>
            <a:ext cx="8594722" cy="677108"/>
          </a:xfrm>
          <a:prstGeom prst="rect">
            <a:avLst/>
          </a:prstGeom>
          <a:solidFill>
            <a:schemeClr val="tx2"/>
          </a:solidFill>
        </p:spPr>
        <p:txBody>
          <a:bodyPr lIns="274320" tIns="182880" rIns="365760" bIns="182880" rtlCol="0" anchor="ctr">
            <a:noAutofit/>
          </a:bodyPr>
          <a:lstStyle/>
          <a:p>
            <a:pPr algn="ctr"/>
            <a:r>
              <a:rPr lang="en-US" sz="2000" b="1" kern="0" dirty="0">
                <a:solidFill>
                  <a:schemeClr val="bg1"/>
                </a:solidFill>
              </a:rPr>
              <a:t>Identify your key stakeholders &amp; purpose of the dashboard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EDEA7C-9C07-4403-B2D2-A5E5B02ED5FF}"/>
              </a:ext>
            </a:extLst>
          </p:cNvPr>
          <p:cNvSpPr/>
          <p:nvPr/>
        </p:nvSpPr>
        <p:spPr>
          <a:xfrm>
            <a:off x="669395" y="4390410"/>
            <a:ext cx="1956792" cy="1859699"/>
          </a:xfrm>
          <a:custGeom>
            <a:avLst/>
            <a:gdLst>
              <a:gd name="connsiteX0" fmla="*/ 0 w 7767888"/>
              <a:gd name="connsiteY0" fmla="*/ 0 h 533570"/>
              <a:gd name="connsiteX1" fmla="*/ 7767888 w 7767888"/>
              <a:gd name="connsiteY1" fmla="*/ 0 h 533570"/>
              <a:gd name="connsiteX2" fmla="*/ 7767888 w 7767888"/>
              <a:gd name="connsiteY2" fmla="*/ 533570 h 533570"/>
              <a:gd name="connsiteX3" fmla="*/ 0 w 7767888"/>
              <a:gd name="connsiteY3" fmla="*/ 533570 h 533570"/>
              <a:gd name="connsiteX4" fmla="*/ 0 w 7767888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888" h="533570">
                <a:moveTo>
                  <a:pt x="0" y="0"/>
                </a:moveTo>
                <a:lnTo>
                  <a:pt x="7767888" y="0"/>
                </a:lnTo>
                <a:lnTo>
                  <a:pt x="7767888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160" tIns="91440" rIns="137160" bIns="91440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What do these stakeholders  need to know about the formulas of our  business?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F57EA57-F42E-437E-900C-511AED1016BD}"/>
              </a:ext>
            </a:extLst>
          </p:cNvPr>
          <p:cNvSpPr/>
          <p:nvPr/>
        </p:nvSpPr>
        <p:spPr>
          <a:xfrm>
            <a:off x="2892404" y="4390410"/>
            <a:ext cx="1956791" cy="1865227"/>
          </a:xfrm>
          <a:custGeom>
            <a:avLst/>
            <a:gdLst>
              <a:gd name="connsiteX0" fmla="*/ 0 w 7385547"/>
              <a:gd name="connsiteY0" fmla="*/ 0 h 533570"/>
              <a:gd name="connsiteX1" fmla="*/ 7385547 w 7385547"/>
              <a:gd name="connsiteY1" fmla="*/ 0 h 533570"/>
              <a:gd name="connsiteX2" fmla="*/ 7385547 w 7385547"/>
              <a:gd name="connsiteY2" fmla="*/ 533570 h 533570"/>
              <a:gd name="connsiteX3" fmla="*/ 0 w 7385547"/>
              <a:gd name="connsiteY3" fmla="*/ 533570 h 533570"/>
              <a:gd name="connsiteX4" fmla="*/ 0 w 7385547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547" h="533570">
                <a:moveTo>
                  <a:pt x="0" y="0"/>
                </a:moveTo>
                <a:lnTo>
                  <a:pt x="7385547" y="0"/>
                </a:lnTo>
                <a:lnTo>
                  <a:pt x="7385547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160" tIns="91440" rIns="137160" bIns="91440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How will you engage your stakeholders to select critical metrics?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A332938-677A-4C94-9146-62D831874FC8}"/>
              </a:ext>
            </a:extLst>
          </p:cNvPr>
          <p:cNvSpPr/>
          <p:nvPr/>
        </p:nvSpPr>
        <p:spPr>
          <a:xfrm>
            <a:off x="5115411" y="4390410"/>
            <a:ext cx="1925699" cy="1865227"/>
          </a:xfrm>
          <a:custGeom>
            <a:avLst/>
            <a:gdLst>
              <a:gd name="connsiteX0" fmla="*/ 0 w 7268199"/>
              <a:gd name="connsiteY0" fmla="*/ 0 h 533570"/>
              <a:gd name="connsiteX1" fmla="*/ 7268199 w 7268199"/>
              <a:gd name="connsiteY1" fmla="*/ 0 h 533570"/>
              <a:gd name="connsiteX2" fmla="*/ 7268199 w 7268199"/>
              <a:gd name="connsiteY2" fmla="*/ 533570 h 533570"/>
              <a:gd name="connsiteX3" fmla="*/ 0 w 7268199"/>
              <a:gd name="connsiteY3" fmla="*/ 533570 h 533570"/>
              <a:gd name="connsiteX4" fmla="*/ 0 w 7268199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8199" h="533570">
                <a:moveTo>
                  <a:pt x="0" y="0"/>
                </a:moveTo>
                <a:lnTo>
                  <a:pt x="7268199" y="0"/>
                </a:lnTo>
                <a:lnTo>
                  <a:pt x="7268199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160" tIns="91440" rIns="137160" bIns="91440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How can this group best use the dashboard </a:t>
            </a:r>
          </a:p>
          <a:p>
            <a:pPr algn="ctr" defTabSz="128905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to test assumptions and drive action?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F57B92F-8BCE-4409-9EB9-C9EB3F3AB3AB}"/>
              </a:ext>
            </a:extLst>
          </p:cNvPr>
          <p:cNvSpPr/>
          <p:nvPr/>
        </p:nvSpPr>
        <p:spPr>
          <a:xfrm>
            <a:off x="7307327" y="4381975"/>
            <a:ext cx="1956791" cy="1865227"/>
          </a:xfrm>
          <a:custGeom>
            <a:avLst/>
            <a:gdLst>
              <a:gd name="connsiteX0" fmla="*/ 0 w 7385547"/>
              <a:gd name="connsiteY0" fmla="*/ 0 h 533570"/>
              <a:gd name="connsiteX1" fmla="*/ 7385547 w 7385547"/>
              <a:gd name="connsiteY1" fmla="*/ 0 h 533570"/>
              <a:gd name="connsiteX2" fmla="*/ 7385547 w 7385547"/>
              <a:gd name="connsiteY2" fmla="*/ 533570 h 533570"/>
              <a:gd name="connsiteX3" fmla="*/ 0 w 7385547"/>
              <a:gd name="connsiteY3" fmla="*/ 533570 h 533570"/>
              <a:gd name="connsiteX4" fmla="*/ 0 w 7385547"/>
              <a:gd name="connsiteY4" fmla="*/ 0 h 53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547" h="533570">
                <a:moveTo>
                  <a:pt x="0" y="0"/>
                </a:moveTo>
                <a:lnTo>
                  <a:pt x="7385547" y="0"/>
                </a:lnTo>
                <a:lnTo>
                  <a:pt x="7385547" y="533570"/>
                </a:lnTo>
                <a:lnTo>
                  <a:pt x="0" y="5335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160" tIns="91440" rIns="137160" bIns="91440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How can this group of stakeholders help drive  continuous improvement?</a:t>
            </a:r>
          </a:p>
        </p:txBody>
      </p:sp>
      <p:grpSp>
        <p:nvGrpSpPr>
          <p:cNvPr id="52" name="Graphic 50">
            <a:extLst>
              <a:ext uri="{FF2B5EF4-FFF2-40B4-BE49-F238E27FC236}">
                <a16:creationId xmlns:a16="http://schemas.microsoft.com/office/drawing/2014/main" id="{0C096F03-C0C2-4DCB-B75D-B933ED6EB660}"/>
              </a:ext>
            </a:extLst>
          </p:cNvPr>
          <p:cNvGrpSpPr/>
          <p:nvPr/>
        </p:nvGrpSpPr>
        <p:grpSpPr>
          <a:xfrm>
            <a:off x="4112674" y="1411836"/>
            <a:ext cx="2005473" cy="1537530"/>
            <a:chOff x="3764905" y="1149466"/>
            <a:chExt cx="1895619" cy="1453308"/>
          </a:xfrm>
          <a:solidFill>
            <a:srgbClr val="404040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C49A1FF-9642-4260-BA6A-F942B89D4D8D}"/>
                </a:ext>
              </a:extLst>
            </p:cNvPr>
            <p:cNvSpPr/>
            <p:nvPr/>
          </p:nvSpPr>
          <p:spPr>
            <a:xfrm>
              <a:off x="4240916" y="1149466"/>
              <a:ext cx="1419607" cy="1099459"/>
            </a:xfrm>
            <a:custGeom>
              <a:avLst/>
              <a:gdLst>
                <a:gd name="connsiteX0" fmla="*/ 88462 w 1419607"/>
                <a:gd name="connsiteY0" fmla="*/ 88462 h 1099459"/>
                <a:gd name="connsiteX1" fmla="*/ 1331146 w 1419607"/>
                <a:gd name="connsiteY1" fmla="*/ 88462 h 1099459"/>
                <a:gd name="connsiteX2" fmla="*/ 1331146 w 1419607"/>
                <a:gd name="connsiteY2" fmla="*/ 1010997 h 1099459"/>
                <a:gd name="connsiteX3" fmla="*/ 642404 w 1419607"/>
                <a:gd name="connsiteY3" fmla="*/ 1010997 h 1099459"/>
                <a:gd name="connsiteX4" fmla="*/ 480224 w 1419607"/>
                <a:gd name="connsiteY4" fmla="*/ 1099459 h 1099459"/>
                <a:gd name="connsiteX5" fmla="*/ 1333252 w 1419607"/>
                <a:gd name="connsiteY5" fmla="*/ 1099459 h 1099459"/>
                <a:gd name="connsiteX6" fmla="*/ 1419608 w 1419607"/>
                <a:gd name="connsiteY6" fmla="*/ 1013103 h 1099459"/>
                <a:gd name="connsiteX7" fmla="*/ 1419608 w 1419607"/>
                <a:gd name="connsiteY7" fmla="*/ 86356 h 1099459"/>
                <a:gd name="connsiteX8" fmla="*/ 1333252 w 1419607"/>
                <a:gd name="connsiteY8" fmla="*/ 0 h 1099459"/>
                <a:gd name="connsiteX9" fmla="*/ 86356 w 1419607"/>
                <a:gd name="connsiteY9" fmla="*/ 0 h 1099459"/>
                <a:gd name="connsiteX10" fmla="*/ 0 w 1419607"/>
                <a:gd name="connsiteY10" fmla="*/ 86356 h 1099459"/>
                <a:gd name="connsiteX11" fmla="*/ 0 w 1419607"/>
                <a:gd name="connsiteY11" fmla="*/ 303299 h 1099459"/>
                <a:gd name="connsiteX12" fmla="*/ 88462 w 1419607"/>
                <a:gd name="connsiteY12" fmla="*/ 351743 h 1099459"/>
                <a:gd name="connsiteX13" fmla="*/ 88462 w 1419607"/>
                <a:gd name="connsiteY13" fmla="*/ 88462 h 109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9607" h="1099459">
                  <a:moveTo>
                    <a:pt x="88462" y="88462"/>
                  </a:moveTo>
                  <a:lnTo>
                    <a:pt x="1331146" y="88462"/>
                  </a:lnTo>
                  <a:lnTo>
                    <a:pt x="1331146" y="1010997"/>
                  </a:lnTo>
                  <a:lnTo>
                    <a:pt x="642404" y="1010997"/>
                  </a:lnTo>
                  <a:cubicBezTo>
                    <a:pt x="591854" y="1042591"/>
                    <a:pt x="537092" y="1072078"/>
                    <a:pt x="480224" y="1099459"/>
                  </a:cubicBezTo>
                  <a:lnTo>
                    <a:pt x="1333252" y="1099459"/>
                  </a:lnTo>
                  <a:cubicBezTo>
                    <a:pt x="1381696" y="1099459"/>
                    <a:pt x="1419608" y="1061547"/>
                    <a:pt x="1419608" y="1013103"/>
                  </a:cubicBezTo>
                  <a:lnTo>
                    <a:pt x="1419608" y="86356"/>
                  </a:lnTo>
                  <a:cubicBezTo>
                    <a:pt x="1419608" y="37912"/>
                    <a:pt x="1381696" y="0"/>
                    <a:pt x="1333252" y="0"/>
                  </a:cubicBezTo>
                  <a:lnTo>
                    <a:pt x="86356" y="0"/>
                  </a:lnTo>
                  <a:cubicBezTo>
                    <a:pt x="37912" y="0"/>
                    <a:pt x="0" y="37912"/>
                    <a:pt x="0" y="86356"/>
                  </a:cubicBezTo>
                  <a:lnTo>
                    <a:pt x="0" y="303299"/>
                  </a:lnTo>
                  <a:cubicBezTo>
                    <a:pt x="31594" y="313830"/>
                    <a:pt x="61081" y="330680"/>
                    <a:pt x="88462" y="351743"/>
                  </a:cubicBezTo>
                  <a:lnTo>
                    <a:pt x="88462" y="88462"/>
                  </a:lnTo>
                  <a:close/>
                </a:path>
              </a:pathLst>
            </a:custGeom>
            <a:solidFill>
              <a:schemeClr val="tx2"/>
            </a:solidFill>
            <a:ln w="21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C67087E-ACA6-4FBA-A78D-7AFAF5E9795A}"/>
                </a:ext>
              </a:extLst>
            </p:cNvPr>
            <p:cNvSpPr/>
            <p:nvPr/>
          </p:nvSpPr>
          <p:spPr>
            <a:xfrm>
              <a:off x="3764905" y="1815038"/>
              <a:ext cx="1212786" cy="787735"/>
            </a:xfrm>
            <a:custGeom>
              <a:avLst/>
              <a:gdLst>
                <a:gd name="connsiteX0" fmla="*/ 650829 w 1212786"/>
                <a:gd name="connsiteY0" fmla="*/ 457055 h 787735"/>
                <a:gd name="connsiteX1" fmla="*/ 1168965 w 1212786"/>
                <a:gd name="connsiteY1" fmla="*/ 197987 h 787735"/>
                <a:gd name="connsiteX2" fmla="*/ 1185815 w 1212786"/>
                <a:gd name="connsiteY2" fmla="*/ 37912 h 787735"/>
                <a:gd name="connsiteX3" fmla="*/ 1107884 w 1212786"/>
                <a:gd name="connsiteY3" fmla="*/ 0 h 787735"/>
                <a:gd name="connsiteX4" fmla="*/ 1065759 w 1212786"/>
                <a:gd name="connsiteY4" fmla="*/ 10531 h 787735"/>
                <a:gd name="connsiteX5" fmla="*/ 518136 w 1212786"/>
                <a:gd name="connsiteY5" fmla="*/ 200093 h 787735"/>
                <a:gd name="connsiteX6" fmla="*/ 377018 w 1212786"/>
                <a:gd name="connsiteY6" fmla="*/ 341211 h 787735"/>
                <a:gd name="connsiteX7" fmla="*/ 246430 w 1212786"/>
                <a:gd name="connsiteY7" fmla="*/ 210624 h 787735"/>
                <a:gd name="connsiteX8" fmla="*/ 0 w 1212786"/>
                <a:gd name="connsiteY8" fmla="*/ 505498 h 787735"/>
                <a:gd name="connsiteX9" fmla="*/ 0 w 1212786"/>
                <a:gd name="connsiteY9" fmla="*/ 787735 h 787735"/>
                <a:gd name="connsiteX10" fmla="*/ 650829 w 1212786"/>
                <a:gd name="connsiteY10" fmla="*/ 787735 h 787735"/>
                <a:gd name="connsiteX11" fmla="*/ 650829 w 1212786"/>
                <a:gd name="connsiteY11" fmla="*/ 457055 h 78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2786" h="787735">
                  <a:moveTo>
                    <a:pt x="650829" y="457055"/>
                  </a:moveTo>
                  <a:cubicBezTo>
                    <a:pt x="863560" y="387549"/>
                    <a:pt x="1048909" y="288555"/>
                    <a:pt x="1168965" y="197987"/>
                  </a:cubicBezTo>
                  <a:cubicBezTo>
                    <a:pt x="1219515" y="160075"/>
                    <a:pt x="1227940" y="90568"/>
                    <a:pt x="1185815" y="37912"/>
                  </a:cubicBezTo>
                  <a:cubicBezTo>
                    <a:pt x="1166859" y="14744"/>
                    <a:pt x="1137371" y="0"/>
                    <a:pt x="1107884" y="0"/>
                  </a:cubicBezTo>
                  <a:cubicBezTo>
                    <a:pt x="1093140" y="0"/>
                    <a:pt x="1078397" y="4212"/>
                    <a:pt x="1065759" y="10531"/>
                  </a:cubicBezTo>
                  <a:cubicBezTo>
                    <a:pt x="798266" y="162181"/>
                    <a:pt x="659254" y="193774"/>
                    <a:pt x="518136" y="200093"/>
                  </a:cubicBezTo>
                  <a:lnTo>
                    <a:pt x="377018" y="341211"/>
                  </a:lnTo>
                  <a:lnTo>
                    <a:pt x="246430" y="210624"/>
                  </a:lnTo>
                  <a:cubicBezTo>
                    <a:pt x="96887" y="238006"/>
                    <a:pt x="0" y="324362"/>
                    <a:pt x="0" y="505498"/>
                  </a:cubicBezTo>
                  <a:lnTo>
                    <a:pt x="0" y="787735"/>
                  </a:lnTo>
                  <a:lnTo>
                    <a:pt x="650829" y="787735"/>
                  </a:lnTo>
                  <a:lnTo>
                    <a:pt x="650829" y="457055"/>
                  </a:lnTo>
                  <a:close/>
                </a:path>
              </a:pathLst>
            </a:custGeom>
            <a:solidFill>
              <a:schemeClr val="tx2"/>
            </a:solidFill>
            <a:ln w="21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336A8CD-9DA5-48D5-8429-D4AB74818505}"/>
                </a:ext>
              </a:extLst>
            </p:cNvPr>
            <p:cNvSpPr/>
            <p:nvPr/>
          </p:nvSpPr>
          <p:spPr>
            <a:xfrm>
              <a:off x="3918660" y="1515952"/>
              <a:ext cx="442311" cy="442311"/>
            </a:xfrm>
            <a:custGeom>
              <a:avLst/>
              <a:gdLst>
                <a:gd name="connsiteX0" fmla="*/ 221156 w 442311"/>
                <a:gd name="connsiteY0" fmla="*/ 442311 h 442311"/>
                <a:gd name="connsiteX1" fmla="*/ 442311 w 442311"/>
                <a:gd name="connsiteY1" fmla="*/ 221156 h 442311"/>
                <a:gd name="connsiteX2" fmla="*/ 221156 w 442311"/>
                <a:gd name="connsiteY2" fmla="*/ 0 h 442311"/>
                <a:gd name="connsiteX3" fmla="*/ 0 w 442311"/>
                <a:gd name="connsiteY3" fmla="*/ 221156 h 442311"/>
                <a:gd name="connsiteX4" fmla="*/ 221156 w 442311"/>
                <a:gd name="connsiteY4" fmla="*/ 442311 h 4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311" h="442311">
                  <a:moveTo>
                    <a:pt x="221156" y="442311"/>
                  </a:moveTo>
                  <a:cubicBezTo>
                    <a:pt x="343318" y="442311"/>
                    <a:pt x="442311" y="343318"/>
                    <a:pt x="442311" y="221156"/>
                  </a:cubicBezTo>
                  <a:cubicBezTo>
                    <a:pt x="442311" y="98993"/>
                    <a:pt x="343318" y="0"/>
                    <a:pt x="221156" y="0"/>
                  </a:cubicBezTo>
                  <a:cubicBezTo>
                    <a:pt x="98993" y="0"/>
                    <a:pt x="0" y="98993"/>
                    <a:pt x="0" y="221156"/>
                  </a:cubicBezTo>
                  <a:cubicBezTo>
                    <a:pt x="0" y="343318"/>
                    <a:pt x="98993" y="442311"/>
                    <a:pt x="221156" y="442311"/>
                  </a:cubicBezTo>
                  <a:close/>
                </a:path>
              </a:pathLst>
            </a:custGeom>
            <a:solidFill>
              <a:schemeClr val="tx2"/>
            </a:solidFill>
            <a:ln w="21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0301599-BB6A-4843-BB11-B06B2AE2A339}"/>
                </a:ext>
              </a:extLst>
            </p:cNvPr>
            <p:cNvSpPr/>
            <p:nvPr/>
          </p:nvSpPr>
          <p:spPr>
            <a:xfrm>
              <a:off x="4575808" y="1461190"/>
              <a:ext cx="819328" cy="355955"/>
            </a:xfrm>
            <a:custGeom>
              <a:avLst/>
              <a:gdLst>
                <a:gd name="connsiteX0" fmla="*/ 309618 w 819328"/>
                <a:gd name="connsiteY0" fmla="*/ 122162 h 355955"/>
                <a:gd name="connsiteX1" fmla="*/ 263280 w 819328"/>
                <a:gd name="connsiteY1" fmla="*/ 120056 h 355955"/>
                <a:gd name="connsiteX2" fmla="*/ 0 w 819328"/>
                <a:gd name="connsiteY2" fmla="*/ 286449 h 355955"/>
                <a:gd name="connsiteX3" fmla="*/ 44231 w 819328"/>
                <a:gd name="connsiteY3" fmla="*/ 355955 h 355955"/>
                <a:gd name="connsiteX4" fmla="*/ 282237 w 819328"/>
                <a:gd name="connsiteY4" fmla="*/ 206412 h 355955"/>
                <a:gd name="connsiteX5" fmla="*/ 452842 w 819328"/>
                <a:gd name="connsiteY5" fmla="*/ 336999 h 355955"/>
                <a:gd name="connsiteX6" fmla="*/ 503392 w 819328"/>
                <a:gd name="connsiteY6" fmla="*/ 336999 h 355955"/>
                <a:gd name="connsiteX7" fmla="*/ 737185 w 819328"/>
                <a:gd name="connsiteY7" fmla="*/ 143225 h 355955"/>
                <a:gd name="connsiteX8" fmla="*/ 785629 w 819328"/>
                <a:gd name="connsiteY8" fmla="*/ 191668 h 355955"/>
                <a:gd name="connsiteX9" fmla="*/ 798266 w 819328"/>
                <a:gd name="connsiteY9" fmla="*/ 193774 h 355955"/>
                <a:gd name="connsiteX10" fmla="*/ 806691 w 819328"/>
                <a:gd name="connsiteY10" fmla="*/ 183243 h 355955"/>
                <a:gd name="connsiteX11" fmla="*/ 819329 w 819328"/>
                <a:gd name="connsiteY11" fmla="*/ 14744 h 355955"/>
                <a:gd name="connsiteX12" fmla="*/ 815116 w 819328"/>
                <a:gd name="connsiteY12" fmla="*/ 4212 h 355955"/>
                <a:gd name="connsiteX13" fmla="*/ 804585 w 819328"/>
                <a:gd name="connsiteY13" fmla="*/ 0 h 355955"/>
                <a:gd name="connsiteX14" fmla="*/ 636085 w 819328"/>
                <a:gd name="connsiteY14" fmla="*/ 14744 h 355955"/>
                <a:gd name="connsiteX15" fmla="*/ 625554 w 819328"/>
                <a:gd name="connsiteY15" fmla="*/ 23169 h 355955"/>
                <a:gd name="connsiteX16" fmla="*/ 627661 w 819328"/>
                <a:gd name="connsiteY16" fmla="*/ 35806 h 355955"/>
                <a:gd name="connsiteX17" fmla="*/ 676104 w 819328"/>
                <a:gd name="connsiteY17" fmla="*/ 82144 h 355955"/>
                <a:gd name="connsiteX18" fmla="*/ 473905 w 819328"/>
                <a:gd name="connsiteY18" fmla="*/ 248537 h 355955"/>
                <a:gd name="connsiteX19" fmla="*/ 309618 w 819328"/>
                <a:gd name="connsiteY19" fmla="*/ 122162 h 35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9328" h="355955">
                  <a:moveTo>
                    <a:pt x="309618" y="122162"/>
                  </a:moveTo>
                  <a:cubicBezTo>
                    <a:pt x="294874" y="111631"/>
                    <a:pt x="278024" y="111631"/>
                    <a:pt x="263280" y="120056"/>
                  </a:cubicBezTo>
                  <a:lnTo>
                    <a:pt x="0" y="286449"/>
                  </a:lnTo>
                  <a:lnTo>
                    <a:pt x="44231" y="355955"/>
                  </a:lnTo>
                  <a:lnTo>
                    <a:pt x="282237" y="206412"/>
                  </a:lnTo>
                  <a:lnTo>
                    <a:pt x="452842" y="336999"/>
                  </a:lnTo>
                  <a:cubicBezTo>
                    <a:pt x="467586" y="349636"/>
                    <a:pt x="488648" y="347530"/>
                    <a:pt x="503392" y="336999"/>
                  </a:cubicBezTo>
                  <a:lnTo>
                    <a:pt x="737185" y="143225"/>
                  </a:lnTo>
                  <a:lnTo>
                    <a:pt x="785629" y="191668"/>
                  </a:lnTo>
                  <a:cubicBezTo>
                    <a:pt x="789841" y="195881"/>
                    <a:pt x="796160" y="195881"/>
                    <a:pt x="798266" y="193774"/>
                  </a:cubicBezTo>
                  <a:cubicBezTo>
                    <a:pt x="802479" y="191668"/>
                    <a:pt x="804585" y="187456"/>
                    <a:pt x="806691" y="183243"/>
                  </a:cubicBezTo>
                  <a:lnTo>
                    <a:pt x="819329" y="14744"/>
                  </a:lnTo>
                  <a:cubicBezTo>
                    <a:pt x="819329" y="10531"/>
                    <a:pt x="819329" y="8425"/>
                    <a:pt x="815116" y="4212"/>
                  </a:cubicBezTo>
                  <a:cubicBezTo>
                    <a:pt x="813010" y="2106"/>
                    <a:pt x="808798" y="0"/>
                    <a:pt x="804585" y="0"/>
                  </a:cubicBezTo>
                  <a:lnTo>
                    <a:pt x="636085" y="14744"/>
                  </a:lnTo>
                  <a:cubicBezTo>
                    <a:pt x="631873" y="14744"/>
                    <a:pt x="627661" y="18956"/>
                    <a:pt x="625554" y="23169"/>
                  </a:cubicBezTo>
                  <a:cubicBezTo>
                    <a:pt x="623448" y="27381"/>
                    <a:pt x="625554" y="31594"/>
                    <a:pt x="627661" y="35806"/>
                  </a:cubicBezTo>
                  <a:lnTo>
                    <a:pt x="676104" y="82144"/>
                  </a:lnTo>
                  <a:lnTo>
                    <a:pt x="473905" y="248537"/>
                  </a:lnTo>
                  <a:lnTo>
                    <a:pt x="309618" y="122162"/>
                  </a:lnTo>
                  <a:close/>
                </a:path>
              </a:pathLst>
            </a:custGeom>
            <a:solidFill>
              <a:schemeClr val="accent2"/>
            </a:solidFill>
            <a:ln w="21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344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CE5E-2653-4BF4-B7D6-05E2ED6C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19" y="591014"/>
            <a:ext cx="9114639" cy="132080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Enter your burning questions in the Chat, monitored by NFC moderators, to have them answered during our interactive Q&amp;A sessions.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D56C1-95A6-B4E2-3FE7-DE2D738BB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3077108"/>
            <a:ext cx="4185623" cy="576262"/>
          </a:xfrm>
        </p:spPr>
        <p:txBody>
          <a:bodyPr/>
          <a:lstStyle/>
          <a:p>
            <a:pPr algn="ctr"/>
            <a:r>
              <a:rPr lang="en-US" dirty="0"/>
              <a:t>Wade Rogers</a:t>
            </a:r>
          </a:p>
          <a:p>
            <a:pPr algn="ctr"/>
            <a:r>
              <a:rPr lang="en-US" dirty="0"/>
              <a:t>NFC Moderator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3B9F13-0486-3ACD-13CE-CA96AA058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6234" y="3077108"/>
            <a:ext cx="4185619" cy="576262"/>
          </a:xfrm>
        </p:spPr>
        <p:txBody>
          <a:bodyPr/>
          <a:lstStyle/>
          <a:p>
            <a:pPr algn="ctr"/>
            <a:r>
              <a:rPr lang="en-US" dirty="0"/>
              <a:t>Mark Hager</a:t>
            </a:r>
          </a:p>
          <a:p>
            <a:pPr algn="ctr"/>
            <a:r>
              <a:rPr lang="en-US" dirty="0"/>
              <a:t>NFC Moderator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3672E7E-92FD-798C-2F87-39047B6AC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648046" y="3709542"/>
            <a:ext cx="2218243" cy="2218243"/>
          </a:xfrm>
          <a:prstGeom prst="ellipse">
            <a:avLst/>
          </a:prstGeom>
        </p:spPr>
      </p:pic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F842069E-F088-4055-BC26-A705543CB7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8" r="3668"/>
          <a:stretch/>
        </p:blipFill>
        <p:spPr>
          <a:xfrm>
            <a:off x="6224773" y="3709542"/>
            <a:ext cx="2218243" cy="22182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0560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9F01F0-CC98-49DE-AE0F-125211930A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359" y="1820839"/>
            <a:ext cx="3302000" cy="4132263"/>
          </a:xfrm>
        </p:spPr>
        <p:txBody>
          <a:bodyPr/>
          <a:lstStyle/>
          <a:p>
            <a:r>
              <a:rPr lang="en-US" dirty="0"/>
              <a:t>Financial Management:</a:t>
            </a:r>
            <a:br>
              <a:rPr lang="en-US" dirty="0"/>
            </a:br>
            <a:r>
              <a:rPr lang="en-US" dirty="0"/>
              <a:t>A Team Sport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E0124-BBA7-F957-4319-8A55870917A8}"/>
              </a:ext>
            </a:extLst>
          </p:cNvPr>
          <p:cNvGrpSpPr/>
          <p:nvPr/>
        </p:nvGrpSpPr>
        <p:grpSpPr>
          <a:xfrm>
            <a:off x="3638790" y="788747"/>
            <a:ext cx="5694302" cy="5202771"/>
            <a:chOff x="3084574" y="1852817"/>
            <a:chExt cx="4588187" cy="419213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EF5E62-AE90-738D-E312-51C597F0BE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33309" y="2361156"/>
              <a:ext cx="1" cy="168838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64ED6D-9467-57C1-C180-FCE4D936716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338535" y="3667701"/>
              <a:ext cx="1896317" cy="3715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A3DC61-2147-BCFE-5F7A-2A4B6BB9CC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46407" y="4142905"/>
              <a:ext cx="1018753" cy="131700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BC5B68-6D26-3511-DCA2-0FDB4E09A34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84809" y="4091065"/>
              <a:ext cx="1061598" cy="133446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CC2E32-25FA-6963-1AF5-5A101A55AD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45436" y="3685858"/>
              <a:ext cx="1660653" cy="35336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284B611-27F7-5FCD-E1F8-58155C6A7B73}"/>
                </a:ext>
              </a:extLst>
            </p:cNvPr>
            <p:cNvSpPr/>
            <p:nvPr/>
          </p:nvSpPr>
          <p:spPr>
            <a:xfrm>
              <a:off x="3645436" y="2316669"/>
              <a:ext cx="3321307" cy="3321307"/>
            </a:xfrm>
            <a:prstGeom prst="ellipse">
              <a:avLst/>
            </a:prstGeom>
            <a:ln w="10160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lIns="0" tIns="0" rIns="0" bIns="0" rtlCol="0" anchor="ctr">
              <a:sp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 dirty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7F0D00-2C3F-03AA-090F-5E933AC1A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199" y="1852817"/>
              <a:ext cx="1191924" cy="11919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00" b="1" dirty="0">
                  <a:solidFill>
                    <a:schemeClr val="accent2"/>
                  </a:solidFill>
                  <a:latin typeface="+mj-lt"/>
                </a:rPr>
                <a:t>Executive Director</a:t>
              </a:r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A545CB6B-9365-32B4-A94A-F5F746A64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1607" y="4853028"/>
              <a:ext cx="1191924" cy="11919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00" b="1" dirty="0">
                  <a:solidFill>
                    <a:schemeClr val="accent2"/>
                  </a:solidFill>
                  <a:latin typeface="+mj-lt"/>
                </a:rPr>
                <a:t>Development Director</a:t>
              </a:r>
            </a:p>
          </p:txBody>
        </p:sp>
        <p:sp>
          <p:nvSpPr>
            <p:cNvPr id="26" name="Oval 18">
              <a:extLst>
                <a:ext uri="{FF2B5EF4-FFF2-40B4-BE49-F238E27FC236}">
                  <a16:creationId xmlns:a16="http://schemas.microsoft.com/office/drawing/2014/main" id="{06B57FBE-28D8-0C97-672F-DE89498A4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74" y="3071738"/>
              <a:ext cx="1191924" cy="11919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00" b="1" dirty="0">
                  <a:solidFill>
                    <a:schemeClr val="accent2"/>
                  </a:solidFill>
                  <a:latin typeface="+mj-lt"/>
                </a:rPr>
                <a:t>Program &amp; Department Managers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64DC622-848D-7C0B-AE5E-86259919FE79}"/>
                </a:ext>
              </a:extLst>
            </p:cNvPr>
            <p:cNvSpPr/>
            <p:nvPr/>
          </p:nvSpPr>
          <p:spPr>
            <a:xfrm>
              <a:off x="4449595" y="3221965"/>
              <a:ext cx="1763132" cy="1763133"/>
            </a:xfrm>
            <a:prstGeom prst="ellipse">
              <a:avLst/>
            </a:prstGeom>
            <a:solidFill>
              <a:schemeClr val="tx2"/>
            </a:solidFill>
          </p:spPr>
          <p:txBody>
            <a:bodyPr lIns="0" tIns="0" rIns="0" bIns="0" rtlCol="0" anchor="ctr"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b="1" kern="0" dirty="0">
                  <a:solidFill>
                    <a:schemeClr val="bg1"/>
                  </a:solidFill>
                </a:rPr>
                <a:t>Lead Finance Staff Member</a:t>
              </a:r>
            </a:p>
          </p:txBody>
        </p:sp>
        <p:sp>
          <p:nvSpPr>
            <p:cNvPr id="40" name="Oval 18">
              <a:extLst>
                <a:ext uri="{FF2B5EF4-FFF2-40B4-BE49-F238E27FC236}">
                  <a16:creationId xmlns:a16="http://schemas.microsoft.com/office/drawing/2014/main" id="{4C1FC77C-046C-1DE6-845F-F5015EA7B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0837" y="3071738"/>
              <a:ext cx="1191924" cy="11919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00" b="1" dirty="0">
                  <a:solidFill>
                    <a:schemeClr val="accent2"/>
                  </a:solidFill>
                  <a:latin typeface="+mj-lt"/>
                </a:rPr>
                <a:t>Human Resources Director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B6E58EB-2EAA-66FD-A96B-ECEFC3F3D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5922" y="4853028"/>
              <a:ext cx="1191924" cy="11919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00" b="1" dirty="0">
                  <a:solidFill>
                    <a:schemeClr val="accent2"/>
                  </a:solidFill>
                  <a:latin typeface="+mj-lt"/>
                </a:rPr>
                <a:t>Board Treasurer, Finance Committee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301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D7E965-458A-4617-9001-9B84B91F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Using Dashboards to Engage Teams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3A4E14-F8A6-4C86-8CAB-28BCF8508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547088"/>
            <a:ext cx="4184035" cy="2882751"/>
          </a:xfrm>
          <a:solidFill>
            <a:schemeClr val="bg2"/>
          </a:solidFill>
        </p:spPr>
        <p:txBody>
          <a:bodyPr vert="horz" lIns="0" tIns="182880" rIns="91440" bIns="182880" rtlCol="0" anchor="t" anchorCtr="0">
            <a:normAutofit/>
          </a:bodyPr>
          <a:lstStyle/>
          <a:p>
            <a:pPr marL="800100" lvl="2" indent="-342900"/>
            <a:r>
              <a:rPr lang="en-US" sz="1600" dirty="0"/>
              <a:t>Get cross-functional input (across staff &amp; Board) on KPIs</a:t>
            </a:r>
          </a:p>
          <a:p>
            <a:pPr marL="800100" lvl="2" indent="-342900"/>
            <a:r>
              <a:rPr lang="en-US" sz="1600" dirty="0"/>
              <a:t>Organize around a shared vision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sz="1500" dirty="0"/>
              <a:t>Reduce top-down thinking</a:t>
            </a:r>
          </a:p>
          <a:p>
            <a:pPr marL="800100" lvl="2" indent="-342900"/>
            <a:r>
              <a:rPr lang="en-US" sz="1600" dirty="0"/>
              <a:t>Clarify roles and responsibilities for desired outcomes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041A71CB-35E6-4529-8813-3189BF761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547088"/>
            <a:ext cx="4184034" cy="2882752"/>
          </a:xfrm>
          <a:solidFill>
            <a:schemeClr val="bg2"/>
          </a:solidFill>
        </p:spPr>
        <p:txBody>
          <a:bodyPr vert="horz" lIns="0" tIns="182880" rIns="91440" bIns="182880" rtlCol="0" anchor="t" anchorCtr="0">
            <a:normAutofit/>
          </a:bodyPr>
          <a:lstStyle/>
          <a:p>
            <a:pPr marL="800100" lvl="2" indent="-342900"/>
            <a:r>
              <a:rPr lang="en-US" sz="1600" dirty="0"/>
              <a:t>Use dashboards to ensure robust interpretation of, </a:t>
            </a:r>
            <a:r>
              <a:rPr lang="en-US" sz="1600" i="1" u="sng" dirty="0"/>
              <a:t>and access to</a:t>
            </a:r>
            <a:r>
              <a:rPr lang="en-US" sz="1600" dirty="0"/>
              <a:t>, performance data </a:t>
            </a:r>
          </a:p>
          <a:p>
            <a:pPr marL="800100" lvl="2" indent="-342900"/>
            <a:r>
              <a:rPr lang="en-US" sz="1600" dirty="0"/>
              <a:t>Make space for regular, open conversations to reveal the story the dashboard is telling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38C84-8BB9-47B8-B258-3A7DFF9B43BE}"/>
              </a:ext>
            </a:extLst>
          </p:cNvPr>
          <p:cNvSpPr/>
          <p:nvPr/>
        </p:nvSpPr>
        <p:spPr>
          <a:xfrm>
            <a:off x="677334" y="1700782"/>
            <a:ext cx="4184034" cy="858852"/>
          </a:xfrm>
          <a:prstGeom prst="rect">
            <a:avLst/>
          </a:prstGeom>
          <a:solidFill>
            <a:schemeClr val="accent2"/>
          </a:solidFill>
        </p:spPr>
        <p:txBody>
          <a:bodyPr lIns="1005840" tIns="182880" rIns="182880" bIns="182880" rtlCol="0" anchor="ctr">
            <a:noAutofit/>
          </a:bodyPr>
          <a:lstStyle/>
          <a:p>
            <a:pPr>
              <a:spcBef>
                <a:spcPct val="20000"/>
              </a:spcBef>
            </a:pPr>
            <a:r>
              <a:rPr lang="en-US" b="1" kern="0" dirty="0">
                <a:solidFill>
                  <a:schemeClr val="bg1"/>
                </a:solidFill>
              </a:rPr>
              <a:t>Foster empowerment and financial ownership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12AB9-B4E8-4400-96EB-5BA817F0511E}"/>
              </a:ext>
            </a:extLst>
          </p:cNvPr>
          <p:cNvSpPr/>
          <p:nvPr/>
        </p:nvSpPr>
        <p:spPr>
          <a:xfrm>
            <a:off x="5089970" y="1715222"/>
            <a:ext cx="4184032" cy="858852"/>
          </a:xfrm>
          <a:prstGeom prst="rect">
            <a:avLst/>
          </a:prstGeom>
          <a:solidFill>
            <a:schemeClr val="accent6"/>
          </a:solidFill>
        </p:spPr>
        <p:txBody>
          <a:bodyPr lIns="914400" tIns="182880" rIns="182880" bIns="182880" rtlCol="0" anchor="ctr">
            <a:noAutofit/>
          </a:bodyPr>
          <a:lstStyle/>
          <a:p>
            <a:pPr>
              <a:spcBef>
                <a:spcPct val="20000"/>
              </a:spcBef>
            </a:pPr>
            <a:r>
              <a:rPr lang="en-US" b="1" kern="0" dirty="0">
                <a:solidFill>
                  <a:schemeClr val="bg1"/>
                </a:solidFill>
              </a:rPr>
              <a:t>Enhance storytelling and transparency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1A48A9-365D-478F-9C42-CAD939014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173" y="1912012"/>
            <a:ext cx="622609" cy="51998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5C4321F-287B-41C6-A67C-39A07C63B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2252" y="1928718"/>
            <a:ext cx="432767" cy="4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477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20" grpId="0" build="p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D7E965-458A-4617-9001-9B84B91F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Using Dashboards to Test Assumptions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3A4E14-F8A6-4C86-8CAB-28BCF8508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06855"/>
            <a:ext cx="8596668" cy="2590520"/>
          </a:xfrm>
          <a:solidFill>
            <a:schemeClr val="bg2"/>
          </a:solidFill>
        </p:spPr>
        <p:txBody>
          <a:bodyPr vert="horz" lIns="91440" tIns="182880" rIns="91440" bIns="182880" rtlCol="0" anchor="t" anchorCtr="0">
            <a:normAutofit/>
          </a:bodyPr>
          <a:lstStyle/>
          <a:p>
            <a:r>
              <a:rPr lang="en-US" dirty="0"/>
              <a:t>Understand where </a:t>
            </a:r>
            <a:r>
              <a:rPr lang="en-US" b="1" dirty="0"/>
              <a:t>assumptions</a:t>
            </a:r>
            <a:r>
              <a:rPr lang="en-US" dirty="0"/>
              <a:t> were accurate </a:t>
            </a:r>
            <a:r>
              <a:rPr lang="en-US" b="1" i="1" u="sng" dirty="0"/>
              <a:t>AND</a:t>
            </a:r>
            <a:r>
              <a:rPr lang="en-US" dirty="0"/>
              <a:t> where they were not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For Ex: data shows that increasing ticket prices actually did NOT increase ticket income</a:t>
            </a:r>
          </a:p>
          <a:p>
            <a:r>
              <a:rPr lang="en-US" dirty="0"/>
              <a:t>Identify and implement necessary </a:t>
            </a:r>
            <a:r>
              <a:rPr lang="en-US" b="1" dirty="0"/>
              <a:t>changes</a:t>
            </a:r>
            <a:r>
              <a:rPr lang="en-US" dirty="0"/>
              <a:t> </a:t>
            </a:r>
            <a:r>
              <a:rPr lang="en-US" b="1" dirty="0"/>
              <a:t>and improvements</a:t>
            </a:r>
          </a:p>
          <a:p>
            <a:r>
              <a:rPr lang="en-US" dirty="0"/>
              <a:t>Going forward, keep the data to better assess current and future </a:t>
            </a:r>
            <a:r>
              <a:rPr lang="en-US" b="1" dirty="0"/>
              <a:t>trends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Use this to inform strategy development and refinement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38C84-8BB9-47B8-B258-3A7DFF9B43BE}"/>
              </a:ext>
            </a:extLst>
          </p:cNvPr>
          <p:cNvSpPr/>
          <p:nvPr/>
        </p:nvSpPr>
        <p:spPr>
          <a:xfrm>
            <a:off x="677334" y="1872800"/>
            <a:ext cx="8596668" cy="858852"/>
          </a:xfrm>
          <a:prstGeom prst="rect">
            <a:avLst/>
          </a:prstGeom>
          <a:solidFill>
            <a:schemeClr val="accent4"/>
          </a:solidFill>
        </p:spPr>
        <p:txBody>
          <a:bodyPr lIns="1005840" tIns="182880" rIns="182880" bIns="182880" rtlCol="0" anchor="ctr">
            <a:noAutofit/>
          </a:bodyPr>
          <a:lstStyle/>
          <a:p>
            <a:pPr>
              <a:spcBef>
                <a:spcPct val="20000"/>
              </a:spcBef>
            </a:pPr>
            <a:r>
              <a:rPr lang="en-US" b="1" kern="0" dirty="0">
                <a:solidFill>
                  <a:schemeClr val="bg1"/>
                </a:solidFill>
              </a:rPr>
              <a:t>Making meaning from results</a:t>
            </a:r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DF2ACF9A-1FF1-C171-F3B4-A52EA2E59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52" y="2075706"/>
            <a:ext cx="534570" cy="4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810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F64AF-7F25-4897-A68B-6C64FB87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2E3AA-D263-46BC-A226-612BFFECD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30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5F648-BDB6-34D5-0A22-C859A4CFC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83" t="8413" r="10630" b="11215"/>
          <a:stretch/>
        </p:blipFill>
        <p:spPr>
          <a:xfrm>
            <a:off x="0" y="0"/>
            <a:ext cx="9236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30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580BC-322D-7DA9-E980-F1A30E4C0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" t="5668" r="4214" b="8756"/>
          <a:stretch/>
        </p:blipFill>
        <p:spPr>
          <a:xfrm>
            <a:off x="130628" y="0"/>
            <a:ext cx="11377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9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F64AF-7F25-4897-A68B-6C64FB87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2E3AA-D263-46BC-A226-612BFFECD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65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9BD4-A3EC-4DD2-AE2F-11903176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Resources &amp; Wrap </a:t>
            </a:r>
            <a:r>
              <a:rPr lang="en-US" sz="4000" dirty="0">
                <a:solidFill>
                  <a:schemeClr val="bg1"/>
                </a:solidFill>
              </a:rPr>
              <a:t>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39AD7-E717-4660-975D-2B1506079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327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E71A4-BD46-1866-E73E-DA6239FA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-670561"/>
            <a:ext cx="9294552" cy="69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30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F799-C6CF-4A0E-A012-2B24397C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 on the Forum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B7D34-9DB6-419C-A628-E48CD375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893384"/>
            <a:ext cx="8322813" cy="33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1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E3DE-3B37-DE1B-C6FD-016C92555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Presenters</a:t>
            </a:r>
          </a:p>
        </p:txBody>
      </p:sp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F73D7481-7568-298B-43EF-12E964042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575366"/>
              </p:ext>
            </p:extLst>
          </p:nvPr>
        </p:nvGraphicFramePr>
        <p:xfrm>
          <a:off x="404036" y="3958856"/>
          <a:ext cx="94310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458">
                  <a:extLst>
                    <a:ext uri="{9D8B030D-6E8A-4147-A177-3AD203B41FA5}">
                      <a16:colId xmlns:a16="http://schemas.microsoft.com/office/drawing/2014/main" val="3131641658"/>
                    </a:ext>
                  </a:extLst>
                </a:gridCol>
                <a:gridCol w="2707068">
                  <a:extLst>
                    <a:ext uri="{9D8B030D-6E8A-4147-A177-3AD203B41FA5}">
                      <a16:colId xmlns:a16="http://schemas.microsoft.com/office/drawing/2014/main" val="1250506385"/>
                    </a:ext>
                  </a:extLst>
                </a:gridCol>
                <a:gridCol w="1968945">
                  <a:extLst>
                    <a:ext uri="{9D8B030D-6E8A-4147-A177-3AD203B41FA5}">
                      <a16:colId xmlns:a16="http://schemas.microsoft.com/office/drawing/2014/main" val="2971779568"/>
                    </a:ext>
                  </a:extLst>
                </a:gridCol>
                <a:gridCol w="2615608">
                  <a:extLst>
                    <a:ext uri="{9D8B030D-6E8A-4147-A177-3AD203B41FA5}">
                      <a16:colId xmlns:a16="http://schemas.microsoft.com/office/drawing/2014/main" val="2743579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84E5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HILDA POLANCO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Market Managing Partner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BDO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84E5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DANA BRITTO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Consultant to Nonprofits &amp; Foundations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Moderator at Nonprofit Financial Commons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84E5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DAWN BENTLEY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Executive Director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Minnesota Fringe Festival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84E5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KIM ONDRECK CARIM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Deputy Director, Finance and Administration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Oakland Museum of California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053925"/>
                  </a:ext>
                </a:extLst>
              </a:tr>
            </a:tbl>
          </a:graphicData>
        </a:graphic>
      </p:graphicFrame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64A8685-AE6F-53AB-87C9-951F13268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0" t="7774" r="24776" b="23551"/>
          <a:stretch/>
        </p:blipFill>
        <p:spPr>
          <a:xfrm>
            <a:off x="677334" y="2285236"/>
            <a:ext cx="1620456" cy="1620456"/>
          </a:xfrm>
          <a:prstGeom prst="ellipse">
            <a:avLst/>
          </a:prstGeom>
        </p:spPr>
      </p:pic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FF54E765-DB35-449E-14EC-21D31352ED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60" b="6960"/>
          <a:stretch/>
        </p:blipFill>
        <p:spPr>
          <a:xfrm>
            <a:off x="3002738" y="2285236"/>
            <a:ext cx="1620456" cy="1620456"/>
          </a:xfrm>
          <a:prstGeom prst="ellipse">
            <a:avLst/>
          </a:prstGeom>
        </p:spPr>
      </p:pic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AAA20FCE-FC96-8841-B295-3BB9BB047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600" r="-14600" b="19251"/>
          <a:stretch/>
        </p:blipFill>
        <p:spPr>
          <a:xfrm>
            <a:off x="5328142" y="2285236"/>
            <a:ext cx="1620456" cy="1620456"/>
          </a:xfrm>
          <a:prstGeom prst="ellipse">
            <a:avLst/>
          </a:prstGeom>
          <a:solidFill>
            <a:schemeClr val="accent1"/>
          </a:solidFill>
        </p:spPr>
      </p:pic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4C3DA627-06F6-93F9-60B0-B121700C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" r="673"/>
          <a:stretch/>
        </p:blipFill>
        <p:spPr>
          <a:xfrm>
            <a:off x="7653546" y="2285236"/>
            <a:ext cx="1620456" cy="16204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4752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66EA-57F3-E03B-4EC4-38C4B95C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840524"/>
            <a:ext cx="8596668" cy="1723292"/>
          </a:xfrm>
        </p:spPr>
        <p:txBody>
          <a:bodyPr/>
          <a:lstStyle/>
          <a:p>
            <a:pPr algn="ctr"/>
            <a:r>
              <a:rPr lang="en-US" b="1" i="1" dirty="0"/>
              <a:t>What do you want to learn more about?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58C25-3DA3-BBFA-68F3-E59E2A4B5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Add it to the chat!</a:t>
            </a:r>
          </a:p>
        </p:txBody>
      </p:sp>
    </p:spTree>
    <p:extLst>
      <p:ext uri="{BB962C8B-B14F-4D97-AF65-F5344CB8AC3E}">
        <p14:creationId xmlns:p14="http://schemas.microsoft.com/office/powerpoint/2010/main" val="417472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A6E1-33A3-44E5-A4C1-35F4D57C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What Is Your Organization’s Expense Budget?</a:t>
            </a:r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12A7437E-6E08-48D7-A21A-75627C8112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9883" y="2234796"/>
          <a:ext cx="611034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002">
                  <a:extLst>
                    <a:ext uri="{9D8B030D-6E8A-4147-A177-3AD203B41FA5}">
                      <a16:colId xmlns:a16="http://schemas.microsoft.com/office/drawing/2014/main" val="710398218"/>
                    </a:ext>
                  </a:extLst>
                </a:gridCol>
                <a:gridCol w="5313347">
                  <a:extLst>
                    <a:ext uri="{9D8B030D-6E8A-4147-A177-3AD203B41FA5}">
                      <a16:colId xmlns:a16="http://schemas.microsoft.com/office/drawing/2014/main" val="660024261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Below $250K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703392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dirty="0"/>
                        <a:t>Between $250K and $1M 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389197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dirty="0"/>
                        <a:t>Between $1M and $5M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038283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kern="0" dirty="0"/>
                        <a:t>More than $5M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314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42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A6E1-33A3-44E5-A4C1-35F4D57C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Poll: What is your organization’s mission area?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12A7437E-6E08-48D7-A21A-75627C811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96677"/>
              </p:ext>
            </p:extLst>
          </p:nvPr>
        </p:nvGraphicFramePr>
        <p:xfrm>
          <a:off x="779883" y="1653838"/>
          <a:ext cx="6110349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002">
                  <a:extLst>
                    <a:ext uri="{9D8B030D-6E8A-4147-A177-3AD203B41FA5}">
                      <a16:colId xmlns:a16="http://schemas.microsoft.com/office/drawing/2014/main" val="710398218"/>
                    </a:ext>
                  </a:extLst>
                </a:gridCol>
                <a:gridCol w="5313347">
                  <a:extLst>
                    <a:ext uri="{9D8B030D-6E8A-4147-A177-3AD203B41FA5}">
                      <a16:colId xmlns:a16="http://schemas.microsoft.com/office/drawing/2014/main" val="6600242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Animals &amp; Environment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7033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Arts &amp; Culture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3891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Advocacy &amp; Organizing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0382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Capacity Building &amp; Leadership Development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3141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Community Development &amp; Workforce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32603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Healthcare &amp; Aging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9447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Housing &amp; Shelter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8662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Social Services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42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Education &amp; Youth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602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Self-Help, Peer Support, Associational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2011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Other (in the chat)</a:t>
                      </a:r>
                    </a:p>
                  </a:txBody>
                  <a:tcPr marL="256714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80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1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A6E1-33A3-44E5-A4C1-35F4D57C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Poll: Do you use a Dashboard?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12A7437E-6E08-48D7-A21A-75627C811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203955"/>
              </p:ext>
            </p:extLst>
          </p:nvPr>
        </p:nvGraphicFramePr>
        <p:xfrm>
          <a:off x="779883" y="1653837"/>
          <a:ext cx="7201142" cy="2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279">
                  <a:extLst>
                    <a:ext uri="{9D8B030D-6E8A-4147-A177-3AD203B41FA5}">
                      <a16:colId xmlns:a16="http://schemas.microsoft.com/office/drawing/2014/main" val="710398218"/>
                    </a:ext>
                  </a:extLst>
                </a:gridCol>
                <a:gridCol w="6261863">
                  <a:extLst>
                    <a:ext uri="{9D8B030D-6E8A-4147-A177-3AD203B41FA5}">
                      <a16:colId xmlns:a16="http://schemas.microsoft.com/office/drawing/2014/main" val="660024261"/>
                    </a:ext>
                  </a:extLst>
                </a:gridCol>
              </a:tblGrid>
              <a:tr h="6834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Yes, and it helps us make decisions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703392"/>
                  </a:ext>
                </a:extLst>
              </a:tr>
              <a:tr h="6834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Yes, but we do not update or review it regularly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389197"/>
                  </a:ext>
                </a:extLst>
              </a:tr>
              <a:tr h="6834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Not yet, but we are planning to or in development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038283"/>
                  </a:ext>
                </a:extLst>
              </a:tr>
              <a:tr h="6834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314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81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A6E1-33A3-44E5-A4C1-35F4D57C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Poll: Who do you share your dashboard with?</a:t>
            </a:r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12A7437E-6E08-48D7-A21A-75627C811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231189"/>
              </p:ext>
            </p:extLst>
          </p:nvPr>
        </p:nvGraphicFramePr>
        <p:xfrm>
          <a:off x="779883" y="2161838"/>
          <a:ext cx="7201142" cy="2739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279">
                  <a:extLst>
                    <a:ext uri="{9D8B030D-6E8A-4147-A177-3AD203B41FA5}">
                      <a16:colId xmlns:a16="http://schemas.microsoft.com/office/drawing/2014/main" val="710398218"/>
                    </a:ext>
                  </a:extLst>
                </a:gridCol>
                <a:gridCol w="6261863">
                  <a:extLst>
                    <a:ext uri="{9D8B030D-6E8A-4147-A177-3AD203B41FA5}">
                      <a16:colId xmlns:a16="http://schemas.microsoft.com/office/drawing/2014/main" val="660024261"/>
                    </a:ext>
                  </a:extLst>
                </a:gridCol>
              </a:tblGrid>
              <a:tr h="68931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Executive Leadership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703392"/>
                  </a:ext>
                </a:extLst>
              </a:tr>
              <a:tr h="6834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Management team or Budget Owners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389197"/>
                  </a:ext>
                </a:extLst>
              </a:tr>
              <a:tr h="6834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Board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038283"/>
                  </a:ext>
                </a:extLst>
              </a:tr>
              <a:tr h="6834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128357" marR="128357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Other External Stakeholders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314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45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799C-F9FD-43F5-A799-55AEC91F3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8C4-CDDC-4460-873C-7F273CB7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Dashboards and Understanding Business Model</a:t>
            </a:r>
          </a:p>
          <a:p>
            <a:r>
              <a:rPr lang="en-US" dirty="0"/>
              <a:t>Key Performance Indicators</a:t>
            </a:r>
          </a:p>
          <a:p>
            <a:r>
              <a:rPr lang="en-US" dirty="0"/>
              <a:t>Types of Indicators</a:t>
            </a:r>
          </a:p>
          <a:p>
            <a:r>
              <a:rPr lang="en-US" dirty="0"/>
              <a:t>Team-based Financial Decision-Making</a:t>
            </a:r>
          </a:p>
          <a:p>
            <a:r>
              <a:rPr lang="en-US" dirty="0"/>
              <a:t>Q&amp;A</a:t>
            </a:r>
          </a:p>
          <a:p>
            <a:r>
              <a:rPr lang="en-US" dirty="0"/>
              <a:t>Case Studies</a:t>
            </a:r>
          </a:p>
          <a:p>
            <a:r>
              <a:rPr lang="en-US" dirty="0"/>
              <a:t>Q&amp;A</a:t>
            </a:r>
          </a:p>
          <a:p>
            <a:r>
              <a:rPr lang="en-US" dirty="0"/>
              <a:t>Resources &amp; Wrap Up</a:t>
            </a:r>
          </a:p>
        </p:txBody>
      </p:sp>
    </p:spTree>
    <p:extLst>
      <p:ext uri="{BB962C8B-B14F-4D97-AF65-F5344CB8AC3E}">
        <p14:creationId xmlns:p14="http://schemas.microsoft.com/office/powerpoint/2010/main" val="220428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CB3A7-EF6A-4A45-BBF7-F9A3FD3B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74" y="2768600"/>
            <a:ext cx="8596668" cy="1320800"/>
          </a:xfrm>
        </p:spPr>
        <p:txBody>
          <a:bodyPr/>
          <a:lstStyle/>
          <a:p>
            <a:r>
              <a:rPr lang="en-US" dirty="0"/>
              <a:t>Dashboards</a:t>
            </a: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535E4F74-F838-494B-BF96-7640AEA03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" t="173" r="615" b="377"/>
          <a:stretch/>
        </p:blipFill>
        <p:spPr>
          <a:xfrm>
            <a:off x="2903640" y="745525"/>
            <a:ext cx="6139542" cy="5237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78002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0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284E5E"/>
      </a:accent1>
      <a:accent2>
        <a:srgbClr val="F5BA26"/>
      </a:accent2>
      <a:accent3>
        <a:srgbClr val="E6B91E"/>
      </a:accent3>
      <a:accent4>
        <a:srgbClr val="E76618"/>
      </a:accent4>
      <a:accent5>
        <a:srgbClr val="DEB477"/>
      </a:accent5>
      <a:accent6>
        <a:srgbClr val="918655"/>
      </a:accent6>
      <a:hlink>
        <a:srgbClr val="FFBE09"/>
      </a:hlink>
      <a:folHlink>
        <a:srgbClr val="A0620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5da06a-79e1-4f5f-b5b1-ccdeb1153bae"/>
    <lcf76f155ced4ddcb4097134ff3c332f xmlns="043bc5a1-41d9-4ce5-a554-f172a4abb63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85596181ACC64785CE7B22BED2954B" ma:contentTypeVersion="14" ma:contentTypeDescription="Create a new document." ma:contentTypeScope="" ma:versionID="76e43fc5bc006c3e3f3fca2c092c5cee">
  <xsd:schema xmlns:xsd="http://www.w3.org/2001/XMLSchema" xmlns:xs="http://www.w3.org/2001/XMLSchema" xmlns:p="http://schemas.microsoft.com/office/2006/metadata/properties" xmlns:ns2="043bc5a1-41d9-4ce5-a554-f172a4abb631" xmlns:ns3="4b5da06a-79e1-4f5f-b5b1-ccdeb1153bae" targetNamespace="http://schemas.microsoft.com/office/2006/metadata/properties" ma:root="true" ma:fieldsID="1ec0592129acc59b94acbb57fc10e509" ns2:_="" ns3:_="">
    <xsd:import namespace="043bc5a1-41d9-4ce5-a554-f172a4abb631"/>
    <xsd:import namespace="4b5da06a-79e1-4f5f-b5b1-ccdeb1153b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bc5a1-41d9-4ce5-a554-f172a4abb6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d0f8528-5c17-4612-ab6b-ad60883264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da06a-79e1-4f5f-b5b1-ccdeb1153ba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664da69-5af3-4d0b-800d-40a76c3b3a35}" ma:internalName="TaxCatchAll" ma:showField="CatchAllData" ma:web="4b5da06a-79e1-4f5f-b5b1-ccdeb1153b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3E972D-04CA-4183-BF71-F75642004D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17532A-62ED-4B7D-8304-34556FB08061}">
  <ds:schemaRefs>
    <ds:schemaRef ds:uri="http://schemas.openxmlformats.org/package/2006/metadata/core-properties"/>
    <ds:schemaRef ds:uri="http://purl.org/dc/dcmitype/"/>
    <ds:schemaRef ds:uri="4b5da06a-79e1-4f5f-b5b1-ccdeb1153ba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043bc5a1-41d9-4ce5-a554-f172a4abb6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3203AF-3174-444A-A7B3-BC5DC5D22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3bc5a1-41d9-4ce5-a554-f172a4abb631"/>
    <ds:schemaRef ds:uri="4b5da06a-79e1-4f5f-b5b1-ccdeb1153b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9976</TotalTime>
  <Words>1199</Words>
  <Application>Microsoft Macintosh PowerPoint</Application>
  <PresentationFormat>Widescreen</PresentationFormat>
  <Paragraphs>235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Franklin Gothic Book</vt:lpstr>
      <vt:lpstr>Söhne</vt:lpstr>
      <vt:lpstr>Symbol</vt:lpstr>
      <vt:lpstr>Trebuchet MS</vt:lpstr>
      <vt:lpstr>Wingdings</vt:lpstr>
      <vt:lpstr>Wingdings 3</vt:lpstr>
      <vt:lpstr>Facet</vt:lpstr>
      <vt:lpstr>Nonprofit Dashboards</vt:lpstr>
      <vt:lpstr>Enter your burning questions in the Chat, monitored by NFC moderators, to have them answered during our interactive Q&amp;A sessions. </vt:lpstr>
      <vt:lpstr>Today’s Presenters</vt:lpstr>
      <vt:lpstr>Poll: What Is Your Organization’s Expense Budget?</vt:lpstr>
      <vt:lpstr>Poll: What is your organization’s mission area? </vt:lpstr>
      <vt:lpstr>Poll: Do you use a Dashboard? </vt:lpstr>
      <vt:lpstr>Poll: Who do you share your dashboard with?</vt:lpstr>
      <vt:lpstr>Today’s Agenda</vt:lpstr>
      <vt:lpstr>Dashboards</vt:lpstr>
      <vt:lpstr>Dashboards as a Performance Management Tool Can Help You:</vt:lpstr>
      <vt:lpstr>Dashboards Can Help You Understand Your  Business Model</vt:lpstr>
      <vt:lpstr>Poll: Which revenue model is most critical to your organization’s success?</vt:lpstr>
      <vt:lpstr>Key Performance Indicators</vt:lpstr>
      <vt:lpstr>Types of Indicators</vt:lpstr>
      <vt:lpstr>Leading &amp; Lagging Indicators: Example</vt:lpstr>
      <vt:lpstr>Dashboard Example</vt:lpstr>
      <vt:lpstr>Categories of Key Performance Indicators</vt:lpstr>
      <vt:lpstr>KPI “Cheat Sheet”</vt:lpstr>
      <vt:lpstr>Stakeholders &amp; Purpose</vt:lpstr>
      <vt:lpstr>Financial Management: A Team Sport</vt:lpstr>
      <vt:lpstr>Using Dashboards to Engage Teams</vt:lpstr>
      <vt:lpstr>Using Dashboards to Test Assumptions</vt:lpstr>
      <vt:lpstr>Q&amp;A</vt:lpstr>
      <vt:lpstr>PowerPoint Presentation</vt:lpstr>
      <vt:lpstr>PowerPoint Presentation</vt:lpstr>
      <vt:lpstr>Q&amp;A</vt:lpstr>
      <vt:lpstr>Resources &amp; Wrap Up</vt:lpstr>
      <vt:lpstr>PowerPoint Presentation</vt:lpstr>
      <vt:lpstr>Stay Connected on the Forum</vt:lpstr>
      <vt:lpstr>What do you want to learn more about?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Nelson</dc:creator>
  <cp:lastModifiedBy>Amanda Nelson</cp:lastModifiedBy>
  <cp:revision>112</cp:revision>
  <cp:lastPrinted>2023-01-31T15:14:18Z</cp:lastPrinted>
  <dcterms:created xsi:type="dcterms:W3CDTF">2022-10-25T20:34:37Z</dcterms:created>
  <dcterms:modified xsi:type="dcterms:W3CDTF">2023-09-28T19:38:13Z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0x0101005985596181ACC64785CE7B22BED2954B</vt:lpwstr>
  </property>
</Properties>
</file>