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6"/>
  </p:notesMasterIdLst>
  <p:sldIdLst>
    <p:sldId id="256" r:id="rId5"/>
    <p:sldId id="5431" r:id="rId6"/>
    <p:sldId id="5432" r:id="rId7"/>
    <p:sldId id="5413" r:id="rId8"/>
    <p:sldId id="5414" r:id="rId9"/>
    <p:sldId id="343" r:id="rId10"/>
    <p:sldId id="308" r:id="rId11"/>
    <p:sldId id="318" r:id="rId12"/>
    <p:sldId id="339" r:id="rId13"/>
    <p:sldId id="5416" r:id="rId14"/>
    <p:sldId id="282" r:id="rId15"/>
    <p:sldId id="315" r:id="rId16"/>
    <p:sldId id="346" r:id="rId17"/>
    <p:sldId id="5423" r:id="rId18"/>
    <p:sldId id="5433" r:id="rId19"/>
    <p:sldId id="5426" r:id="rId20"/>
    <p:sldId id="267" r:id="rId21"/>
    <p:sldId id="1515" r:id="rId22"/>
    <p:sldId id="5412" r:id="rId23"/>
    <p:sldId id="5408" r:id="rId24"/>
    <p:sldId id="5419" r:id="rId25"/>
    <p:sldId id="5411" r:id="rId26"/>
    <p:sldId id="347" r:id="rId27"/>
    <p:sldId id="5427" r:id="rId28"/>
    <p:sldId id="5417" r:id="rId29"/>
    <p:sldId id="279" r:id="rId30"/>
    <p:sldId id="5428" r:id="rId31"/>
    <p:sldId id="330" r:id="rId32"/>
    <p:sldId id="5430" r:id="rId33"/>
    <p:sldId id="286" r:id="rId34"/>
    <p:sldId id="326" r:id="rId35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053863-4F59-47D5-5D3A-C7C09858E1ED}" name="John Summers" initials="JS" userId="S::jsummers@bdo.com::081c9945-51de-4544-9094-963fa845aad7" providerId="AD"/>
  <p188:author id="{7BA6C1B2-6C80-67BD-685A-41D0CF51CEC9}" name="Melissa Cameron" initials="MC" userId="S::mcameron@bdo.com::c7205273-32e9-4694-9693-3304bf4ed7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89410" autoAdjust="0"/>
  </p:normalViewPr>
  <p:slideViewPr>
    <p:cSldViewPr snapToGrid="0" snapToObjects="1">
      <p:cViewPr varScale="1">
        <p:scale>
          <a:sx n="102" d="100"/>
          <a:sy n="102" d="100"/>
        </p:scale>
        <p:origin x="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ootascacommunityactio.sharepoint.com/Admin/Fiscal/Shared%20Documents/Financial%20Reporting/Annual%20Report/FFY%202022/Annual%20Report%20Financials_Dept-Rev%20Source-Exp%20Type%20Breakdown_FFY%202022_10012021-09302022_CJS%200609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'[Annual Report Financials_Dept-Rev Source-Exp Type Breakdown_FFY 2022_10012021-09302022_CJS 06092023.xlsx]Revenue Types'!$A$1</c:f>
              <c:strCache>
                <c:ptCount val="1"/>
                <c:pt idx="0">
                  <c:v>Revenue 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36-4744-88CB-CB7836F261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36-4744-88CB-CB7836F261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36-4744-88CB-CB7836F261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36-4744-88CB-CB7836F261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36-4744-88CB-CB7836F261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36-4744-88CB-CB7836F261F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'[Annual Report Financials_Dept-Rev Source-Exp Type Breakdown_FFY 2022_10012021-09302022_CJS 06092023.xlsx]Revenue Types'!$A$2:$A$7</c:f>
              <c:strCache>
                <c:ptCount val="6"/>
                <c:pt idx="0">
                  <c:v>Federal</c:v>
                </c:pt>
                <c:pt idx="1">
                  <c:v>State</c:v>
                </c:pt>
                <c:pt idx="2">
                  <c:v>Program Revenue</c:v>
                </c:pt>
                <c:pt idx="3">
                  <c:v>Contributions</c:v>
                </c:pt>
                <c:pt idx="4">
                  <c:v>Private</c:v>
                </c:pt>
                <c:pt idx="5">
                  <c:v>County</c:v>
                </c:pt>
              </c:strCache>
            </c:strRef>
          </c:cat>
          <c:val>
            <c:numRef>
              <c:f>'[Annual Report Financials_Dept-Rev Source-Exp Type Breakdown_FFY 2022_10012021-09302022_CJS 06092023.xlsx]Revenue Types'!$B$2:$B$7</c:f>
              <c:numCache>
                <c:formatCode>_(* #,##0.00_);_(* \(#,##0.00\);_(* "-"??_);_(@_)</c:formatCode>
                <c:ptCount val="6"/>
                <c:pt idx="0">
                  <c:v>5385607.8700000001</c:v>
                </c:pt>
                <c:pt idx="1">
                  <c:v>1439891.23</c:v>
                </c:pt>
                <c:pt idx="2">
                  <c:v>987563.74999999988</c:v>
                </c:pt>
                <c:pt idx="3">
                  <c:v>814442.79</c:v>
                </c:pt>
                <c:pt idx="4">
                  <c:v>592289.16</c:v>
                </c:pt>
                <c:pt idx="5">
                  <c:v>139334.79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36-4744-88CB-CB7836F26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985DC-1C42-496E-99D9-A27AD16BF04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EC40C0-9738-43EA-9B4F-5CDDDDE159DA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Unrestricted Net Assets</a:t>
          </a:r>
        </a:p>
      </dgm:t>
    </dgm:pt>
    <dgm:pt modelId="{16FFE249-E643-499B-A788-2227EE06F5AC}" type="parTrans" cxnId="{EF0A96C9-3CFE-4FB7-BE39-D3503F96BC46}">
      <dgm:prSet/>
      <dgm:spPr/>
      <dgm:t>
        <a:bodyPr/>
        <a:lstStyle/>
        <a:p>
          <a:endParaRPr lang="en-US"/>
        </a:p>
      </dgm:t>
    </dgm:pt>
    <dgm:pt modelId="{433AB1C4-9A2D-4418-8523-F89CE62ECADC}" type="sibTrans" cxnId="{EF0A96C9-3CFE-4FB7-BE39-D3503F96BC46}">
      <dgm:prSet/>
      <dgm:spPr/>
      <dgm:t>
        <a:bodyPr/>
        <a:lstStyle/>
        <a:p>
          <a:endParaRPr lang="en-US" dirty="0"/>
        </a:p>
      </dgm:t>
    </dgm:pt>
    <dgm:pt modelId="{7F4DAD78-95EA-49F3-8E71-CAB25F6E5B40}">
      <dgm:prSet phldrT="[Text]" custT="1"/>
      <dgm:spPr/>
      <dgm:t>
        <a:bodyPr/>
        <a:lstStyle/>
        <a:p>
          <a:r>
            <a:rPr lang="en-US" sz="2000" b="0" dirty="0">
              <a:latin typeface="+mj-lt"/>
            </a:rPr>
            <a:t>Illiquid Net Assets</a:t>
          </a:r>
        </a:p>
      </dgm:t>
    </dgm:pt>
    <dgm:pt modelId="{B5C35CB6-B60E-474A-860E-22457BE6664F}" type="parTrans" cxnId="{DB24880D-D903-49CA-A6B5-47DB15AEADED}">
      <dgm:prSet/>
      <dgm:spPr/>
      <dgm:t>
        <a:bodyPr/>
        <a:lstStyle/>
        <a:p>
          <a:endParaRPr lang="en-US"/>
        </a:p>
      </dgm:t>
    </dgm:pt>
    <dgm:pt modelId="{1EDB7D48-8A60-458E-B8AD-67DF2F6378BB}" type="sibTrans" cxnId="{DB24880D-D903-49CA-A6B5-47DB15AEADED}">
      <dgm:prSet/>
      <dgm:spPr/>
      <dgm:t>
        <a:bodyPr/>
        <a:lstStyle/>
        <a:p>
          <a:endParaRPr lang="en-US" dirty="0"/>
        </a:p>
      </dgm:t>
    </dgm:pt>
    <dgm:pt modelId="{60CE45A0-6CAE-4C99-AD3A-D45AF3A21EFE}">
      <dgm:prSet phldrT="[Text]" custT="1"/>
      <dgm:spPr/>
      <dgm:t>
        <a:bodyPr/>
        <a:lstStyle/>
        <a:p>
          <a:r>
            <a:rPr lang="en-US" sz="1800" b="0" dirty="0">
              <a:latin typeface="+mj-lt"/>
            </a:rPr>
            <a:t>Liquid Unrestricted Net Assets</a:t>
          </a:r>
        </a:p>
      </dgm:t>
    </dgm:pt>
    <dgm:pt modelId="{0DBE4047-BAD1-4E25-96BA-7E9F076A64B7}" type="sibTrans" cxnId="{461554D1-5EDB-4BCD-A801-6A88CCB32336}">
      <dgm:prSet/>
      <dgm:spPr/>
      <dgm:t>
        <a:bodyPr/>
        <a:lstStyle/>
        <a:p>
          <a:endParaRPr lang="en-US"/>
        </a:p>
      </dgm:t>
    </dgm:pt>
    <dgm:pt modelId="{36D03CA5-73B9-40B5-B12B-D77380A18C46}" type="parTrans" cxnId="{461554D1-5EDB-4BCD-A801-6A88CCB32336}">
      <dgm:prSet/>
      <dgm:spPr/>
      <dgm:t>
        <a:bodyPr/>
        <a:lstStyle/>
        <a:p>
          <a:endParaRPr lang="en-US"/>
        </a:p>
      </dgm:t>
    </dgm:pt>
    <dgm:pt modelId="{CCA20D3B-E4DC-470F-8415-4B85A5B00C03}" type="pres">
      <dgm:prSet presAssocID="{5DC985DC-1C42-496E-99D9-A27AD16BF049}" presName="linearFlow" presStyleCnt="0">
        <dgm:presLayoutVars>
          <dgm:dir/>
          <dgm:resizeHandles val="exact"/>
        </dgm:presLayoutVars>
      </dgm:prSet>
      <dgm:spPr/>
    </dgm:pt>
    <dgm:pt modelId="{3EEFEBF5-BFDD-43A9-9ECF-E73B48FDE035}" type="pres">
      <dgm:prSet presAssocID="{B7EC40C0-9738-43EA-9B4F-5CDDDDE159DA}" presName="node" presStyleLbl="node1" presStyleIdx="0" presStyleCnt="3">
        <dgm:presLayoutVars>
          <dgm:bulletEnabled val="1"/>
        </dgm:presLayoutVars>
      </dgm:prSet>
      <dgm:spPr/>
    </dgm:pt>
    <dgm:pt modelId="{72A9622B-4B3A-43E9-A7B7-1C54B0FE1EF8}" type="pres">
      <dgm:prSet presAssocID="{433AB1C4-9A2D-4418-8523-F89CE62ECADC}" presName="spacerL" presStyleCnt="0"/>
      <dgm:spPr/>
    </dgm:pt>
    <dgm:pt modelId="{EE60EAFE-9C42-42C9-B093-99695C0EBDD1}" type="pres">
      <dgm:prSet presAssocID="{433AB1C4-9A2D-4418-8523-F89CE62ECADC}" presName="sibTrans" presStyleLbl="sibTrans2D1" presStyleIdx="0" presStyleCnt="2"/>
      <dgm:spPr>
        <a:prstGeom prst="mathMinus">
          <a:avLst/>
        </a:prstGeom>
      </dgm:spPr>
    </dgm:pt>
    <dgm:pt modelId="{AF27AF76-412E-43E9-B79B-C1633F2A952D}" type="pres">
      <dgm:prSet presAssocID="{433AB1C4-9A2D-4418-8523-F89CE62ECADC}" presName="spacerR" presStyleCnt="0"/>
      <dgm:spPr/>
    </dgm:pt>
    <dgm:pt modelId="{5412CD30-CBE6-4AEF-A18A-8A450A89337E}" type="pres">
      <dgm:prSet presAssocID="{7F4DAD78-95EA-49F3-8E71-CAB25F6E5B40}" presName="node" presStyleLbl="node1" presStyleIdx="1" presStyleCnt="3">
        <dgm:presLayoutVars>
          <dgm:bulletEnabled val="1"/>
        </dgm:presLayoutVars>
      </dgm:prSet>
      <dgm:spPr/>
    </dgm:pt>
    <dgm:pt modelId="{5B47E879-DF14-4787-8EF9-7CCEE1736309}" type="pres">
      <dgm:prSet presAssocID="{1EDB7D48-8A60-458E-B8AD-67DF2F6378BB}" presName="spacerL" presStyleCnt="0"/>
      <dgm:spPr/>
    </dgm:pt>
    <dgm:pt modelId="{E5516199-2BFD-4318-A2C9-727770607C1C}" type="pres">
      <dgm:prSet presAssocID="{1EDB7D48-8A60-458E-B8AD-67DF2F6378BB}" presName="sibTrans" presStyleLbl="sibTrans2D1" presStyleIdx="1" presStyleCnt="2"/>
      <dgm:spPr/>
    </dgm:pt>
    <dgm:pt modelId="{BF6B2EAE-2E7C-479D-BB6A-02EE28E0843F}" type="pres">
      <dgm:prSet presAssocID="{1EDB7D48-8A60-458E-B8AD-67DF2F6378BB}" presName="spacerR" presStyleCnt="0"/>
      <dgm:spPr/>
    </dgm:pt>
    <dgm:pt modelId="{639ABE39-8806-4E14-96B9-FA01FAB646EF}" type="pres">
      <dgm:prSet presAssocID="{60CE45A0-6CAE-4C99-AD3A-D45AF3A21EFE}" presName="node" presStyleLbl="node1" presStyleIdx="2" presStyleCnt="3">
        <dgm:presLayoutVars>
          <dgm:bulletEnabled val="1"/>
        </dgm:presLayoutVars>
      </dgm:prSet>
      <dgm:spPr/>
    </dgm:pt>
  </dgm:ptLst>
  <dgm:cxnLst>
    <dgm:cxn modelId="{DB24880D-D903-49CA-A6B5-47DB15AEADED}" srcId="{5DC985DC-1C42-496E-99D9-A27AD16BF049}" destId="{7F4DAD78-95EA-49F3-8E71-CAB25F6E5B40}" srcOrd="1" destOrd="0" parTransId="{B5C35CB6-B60E-474A-860E-22457BE6664F}" sibTransId="{1EDB7D48-8A60-458E-B8AD-67DF2F6378BB}"/>
    <dgm:cxn modelId="{7330FA1F-74E7-4081-90DF-E08CDCEFAE7C}" type="presOf" srcId="{7F4DAD78-95EA-49F3-8E71-CAB25F6E5B40}" destId="{5412CD30-CBE6-4AEF-A18A-8A450A89337E}" srcOrd="0" destOrd="0" presId="urn:microsoft.com/office/officeart/2005/8/layout/equation1"/>
    <dgm:cxn modelId="{65476933-264A-425B-B9A3-C67C4153F396}" type="presOf" srcId="{1EDB7D48-8A60-458E-B8AD-67DF2F6378BB}" destId="{E5516199-2BFD-4318-A2C9-727770607C1C}" srcOrd="0" destOrd="0" presId="urn:microsoft.com/office/officeart/2005/8/layout/equation1"/>
    <dgm:cxn modelId="{1E7EFD48-8B2C-49A1-AD03-9ED61A792029}" type="presOf" srcId="{5DC985DC-1C42-496E-99D9-A27AD16BF049}" destId="{CCA20D3B-E4DC-470F-8415-4B85A5B00C03}" srcOrd="0" destOrd="0" presId="urn:microsoft.com/office/officeart/2005/8/layout/equation1"/>
    <dgm:cxn modelId="{DCF9B84A-F959-4FA9-B43C-BCFC6F5BF098}" type="presOf" srcId="{60CE45A0-6CAE-4C99-AD3A-D45AF3A21EFE}" destId="{639ABE39-8806-4E14-96B9-FA01FAB646EF}" srcOrd="0" destOrd="0" presId="urn:microsoft.com/office/officeart/2005/8/layout/equation1"/>
    <dgm:cxn modelId="{95E7B364-A0FF-4102-9527-B2F6C1231E99}" type="presOf" srcId="{433AB1C4-9A2D-4418-8523-F89CE62ECADC}" destId="{EE60EAFE-9C42-42C9-B093-99695C0EBDD1}" srcOrd="0" destOrd="0" presId="urn:microsoft.com/office/officeart/2005/8/layout/equation1"/>
    <dgm:cxn modelId="{249B6BAC-79D7-4B62-B757-6125683E7AA8}" type="presOf" srcId="{B7EC40C0-9738-43EA-9B4F-5CDDDDE159DA}" destId="{3EEFEBF5-BFDD-43A9-9ECF-E73B48FDE035}" srcOrd="0" destOrd="0" presId="urn:microsoft.com/office/officeart/2005/8/layout/equation1"/>
    <dgm:cxn modelId="{EF0A96C9-3CFE-4FB7-BE39-D3503F96BC46}" srcId="{5DC985DC-1C42-496E-99D9-A27AD16BF049}" destId="{B7EC40C0-9738-43EA-9B4F-5CDDDDE159DA}" srcOrd="0" destOrd="0" parTransId="{16FFE249-E643-499B-A788-2227EE06F5AC}" sibTransId="{433AB1C4-9A2D-4418-8523-F89CE62ECADC}"/>
    <dgm:cxn modelId="{461554D1-5EDB-4BCD-A801-6A88CCB32336}" srcId="{5DC985DC-1C42-496E-99D9-A27AD16BF049}" destId="{60CE45A0-6CAE-4C99-AD3A-D45AF3A21EFE}" srcOrd="2" destOrd="0" parTransId="{36D03CA5-73B9-40B5-B12B-D77380A18C46}" sibTransId="{0DBE4047-BAD1-4E25-96BA-7E9F076A64B7}"/>
    <dgm:cxn modelId="{350A3263-70E4-4274-BF47-467B5B44DFB4}" type="presParOf" srcId="{CCA20D3B-E4DC-470F-8415-4B85A5B00C03}" destId="{3EEFEBF5-BFDD-43A9-9ECF-E73B48FDE035}" srcOrd="0" destOrd="0" presId="urn:microsoft.com/office/officeart/2005/8/layout/equation1"/>
    <dgm:cxn modelId="{51DC6453-918F-4FB6-A6F6-66E540DD19C0}" type="presParOf" srcId="{CCA20D3B-E4DC-470F-8415-4B85A5B00C03}" destId="{72A9622B-4B3A-43E9-A7B7-1C54B0FE1EF8}" srcOrd="1" destOrd="0" presId="urn:microsoft.com/office/officeart/2005/8/layout/equation1"/>
    <dgm:cxn modelId="{1CE7429F-C82D-4376-9B3A-F90B1071420F}" type="presParOf" srcId="{CCA20D3B-E4DC-470F-8415-4B85A5B00C03}" destId="{EE60EAFE-9C42-42C9-B093-99695C0EBDD1}" srcOrd="2" destOrd="0" presId="urn:microsoft.com/office/officeart/2005/8/layout/equation1"/>
    <dgm:cxn modelId="{01D13A46-9E04-4750-8551-275D69288310}" type="presParOf" srcId="{CCA20D3B-E4DC-470F-8415-4B85A5B00C03}" destId="{AF27AF76-412E-43E9-B79B-C1633F2A952D}" srcOrd="3" destOrd="0" presId="urn:microsoft.com/office/officeart/2005/8/layout/equation1"/>
    <dgm:cxn modelId="{8F51AE96-D3AE-44E5-82A6-BEAC15379AC1}" type="presParOf" srcId="{CCA20D3B-E4DC-470F-8415-4B85A5B00C03}" destId="{5412CD30-CBE6-4AEF-A18A-8A450A89337E}" srcOrd="4" destOrd="0" presId="urn:microsoft.com/office/officeart/2005/8/layout/equation1"/>
    <dgm:cxn modelId="{7EA89EA4-6FF0-45BA-BED6-BAD2C8656990}" type="presParOf" srcId="{CCA20D3B-E4DC-470F-8415-4B85A5B00C03}" destId="{5B47E879-DF14-4787-8EF9-7CCEE1736309}" srcOrd="5" destOrd="0" presId="urn:microsoft.com/office/officeart/2005/8/layout/equation1"/>
    <dgm:cxn modelId="{343CD2EE-0C18-4B8D-9CDB-1F8B2AEB6426}" type="presParOf" srcId="{CCA20D3B-E4DC-470F-8415-4B85A5B00C03}" destId="{E5516199-2BFD-4318-A2C9-727770607C1C}" srcOrd="6" destOrd="0" presId="urn:microsoft.com/office/officeart/2005/8/layout/equation1"/>
    <dgm:cxn modelId="{39123DDE-F3AF-4BE5-A350-43971975B976}" type="presParOf" srcId="{CCA20D3B-E4DC-470F-8415-4B85A5B00C03}" destId="{BF6B2EAE-2E7C-479D-BB6A-02EE28E0843F}" srcOrd="7" destOrd="0" presId="urn:microsoft.com/office/officeart/2005/8/layout/equation1"/>
    <dgm:cxn modelId="{96E19B95-5DC9-45F7-90DE-2AD212BD9859}" type="presParOf" srcId="{CCA20D3B-E4DC-470F-8415-4B85A5B00C03}" destId="{639ABE39-8806-4E14-96B9-FA01FAB646E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FEBF5-BFDD-43A9-9ECF-E73B48FDE035}">
      <dsp:nvSpPr>
        <dsp:cNvPr id="0" name=""/>
        <dsp:cNvSpPr/>
      </dsp:nvSpPr>
      <dsp:spPr>
        <a:xfrm>
          <a:off x="1427" y="2038365"/>
          <a:ext cx="1892725" cy="189272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Unrestricted Net Assets</a:t>
          </a:r>
        </a:p>
      </dsp:txBody>
      <dsp:txXfrm>
        <a:off x="278610" y="2315548"/>
        <a:ext cx="1338359" cy="1338359"/>
      </dsp:txXfrm>
    </dsp:sp>
    <dsp:sp modelId="{EE60EAFE-9C42-42C9-B093-99695C0EBDD1}">
      <dsp:nvSpPr>
        <dsp:cNvPr id="0" name=""/>
        <dsp:cNvSpPr/>
      </dsp:nvSpPr>
      <dsp:spPr>
        <a:xfrm>
          <a:off x="2047843" y="2435837"/>
          <a:ext cx="1097781" cy="1097781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193354" y="2855628"/>
        <a:ext cx="806759" cy="258199"/>
      </dsp:txXfrm>
    </dsp:sp>
    <dsp:sp modelId="{5412CD30-CBE6-4AEF-A18A-8A450A89337E}">
      <dsp:nvSpPr>
        <dsp:cNvPr id="0" name=""/>
        <dsp:cNvSpPr/>
      </dsp:nvSpPr>
      <dsp:spPr>
        <a:xfrm>
          <a:off x="3299313" y="2038365"/>
          <a:ext cx="1892725" cy="189272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Illiquid Net Assets</a:t>
          </a:r>
        </a:p>
      </dsp:txBody>
      <dsp:txXfrm>
        <a:off x="3576496" y="2315548"/>
        <a:ext cx="1338359" cy="1338359"/>
      </dsp:txXfrm>
    </dsp:sp>
    <dsp:sp modelId="{E5516199-2BFD-4318-A2C9-727770607C1C}">
      <dsp:nvSpPr>
        <dsp:cNvPr id="0" name=""/>
        <dsp:cNvSpPr/>
      </dsp:nvSpPr>
      <dsp:spPr>
        <a:xfrm>
          <a:off x="5345728" y="2435837"/>
          <a:ext cx="1097781" cy="1097781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5491239" y="2661980"/>
        <a:ext cx="806759" cy="645495"/>
      </dsp:txXfrm>
    </dsp:sp>
    <dsp:sp modelId="{639ABE39-8806-4E14-96B9-FA01FAB646EF}">
      <dsp:nvSpPr>
        <dsp:cNvPr id="0" name=""/>
        <dsp:cNvSpPr/>
      </dsp:nvSpPr>
      <dsp:spPr>
        <a:xfrm>
          <a:off x="6597199" y="2038365"/>
          <a:ext cx="1892725" cy="189272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</a:rPr>
            <a:t>Liquid Unrestricted Net Assets</a:t>
          </a:r>
        </a:p>
      </dsp:txBody>
      <dsp:txXfrm>
        <a:off x="6874382" y="2315548"/>
        <a:ext cx="1338359" cy="1338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1DD2F9-292E-4FC7-A503-9C98D28B9453}" type="datetimeFigureOut">
              <a:rPr lang="en-US" smtClean="0"/>
              <a:t>6/21/23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573EC5-0C9E-4CDE-98EB-0E9F4837F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2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r>
              <a:rPr lang="en-US" dirty="0"/>
              <a:t>FINE PRINT – ARPA – PASS THROUGH WARNING OF MINIMUM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6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05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common formula – all orgs have their unique capital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91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common formula – all orgs have their unique capital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8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7F951-9A7F-440E-887C-D05ECD7395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70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05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3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Panel Discussion Points: Level of embeddedness </a:t>
            </a:r>
          </a:p>
          <a:p>
            <a:endParaRPr lang="en-US" dirty="0"/>
          </a:p>
          <a:p>
            <a:r>
              <a:rPr lang="en-US" dirty="0"/>
              <a:t>Central: BM is based on the mission like arts, childcare, revenue is directly tied to mission-based service provided</a:t>
            </a:r>
          </a:p>
          <a:p>
            <a:r>
              <a:rPr lang="en-US" dirty="0"/>
              <a:t>Complimentary: Do something, but side business which is related, but not explicit goal, generates income</a:t>
            </a:r>
          </a:p>
          <a:p>
            <a:r>
              <a:rPr lang="en-US" dirty="0"/>
              <a:t>Unrelated: </a:t>
            </a:r>
          </a:p>
          <a:p>
            <a:endParaRPr lang="en-US" dirty="0"/>
          </a:p>
          <a:p>
            <a:r>
              <a:rPr lang="en-US" dirty="0"/>
              <a:t>Have one example in the panel for each category.</a:t>
            </a:r>
          </a:p>
          <a:p>
            <a:pPr lvl="1"/>
            <a:r>
              <a:rPr lang="en-US" dirty="0"/>
              <a:t>Central – arts</a:t>
            </a:r>
          </a:p>
          <a:p>
            <a:pPr lvl="1"/>
            <a:r>
              <a:rPr lang="en-US" dirty="0"/>
              <a:t>Complimentary – San Jose, workforce development org with employment org on the side</a:t>
            </a:r>
          </a:p>
          <a:p>
            <a:pPr lvl="1"/>
            <a:r>
              <a:rPr lang="en-US" dirty="0"/>
              <a:t>Unrelated – FEGS – social service agency with back office accounting shop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92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Panel Discussion Points: Level of embeddedness </a:t>
            </a:r>
          </a:p>
          <a:p>
            <a:endParaRPr lang="en-US" dirty="0"/>
          </a:p>
          <a:p>
            <a:r>
              <a:rPr lang="en-US" dirty="0"/>
              <a:t>Central: BM is based on the mission like arts, childcare, revenue is directly tied to mission-based service provided</a:t>
            </a:r>
          </a:p>
          <a:p>
            <a:r>
              <a:rPr lang="en-US" dirty="0"/>
              <a:t>Complimentary: Do something, but side business which is related, but not explicit goal, generates income</a:t>
            </a:r>
          </a:p>
          <a:p>
            <a:r>
              <a:rPr lang="en-US" dirty="0"/>
              <a:t>Unrelated: </a:t>
            </a:r>
          </a:p>
          <a:p>
            <a:endParaRPr lang="en-US" dirty="0"/>
          </a:p>
          <a:p>
            <a:r>
              <a:rPr lang="en-US" dirty="0"/>
              <a:t>Have one example in the panel for each category.</a:t>
            </a:r>
          </a:p>
          <a:p>
            <a:pPr lvl="1"/>
            <a:r>
              <a:rPr lang="en-US" dirty="0"/>
              <a:t>Central – arts</a:t>
            </a:r>
          </a:p>
          <a:p>
            <a:pPr lvl="1"/>
            <a:r>
              <a:rPr lang="en-US" dirty="0"/>
              <a:t>Complimentary – San Jose, workforce development org with employment org on the side</a:t>
            </a:r>
          </a:p>
          <a:p>
            <a:pPr lvl="1"/>
            <a:r>
              <a:rPr lang="en-US" dirty="0"/>
              <a:t>Unrelated – FEGS – social service agency with back office accounting shop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92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8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PRODUCER: Share Link - https://bit.ly/409L8Cx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72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keep the conversation going</a:t>
            </a:r>
          </a:p>
          <a:p>
            <a:r>
              <a:rPr lang="en-US" dirty="0"/>
              <a:t>A place to actively ask questions and receive answers</a:t>
            </a:r>
          </a:p>
          <a:p>
            <a:r>
              <a:rPr lang="en-US" dirty="0"/>
              <a:t>Kitchen table / stone soup</a:t>
            </a:r>
          </a:p>
          <a:p>
            <a:r>
              <a:rPr lang="en-US" dirty="0"/>
              <a:t>Share link to forum in the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1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PRODUCER: Change chat settings to allow participants to use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participants to add “other” to chat</a:t>
            </a:r>
          </a:p>
          <a:p>
            <a:endParaRPr lang="en-US" dirty="0"/>
          </a:p>
          <a:p>
            <a:r>
              <a:rPr lang="en-US" dirty="0"/>
              <a:t>PRODUCER: Change chat settings for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0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6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3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 to Hilda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8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Shift to Hilda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73EC5-0C9E-4CDE-98EB-0E9F4837F4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8DE82-8A36-DB94-F679-C707C79FD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2218" y="5583124"/>
            <a:ext cx="1836629" cy="823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15C71-988A-B7E9-B98C-A5F9E2E69F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22218" y="5583124"/>
            <a:ext cx="1836629" cy="823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3089-EE27-E33F-7308-890F25FCD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424" y="2404534"/>
            <a:ext cx="8639622" cy="1646302"/>
          </a:xfrm>
        </p:spPr>
        <p:txBody>
          <a:bodyPr/>
          <a:lstStyle/>
          <a:p>
            <a:r>
              <a:rPr lang="en-US" dirty="0"/>
              <a:t>Nonprofit Business Models: Government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B16BC-0488-CB11-2513-F52F0C39A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20, 2023</a:t>
            </a:r>
          </a:p>
        </p:txBody>
      </p:sp>
      <p:pic>
        <p:nvPicPr>
          <p:cNvPr id="5" name="Picture 4" descr="A picture containing font, graphics, typography, text&#10;&#10;Description automatically generated">
            <a:extLst>
              <a:ext uri="{FF2B5EF4-FFF2-40B4-BE49-F238E27FC236}">
                <a16:creationId xmlns:a16="http://schemas.microsoft.com/office/drawing/2014/main" id="{013D8BC4-3689-4F24-86A0-622ECA56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7" y="5626968"/>
            <a:ext cx="3140216" cy="4816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AD21C3-64ED-416D-9808-75474D95B1FC}"/>
              </a:ext>
            </a:extLst>
          </p:cNvPr>
          <p:cNvSpPr txBox="1">
            <a:spLocks/>
          </p:cNvSpPr>
          <p:nvPr/>
        </p:nvSpPr>
        <p:spPr bwMode="auto">
          <a:xfrm>
            <a:off x="873473" y="5312553"/>
            <a:ext cx="2468880" cy="35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  <a:latin typeface="+mn-lt"/>
              </a:defRPr>
            </a:lvl2pPr>
            <a:lvl3pPr marL="457200" indent="-17938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64008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Univers HSBCPB Con 520" pitchFamily="34" charset="0"/>
              <a:buChar char="-"/>
              <a:defRPr sz="1600">
                <a:solidFill>
                  <a:schemeClr val="tx2"/>
                </a:solidFill>
                <a:latin typeface="+mn-lt"/>
              </a:defRPr>
            </a:lvl4pPr>
            <a:lvl5pPr marL="82296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>
                <a:solidFill>
                  <a:schemeClr val="tx2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algn="ctr"/>
            <a:r>
              <a:rPr lang="en-US" b="1" kern="0" dirty="0">
                <a:solidFill>
                  <a:schemeClr val="accent1"/>
                </a:solidFill>
              </a:rPr>
              <a:t>Webinar Sponsor:</a:t>
            </a:r>
          </a:p>
        </p:txBody>
      </p:sp>
    </p:spTree>
    <p:extLst>
      <p:ext uri="{BB962C8B-B14F-4D97-AF65-F5344CB8AC3E}">
        <p14:creationId xmlns:p14="http://schemas.microsoft.com/office/powerpoint/2010/main" val="419948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4698-A871-43F2-86B8-5222CBF7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Nonprofit Economy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33CBBF-1C3A-42A8-AF61-0B224066246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1195"/>
            <a:ext cx="9941668" cy="68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1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96D5070-9797-4EA1-AC13-B602ED0AB481}"/>
              </a:ext>
            </a:extLst>
          </p:cNvPr>
          <p:cNvSpPr/>
          <p:nvPr/>
        </p:nvSpPr>
        <p:spPr>
          <a:xfrm>
            <a:off x="1492827" y="2026940"/>
            <a:ext cx="1524034" cy="2621006"/>
          </a:xfrm>
          <a:custGeom>
            <a:avLst/>
            <a:gdLst>
              <a:gd name="connsiteX0" fmla="*/ 0 w 7268199"/>
              <a:gd name="connsiteY0" fmla="*/ 0 h 533570"/>
              <a:gd name="connsiteX1" fmla="*/ 7268199 w 7268199"/>
              <a:gd name="connsiteY1" fmla="*/ 0 h 533570"/>
              <a:gd name="connsiteX2" fmla="*/ 7268199 w 7268199"/>
              <a:gd name="connsiteY2" fmla="*/ 533570 h 533570"/>
              <a:gd name="connsiteX3" fmla="*/ 0 w 7268199"/>
              <a:gd name="connsiteY3" fmla="*/ 533570 h 533570"/>
              <a:gd name="connsiteX4" fmla="*/ 0 w 7268199"/>
              <a:gd name="connsiteY4" fmla="*/ 0 h 53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199" h="533570">
                <a:moveTo>
                  <a:pt x="0" y="0"/>
                </a:moveTo>
                <a:lnTo>
                  <a:pt x="7268199" y="0"/>
                </a:lnTo>
                <a:lnTo>
                  <a:pt x="7268199" y="533570"/>
                </a:lnTo>
                <a:lnTo>
                  <a:pt x="0" y="5335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737360" rIns="91440" bIns="91440" numCol="1" spcCol="1270" anchor="t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Revenue Source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0C5F0-538F-4FB6-8F1A-372B688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Considerations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9C941D-64F6-426F-A87A-66BD43EF9C25}"/>
              </a:ext>
            </a:extLst>
          </p:cNvPr>
          <p:cNvSpPr/>
          <p:nvPr/>
        </p:nvSpPr>
        <p:spPr>
          <a:xfrm>
            <a:off x="3246430" y="2026940"/>
            <a:ext cx="1548641" cy="2621006"/>
          </a:xfrm>
          <a:custGeom>
            <a:avLst/>
            <a:gdLst>
              <a:gd name="connsiteX0" fmla="*/ 0 w 7385547"/>
              <a:gd name="connsiteY0" fmla="*/ 0 h 533570"/>
              <a:gd name="connsiteX1" fmla="*/ 7385547 w 7385547"/>
              <a:gd name="connsiteY1" fmla="*/ 0 h 533570"/>
              <a:gd name="connsiteX2" fmla="*/ 7385547 w 7385547"/>
              <a:gd name="connsiteY2" fmla="*/ 533570 h 533570"/>
              <a:gd name="connsiteX3" fmla="*/ 0 w 7385547"/>
              <a:gd name="connsiteY3" fmla="*/ 533570 h 533570"/>
              <a:gd name="connsiteX4" fmla="*/ 0 w 7385547"/>
              <a:gd name="connsiteY4" fmla="*/ 0 h 53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5547" h="533570">
                <a:moveTo>
                  <a:pt x="0" y="0"/>
                </a:moveTo>
                <a:lnTo>
                  <a:pt x="7385547" y="0"/>
                </a:lnTo>
                <a:lnTo>
                  <a:pt x="7385547" y="533570"/>
                </a:lnTo>
                <a:lnTo>
                  <a:pt x="0" y="533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737360" rIns="91440" bIns="91440" numCol="1" spcCol="1270" anchor="t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Risk</a:t>
            </a:r>
            <a:endParaRPr lang="en-US" kern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5150438-9D14-4683-9855-C542A55BDE39}"/>
              </a:ext>
            </a:extLst>
          </p:cNvPr>
          <p:cNvSpPr/>
          <p:nvPr/>
        </p:nvSpPr>
        <p:spPr>
          <a:xfrm>
            <a:off x="5024640" y="2026940"/>
            <a:ext cx="1524034" cy="2621006"/>
          </a:xfrm>
          <a:custGeom>
            <a:avLst/>
            <a:gdLst>
              <a:gd name="connsiteX0" fmla="*/ 0 w 7268199"/>
              <a:gd name="connsiteY0" fmla="*/ 0 h 533570"/>
              <a:gd name="connsiteX1" fmla="*/ 7268199 w 7268199"/>
              <a:gd name="connsiteY1" fmla="*/ 0 h 533570"/>
              <a:gd name="connsiteX2" fmla="*/ 7268199 w 7268199"/>
              <a:gd name="connsiteY2" fmla="*/ 533570 h 533570"/>
              <a:gd name="connsiteX3" fmla="*/ 0 w 7268199"/>
              <a:gd name="connsiteY3" fmla="*/ 533570 h 533570"/>
              <a:gd name="connsiteX4" fmla="*/ 0 w 7268199"/>
              <a:gd name="connsiteY4" fmla="*/ 0 h 53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199" h="533570">
                <a:moveTo>
                  <a:pt x="0" y="0"/>
                </a:moveTo>
                <a:lnTo>
                  <a:pt x="7268199" y="0"/>
                </a:lnTo>
                <a:lnTo>
                  <a:pt x="7268199" y="533570"/>
                </a:lnTo>
                <a:lnTo>
                  <a:pt x="0" y="5335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737360" rIns="91440" bIns="91440" numCol="1" spcCol="1270" anchor="t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solidFill>
                  <a:schemeClr val="accent1"/>
                </a:solidFill>
                <a:latin typeface="Trebuchet MS" panose="020B0603020202020204" pitchFamily="34" charset="0"/>
              </a:rPr>
              <a:t>Leadership Capacity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2BE576-CBEB-4FC0-AC28-59B127334712}"/>
              </a:ext>
            </a:extLst>
          </p:cNvPr>
          <p:cNvSpPr/>
          <p:nvPr/>
        </p:nvSpPr>
        <p:spPr>
          <a:xfrm>
            <a:off x="6778243" y="2026940"/>
            <a:ext cx="1609979" cy="2621006"/>
          </a:xfrm>
          <a:custGeom>
            <a:avLst/>
            <a:gdLst>
              <a:gd name="connsiteX0" fmla="*/ 0 w 7385547"/>
              <a:gd name="connsiteY0" fmla="*/ 0 h 533570"/>
              <a:gd name="connsiteX1" fmla="*/ 7385547 w 7385547"/>
              <a:gd name="connsiteY1" fmla="*/ 0 h 533570"/>
              <a:gd name="connsiteX2" fmla="*/ 7385547 w 7385547"/>
              <a:gd name="connsiteY2" fmla="*/ 533570 h 533570"/>
              <a:gd name="connsiteX3" fmla="*/ 0 w 7385547"/>
              <a:gd name="connsiteY3" fmla="*/ 533570 h 533570"/>
              <a:gd name="connsiteX4" fmla="*/ 0 w 7385547"/>
              <a:gd name="connsiteY4" fmla="*/ 0 h 53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5547" h="533570">
                <a:moveTo>
                  <a:pt x="0" y="0"/>
                </a:moveTo>
                <a:lnTo>
                  <a:pt x="7385547" y="0"/>
                </a:lnTo>
                <a:lnTo>
                  <a:pt x="7385547" y="533570"/>
                </a:lnTo>
                <a:lnTo>
                  <a:pt x="0" y="5335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737360" rIns="91440" bIns="91440" numCol="1" spcCol="1270" anchor="t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Infrastructure</a:t>
            </a:r>
            <a:r>
              <a:rPr lang="en-US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 Needs</a:t>
            </a:r>
          </a:p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kern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54AA423-8CCE-47B2-A11B-27C3165D2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57806" y="2588024"/>
            <a:ext cx="857703" cy="101018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2DB7B2F-C016-4881-8E64-C9DDA7077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126797" y="2581018"/>
            <a:ext cx="912871" cy="10241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26A4464-3D97-47E1-82C0-05C9A9382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17292" y="2632506"/>
            <a:ext cx="1006916" cy="9212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71546E-259D-4AD2-B428-0E92B234FEF2}"/>
              </a:ext>
            </a:extLst>
          </p:cNvPr>
          <p:cNvSpPr txBox="1"/>
          <p:nvPr/>
        </p:nvSpPr>
        <p:spPr>
          <a:xfrm>
            <a:off x="1492827" y="4750442"/>
            <a:ext cx="1524034" cy="89457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Who’s paying and for what?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766DE10-97E8-490A-82F9-4600BF85B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712298" y="2550570"/>
            <a:ext cx="1085093" cy="10850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055B5E-76CC-474A-9614-7929276F5839}"/>
              </a:ext>
            </a:extLst>
          </p:cNvPr>
          <p:cNvSpPr txBox="1"/>
          <p:nvPr/>
        </p:nvSpPr>
        <p:spPr>
          <a:xfrm>
            <a:off x="3232813" y="4750442"/>
            <a:ext cx="1524034" cy="89457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What are the common risks, sensitivities &amp; challenges?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95123-5096-423C-A038-8E275608409C}"/>
              </a:ext>
            </a:extLst>
          </p:cNvPr>
          <p:cNvSpPr txBox="1"/>
          <p:nvPr/>
        </p:nvSpPr>
        <p:spPr>
          <a:xfrm>
            <a:off x="4931330" y="4750442"/>
            <a:ext cx="1617344" cy="89457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What leadership orientation is best suited?</a:t>
            </a:r>
          </a:p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2E21F9-BED1-4270-A3F2-A694D111B53F}"/>
              </a:ext>
            </a:extLst>
          </p:cNvPr>
          <p:cNvSpPr txBox="1"/>
          <p:nvPr/>
        </p:nvSpPr>
        <p:spPr>
          <a:xfrm>
            <a:off x="6731586" y="4750442"/>
            <a:ext cx="1656636" cy="89457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What systems need be in place?</a:t>
            </a:r>
          </a:p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0" grpId="0" animBg="1"/>
      <p:bldP spid="16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9237B-043D-4210-9587-39E911D1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Considerations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5F5AA-99D7-45D1-8253-D1015DF35035}"/>
              </a:ext>
            </a:extLst>
          </p:cNvPr>
          <p:cNvSpPr/>
          <p:nvPr/>
        </p:nvSpPr>
        <p:spPr>
          <a:xfrm>
            <a:off x="677334" y="1583314"/>
            <a:ext cx="9192806" cy="858852"/>
          </a:xfrm>
          <a:prstGeom prst="rect">
            <a:avLst/>
          </a:prstGeom>
          <a:solidFill>
            <a:schemeClr val="accent1"/>
          </a:solidFill>
        </p:spPr>
        <p:txBody>
          <a:bodyPr lIns="914400" tIns="182880" rIns="182880" bIns="18288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200" b="1" kern="0" dirty="0">
                <a:solidFill>
                  <a:schemeClr val="bg1"/>
                </a:solidFill>
              </a:rPr>
              <a:t>GOVERNMENT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E56F0C-0451-4256-80C0-8B823FB1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6455" y="1734222"/>
            <a:ext cx="409033" cy="574082"/>
          </a:xfrm>
          <a:prstGeom prst="rect">
            <a:avLst/>
          </a:prstGeom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278FDDBF-E07E-46F3-B8C0-E0692BB23BCC}"/>
              </a:ext>
            </a:extLst>
          </p:cNvPr>
          <p:cNvSpPr txBox="1">
            <a:spLocks/>
          </p:cNvSpPr>
          <p:nvPr/>
        </p:nvSpPr>
        <p:spPr>
          <a:xfrm>
            <a:off x="694918" y="2442164"/>
            <a:ext cx="4303210" cy="3806236"/>
          </a:xfrm>
          <a:prstGeom prst="rect">
            <a:avLst/>
          </a:prstGeom>
          <a:solidFill>
            <a:schemeClr val="bg2"/>
          </a:solidFill>
        </p:spPr>
        <p:txBody>
          <a:bodyPr lIns="182880" tIns="91440" rIns="182880" anchor="t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</a:rPr>
              <a:t>WHO PAYS</a:t>
            </a:r>
          </a:p>
          <a:p>
            <a:r>
              <a:rPr lang="en-US" sz="1600" dirty="0"/>
              <a:t>Federal</a:t>
            </a:r>
          </a:p>
          <a:p>
            <a:r>
              <a:rPr lang="en-US" sz="1600" dirty="0"/>
              <a:t>State, sometimes as passthrough of federal</a:t>
            </a:r>
          </a:p>
          <a:p>
            <a:r>
              <a:rPr lang="en-US" sz="1600" dirty="0"/>
              <a:t>Local, sometimes as passthrough of federal, state, or county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2F6DDA0F-21F8-474E-9BE6-6EC595373C22}"/>
              </a:ext>
            </a:extLst>
          </p:cNvPr>
          <p:cNvSpPr txBox="1">
            <a:spLocks/>
          </p:cNvSpPr>
          <p:nvPr/>
        </p:nvSpPr>
        <p:spPr>
          <a:xfrm>
            <a:off x="5379868" y="2442164"/>
            <a:ext cx="4488135" cy="3806236"/>
          </a:xfrm>
          <a:prstGeom prst="rect">
            <a:avLst/>
          </a:prstGeom>
          <a:solidFill>
            <a:schemeClr val="bg2"/>
          </a:solidFill>
        </p:spPr>
        <p:txBody>
          <a:bodyPr lIns="182880" tIns="91440" rIns="182880" anchor="t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</a:rPr>
              <a:t>EXAMPLES</a:t>
            </a:r>
          </a:p>
          <a:p>
            <a:r>
              <a:rPr lang="en-US" sz="1600" dirty="0"/>
              <a:t>Community Action Agencies and other multi-service centers</a:t>
            </a:r>
          </a:p>
          <a:p>
            <a:r>
              <a:rPr lang="en-US" sz="1600" dirty="0"/>
              <a:t>Standalone programs in areas such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Legal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Substance abuse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Domestic violence prevention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Youth services and adoptions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Senior services and housing</a:t>
            </a:r>
          </a:p>
        </p:txBody>
      </p:sp>
    </p:spTree>
    <p:extLst>
      <p:ext uri="{BB962C8B-B14F-4D97-AF65-F5344CB8AC3E}">
        <p14:creationId xmlns:p14="http://schemas.microsoft.com/office/powerpoint/2010/main" val="41571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9237B-043D-4210-9587-39E911D1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Considerations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5F5AA-99D7-45D1-8253-D1015DF35035}"/>
              </a:ext>
            </a:extLst>
          </p:cNvPr>
          <p:cNvSpPr/>
          <p:nvPr/>
        </p:nvSpPr>
        <p:spPr>
          <a:xfrm>
            <a:off x="677333" y="1583314"/>
            <a:ext cx="9192807" cy="858852"/>
          </a:xfrm>
          <a:prstGeom prst="rect">
            <a:avLst/>
          </a:prstGeom>
          <a:solidFill>
            <a:schemeClr val="accent1"/>
          </a:solidFill>
        </p:spPr>
        <p:txBody>
          <a:bodyPr lIns="914400" tIns="182880" rIns="182880" bIns="18288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200" b="1" kern="0" dirty="0">
                <a:solidFill>
                  <a:schemeClr val="bg1"/>
                </a:solidFill>
              </a:rPr>
              <a:t>GOVERNMENT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E56F0C-0451-4256-80C0-8B823FB17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2652" y="1742921"/>
            <a:ext cx="396638" cy="556684"/>
          </a:xfrm>
          <a:prstGeom prst="rect">
            <a:avLst/>
          </a:prstGeom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278FDDBF-E07E-46F3-B8C0-E0692BB23BCC}"/>
              </a:ext>
            </a:extLst>
          </p:cNvPr>
          <p:cNvSpPr txBox="1">
            <a:spLocks/>
          </p:cNvSpPr>
          <p:nvPr/>
        </p:nvSpPr>
        <p:spPr>
          <a:xfrm>
            <a:off x="677333" y="2442164"/>
            <a:ext cx="2980267" cy="3806236"/>
          </a:xfrm>
          <a:prstGeom prst="rect">
            <a:avLst/>
          </a:prstGeom>
          <a:solidFill>
            <a:schemeClr val="bg2"/>
          </a:solidFill>
        </p:spPr>
        <p:txBody>
          <a:bodyPr lIns="182880" tIns="91440" rIns="182880" anchor="t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</a:rPr>
              <a:t>SENSITIVITIES, RISKS, &amp; CHALLENGES</a:t>
            </a:r>
          </a:p>
          <a:p>
            <a:r>
              <a:rPr lang="en-US" sz="1600" dirty="0"/>
              <a:t>Very low or negative financial margins</a:t>
            </a:r>
          </a:p>
          <a:p>
            <a:r>
              <a:rPr lang="en-US" sz="1600" dirty="0"/>
              <a:t>High sensitivity to contracting processes</a:t>
            </a:r>
          </a:p>
          <a:p>
            <a:r>
              <a:rPr lang="en-US" sz="1600" dirty="0"/>
              <a:t>Political and policy changes which can eliminate or curtail funding</a:t>
            </a:r>
          </a:p>
          <a:p>
            <a:r>
              <a:rPr lang="en-US" sz="1600" dirty="0"/>
              <a:t>Generally a high level of restricted dollars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2F6DDA0F-21F8-474E-9BE6-6EC595373C22}"/>
              </a:ext>
            </a:extLst>
          </p:cNvPr>
          <p:cNvSpPr txBox="1">
            <a:spLocks/>
          </p:cNvSpPr>
          <p:nvPr/>
        </p:nvSpPr>
        <p:spPr>
          <a:xfrm>
            <a:off x="3783603" y="2442166"/>
            <a:ext cx="2980267" cy="3806236"/>
          </a:xfrm>
          <a:prstGeom prst="rect">
            <a:avLst/>
          </a:prstGeom>
          <a:solidFill>
            <a:schemeClr val="bg2"/>
          </a:solidFill>
        </p:spPr>
        <p:txBody>
          <a:bodyPr lIns="182880" tIns="91440" rIns="182880" anchor="t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</a:rPr>
              <a:t>LEADERSHIP CAPACITIES</a:t>
            </a:r>
          </a:p>
          <a:p>
            <a:r>
              <a:rPr lang="en-US" sz="1600" dirty="0"/>
              <a:t>Good political instincts and healthy field networks that provide information early and often</a:t>
            </a:r>
          </a:p>
          <a:p>
            <a:r>
              <a:rPr lang="en-US" sz="1600" dirty="0"/>
              <a:t>Ability to mobilize stakeholders as constituents or advocates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2945D76-9D69-46B4-8304-920B170BD623}"/>
              </a:ext>
            </a:extLst>
          </p:cNvPr>
          <p:cNvSpPr txBox="1">
            <a:spLocks/>
          </p:cNvSpPr>
          <p:nvPr/>
        </p:nvSpPr>
        <p:spPr>
          <a:xfrm>
            <a:off x="6889873" y="2442166"/>
            <a:ext cx="2980267" cy="3806236"/>
          </a:xfrm>
          <a:prstGeom prst="rect">
            <a:avLst/>
          </a:prstGeom>
          <a:solidFill>
            <a:schemeClr val="bg2"/>
          </a:solidFill>
        </p:spPr>
        <p:txBody>
          <a:bodyPr lIns="182880" tIns="91440" rIns="182880" anchor="t" anchorCtr="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</a:rPr>
              <a:t>INFRASTRUCTURE NEEDS</a:t>
            </a:r>
          </a:p>
          <a:p>
            <a:r>
              <a:rPr lang="en-US" sz="1600" dirty="0"/>
              <a:t>Strong data collection mechanisms</a:t>
            </a:r>
          </a:p>
          <a:p>
            <a:r>
              <a:rPr lang="en-US" sz="1600" dirty="0"/>
              <a:t>Strong compliance mechanisms and culture</a:t>
            </a:r>
          </a:p>
          <a:p>
            <a:r>
              <a:rPr lang="en-US" sz="1600" dirty="0"/>
              <a:t>Strong financial systems that can forecast cashflow-related problems</a:t>
            </a:r>
          </a:p>
        </p:txBody>
      </p:sp>
    </p:spTree>
    <p:extLst>
      <p:ext uri="{BB962C8B-B14F-4D97-AF65-F5344CB8AC3E}">
        <p14:creationId xmlns:p14="http://schemas.microsoft.com/office/powerpoint/2010/main" val="17901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11621A-F9C8-492E-AEFF-C03F4908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Govt. Contracts: A Predictable Formula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EB6F59A-F364-67FD-397A-A5F5F8804FB2}"/>
              </a:ext>
            </a:extLst>
          </p:cNvPr>
          <p:cNvSpPr/>
          <p:nvPr/>
        </p:nvSpPr>
        <p:spPr>
          <a:xfrm>
            <a:off x="724397" y="2283375"/>
            <a:ext cx="1471448" cy="11456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Highly restricted contracts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81E24B-3650-B31A-5BBD-83ED087F2D34}"/>
              </a:ext>
            </a:extLst>
          </p:cNvPr>
          <p:cNvSpPr/>
          <p:nvPr/>
        </p:nvSpPr>
        <p:spPr>
          <a:xfrm>
            <a:off x="2905294" y="2283374"/>
            <a:ext cx="1471448" cy="11456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Limited coverage of full costs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5CC04A-93A3-FB44-561C-0EAE98E391BB}"/>
              </a:ext>
            </a:extLst>
          </p:cNvPr>
          <p:cNvSpPr/>
          <p:nvPr/>
        </p:nvSpPr>
        <p:spPr>
          <a:xfrm>
            <a:off x="5086191" y="2283373"/>
            <a:ext cx="1471448" cy="11456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Frequent delays in funding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34A563-CB45-0193-02C5-8CF87E60E0CE}"/>
              </a:ext>
            </a:extLst>
          </p:cNvPr>
          <p:cNvSpPr/>
          <p:nvPr/>
        </p:nvSpPr>
        <p:spPr>
          <a:xfrm>
            <a:off x="7225041" y="2283375"/>
            <a:ext cx="1676401" cy="11456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Heavy admin requirements</a:t>
            </a: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7DC5FEAE-8504-066A-BB6E-4A6FEC4231A6}"/>
              </a:ext>
            </a:extLst>
          </p:cNvPr>
          <p:cNvSpPr/>
          <p:nvPr/>
        </p:nvSpPr>
        <p:spPr>
          <a:xfrm>
            <a:off x="2206358" y="2623210"/>
            <a:ext cx="664776" cy="648138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0478C19C-A5D6-1410-4429-42D43DAA3B61}"/>
              </a:ext>
            </a:extLst>
          </p:cNvPr>
          <p:cNvSpPr/>
          <p:nvPr/>
        </p:nvSpPr>
        <p:spPr>
          <a:xfrm>
            <a:off x="4376742" y="2623210"/>
            <a:ext cx="664776" cy="648138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7E7CF043-EE9D-9138-5804-BE397E82EF4D}"/>
              </a:ext>
            </a:extLst>
          </p:cNvPr>
          <p:cNvSpPr/>
          <p:nvPr/>
        </p:nvSpPr>
        <p:spPr>
          <a:xfrm>
            <a:off x="6548498" y="2607439"/>
            <a:ext cx="664776" cy="648138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3120D735-8C67-ED93-2CFF-12215A839D6C}"/>
              </a:ext>
            </a:extLst>
          </p:cNvPr>
          <p:cNvSpPr/>
          <p:nvPr/>
        </p:nvSpPr>
        <p:spPr>
          <a:xfrm>
            <a:off x="8990785" y="2490079"/>
            <a:ext cx="914400" cy="914400"/>
          </a:xfrm>
          <a:prstGeom prst="mathEqual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ECE706-3EBD-B195-1574-A5FE01F688A4}"/>
              </a:ext>
            </a:extLst>
          </p:cNvPr>
          <p:cNvSpPr/>
          <p:nvPr/>
        </p:nvSpPr>
        <p:spPr>
          <a:xfrm>
            <a:off x="2195846" y="3845037"/>
            <a:ext cx="5029196" cy="114562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Potential limits to large operating margins and cash availability</a:t>
            </a:r>
          </a:p>
        </p:txBody>
      </p:sp>
    </p:spTree>
    <p:extLst>
      <p:ext uri="{BB962C8B-B14F-4D97-AF65-F5344CB8AC3E}">
        <p14:creationId xmlns:p14="http://schemas.microsoft.com/office/powerpoint/2010/main" val="25783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799C-F9FD-43F5-A799-55AEC91F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75" y="609600"/>
            <a:ext cx="9027105" cy="1320800"/>
          </a:xfrm>
        </p:spPr>
        <p:txBody>
          <a:bodyPr>
            <a:normAutofit/>
          </a:bodyPr>
          <a:lstStyle/>
          <a:p>
            <a:r>
              <a:rPr lang="en-US" sz="3200" dirty="0"/>
              <a:t>Maximizing the Benefits of Government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8C4-CDDC-4460-873C-7F273CB7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93" y="1488613"/>
            <a:ext cx="8596668" cy="3880773"/>
          </a:xfrm>
        </p:spPr>
        <p:txBody>
          <a:bodyPr/>
          <a:lstStyle/>
          <a:p>
            <a:r>
              <a:rPr lang="en-US" dirty="0"/>
              <a:t>Benefits of government revenue could include:</a:t>
            </a:r>
          </a:p>
          <a:p>
            <a:pPr lvl="1"/>
            <a:r>
              <a:rPr lang="en-US" dirty="0"/>
              <a:t>Substantial sources of annual income</a:t>
            </a:r>
          </a:p>
          <a:p>
            <a:pPr lvl="1"/>
            <a:r>
              <a:rPr lang="en-US" dirty="0"/>
              <a:t>Potential for recurring multi-year funding</a:t>
            </a:r>
          </a:p>
          <a:p>
            <a:r>
              <a:rPr lang="en-US" dirty="0"/>
              <a:t>To help ensure and maximize these benefits:</a:t>
            </a:r>
          </a:p>
          <a:p>
            <a:pPr lvl="1"/>
            <a:r>
              <a:rPr lang="en-US" dirty="0"/>
              <a:t>Understand the costs/risks and plan accordingly</a:t>
            </a:r>
          </a:p>
          <a:p>
            <a:pPr lvl="1"/>
            <a:r>
              <a:rPr lang="en-US" dirty="0"/>
              <a:t>Submit invoices and reports as quickly and accurately as possible</a:t>
            </a:r>
          </a:p>
          <a:p>
            <a:pPr lvl="1"/>
            <a:r>
              <a:rPr lang="en-US" dirty="0"/>
              <a:t>When possible, negotiate and advocate for maximum coverage of indirect costs</a:t>
            </a:r>
          </a:p>
          <a:p>
            <a:pPr lvl="1"/>
            <a:r>
              <a:rPr lang="en-US" dirty="0"/>
              <a:t>Ensure sufficient capacity to raise unrestricted dollars</a:t>
            </a:r>
          </a:p>
        </p:txBody>
      </p:sp>
    </p:spTree>
    <p:extLst>
      <p:ext uri="{BB962C8B-B14F-4D97-AF65-F5344CB8AC3E}">
        <p14:creationId xmlns:p14="http://schemas.microsoft.com/office/powerpoint/2010/main" val="359465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11621A-F9C8-492E-AEFF-C03F4908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Capital Supporting Liquidity</a:t>
            </a:r>
          </a:p>
        </p:txBody>
      </p:sp>
      <p:sp>
        <p:nvSpPr>
          <p:cNvPr id="25" name="Rounded Rectangle 39">
            <a:extLst>
              <a:ext uri="{FF2B5EF4-FFF2-40B4-BE49-F238E27FC236}">
                <a16:creationId xmlns:a16="http://schemas.microsoft.com/office/drawing/2014/main" id="{145D561F-F69C-42E6-81F7-B635682DE9BA}"/>
              </a:ext>
            </a:extLst>
          </p:cNvPr>
          <p:cNvSpPr/>
          <p:nvPr/>
        </p:nvSpPr>
        <p:spPr>
          <a:xfrm>
            <a:off x="821864" y="2451673"/>
            <a:ext cx="8161880" cy="794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rIns="73152"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+mj-lt"/>
              </a:rPr>
              <a:t>Liquid Unrestricted Net Assets (LUNA)</a:t>
            </a:r>
          </a:p>
        </p:txBody>
      </p:sp>
      <p:sp>
        <p:nvSpPr>
          <p:cNvPr id="26" name="Rounded Rectangle 71">
            <a:extLst>
              <a:ext uri="{FF2B5EF4-FFF2-40B4-BE49-F238E27FC236}">
                <a16:creationId xmlns:a16="http://schemas.microsoft.com/office/drawing/2014/main" id="{75F09D6E-EF39-40A2-AD03-47150BBA2E69}"/>
              </a:ext>
            </a:extLst>
          </p:cNvPr>
          <p:cNvSpPr/>
          <p:nvPr/>
        </p:nvSpPr>
        <p:spPr>
          <a:xfrm>
            <a:off x="821864" y="4046857"/>
            <a:ext cx="3727463" cy="5334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Liquidity (Working Capital)</a:t>
            </a:r>
          </a:p>
        </p:txBody>
      </p:sp>
      <p:sp>
        <p:nvSpPr>
          <p:cNvPr id="27" name="Rounded Rectangle 60">
            <a:extLst>
              <a:ext uri="{FF2B5EF4-FFF2-40B4-BE49-F238E27FC236}">
                <a16:creationId xmlns:a16="http://schemas.microsoft.com/office/drawing/2014/main" id="{29F7FF65-1B0F-43D0-BAFA-5EA24AF694E6}"/>
              </a:ext>
            </a:extLst>
          </p:cNvPr>
          <p:cNvSpPr/>
          <p:nvPr/>
        </p:nvSpPr>
        <p:spPr>
          <a:xfrm>
            <a:off x="5254312" y="4046857"/>
            <a:ext cx="3727462" cy="5334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Security (Maintaining Operations)</a:t>
            </a:r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46DBB346-9A90-4264-87B2-48F63C96C39A}"/>
              </a:ext>
            </a:extLst>
          </p:cNvPr>
          <p:cNvSpPr txBox="1">
            <a:spLocks/>
          </p:cNvSpPr>
          <p:nvPr/>
        </p:nvSpPr>
        <p:spPr>
          <a:xfrm>
            <a:off x="821864" y="6356351"/>
            <a:ext cx="31723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i="1" dirty="0"/>
              <a:t>Source: BDO FMA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E837D57-A103-474C-BA2A-4149D33DEA7A}"/>
              </a:ext>
            </a:extLst>
          </p:cNvPr>
          <p:cNvCxnSpPr>
            <a:stCxn id="25" idx="2"/>
            <a:endCxn id="26" idx="0"/>
          </p:cNvCxnSpPr>
          <p:nvPr/>
        </p:nvCxnSpPr>
        <p:spPr>
          <a:xfrm rot="5400000">
            <a:off x="3393619" y="2537671"/>
            <a:ext cx="801163" cy="2217208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50D81DB-036B-486D-A4D1-BFCA789A5895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rot="16200000" flipH="1">
            <a:off x="5609842" y="2538655"/>
            <a:ext cx="801163" cy="2215239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71BE-E128-47A1-9DB4-2F762467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Unrestricted Net Assets (LUNA)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B96D7F-E607-44AF-A77A-317AD5ED5602}"/>
              </a:ext>
            </a:extLst>
          </p:cNvPr>
          <p:cNvGraphicFramePr/>
          <p:nvPr/>
        </p:nvGraphicFramePr>
        <p:xfrm>
          <a:off x="615579" y="1165225"/>
          <a:ext cx="8491353" cy="596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DFEA34-EF8A-4AE2-BDB5-20670A1BADFD}"/>
              </a:ext>
            </a:extLst>
          </p:cNvPr>
          <p:cNvSpPr txBox="1"/>
          <p:nvPr/>
        </p:nvSpPr>
        <p:spPr>
          <a:xfrm>
            <a:off x="3725557" y="2231783"/>
            <a:ext cx="2305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Unavailable Net Worth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3D2A4-D110-43E5-95B9-EF9103FB498B}"/>
              </a:ext>
            </a:extLst>
          </p:cNvPr>
          <p:cNvSpPr txBox="1"/>
          <p:nvPr/>
        </p:nvSpPr>
        <p:spPr>
          <a:xfrm>
            <a:off x="6957454" y="2244601"/>
            <a:ext cx="2409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Operating Reserves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7D214-8772-4BE9-88F7-8F5F00BBB6D3}"/>
              </a:ext>
            </a:extLst>
          </p:cNvPr>
          <p:cNvSpPr txBox="1"/>
          <p:nvPr/>
        </p:nvSpPr>
        <p:spPr>
          <a:xfrm>
            <a:off x="419719" y="2267937"/>
            <a:ext cx="2503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Our Unrestricted Net Worth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2A3278C-8630-49D4-8C97-77876811EB6D}"/>
              </a:ext>
            </a:extLst>
          </p:cNvPr>
          <p:cNvSpPr txBox="1">
            <a:spLocks/>
          </p:cNvSpPr>
          <p:nvPr/>
        </p:nvSpPr>
        <p:spPr>
          <a:xfrm>
            <a:off x="821864" y="6356351"/>
            <a:ext cx="31723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i="1" dirty="0"/>
              <a:t>Source: BDO FMA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31129BE-CB46-469C-8752-AC153F928D2C}"/>
              </a:ext>
            </a:extLst>
          </p:cNvPr>
          <p:cNvSpPr txBox="1">
            <a:spLocks/>
          </p:cNvSpPr>
          <p:nvPr/>
        </p:nvSpPr>
        <p:spPr>
          <a:xfrm>
            <a:off x="615579" y="5419725"/>
            <a:ext cx="888664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6"/>
                </a:solidFill>
              </a:rPr>
              <a:t>Most commonly calculated by the average months of operating expenses which can be covered by LUNA</a:t>
            </a:r>
          </a:p>
        </p:txBody>
      </p:sp>
    </p:spTree>
    <p:extLst>
      <p:ext uri="{BB962C8B-B14F-4D97-AF65-F5344CB8AC3E}">
        <p14:creationId xmlns:p14="http://schemas.microsoft.com/office/powerpoint/2010/main" val="297596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93AC-1FA5-42A2-B5A9-99F609BB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How Many Months of LUNA Should an Organization Have?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EAB21D75-E3E1-478B-A9DF-B64D7D6B49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0701" y="1828800"/>
          <a:ext cx="6110349" cy="3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002">
                  <a:extLst>
                    <a:ext uri="{9D8B030D-6E8A-4147-A177-3AD203B41FA5}">
                      <a16:colId xmlns:a16="http://schemas.microsoft.com/office/drawing/2014/main" val="710398218"/>
                    </a:ext>
                  </a:extLst>
                </a:gridCol>
                <a:gridCol w="5313347">
                  <a:extLst>
                    <a:ext uri="{9D8B030D-6E8A-4147-A177-3AD203B41FA5}">
                      <a16:colId xmlns:a16="http://schemas.microsoft.com/office/drawing/2014/main" val="660024261"/>
                    </a:ext>
                  </a:extLst>
                </a:gridCol>
              </a:tblGrid>
              <a:tr h="949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Less than a month</a:t>
                      </a:r>
                    </a:p>
                  </a:txBody>
                  <a:tcPr marL="371906" marR="1859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03392"/>
                  </a:ext>
                </a:extLst>
              </a:tr>
              <a:tr h="949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1-3 months</a:t>
                      </a:r>
                    </a:p>
                  </a:txBody>
                  <a:tcPr marL="371906" marR="1859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6182"/>
                  </a:ext>
                </a:extLst>
              </a:tr>
              <a:tr h="949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3-6 months</a:t>
                      </a:r>
                    </a:p>
                  </a:txBody>
                  <a:tcPr marL="371906" marR="1859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367601"/>
                  </a:ext>
                </a:extLst>
              </a:tr>
              <a:tr h="949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6+ months</a:t>
                      </a:r>
                    </a:p>
                  </a:txBody>
                  <a:tcPr marL="371906" marR="1859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80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86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48E6-447B-44B2-B237-9F67D810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Liquidity Considerations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8C1057-011E-4E79-AADD-41F07735D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7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CE5E-2653-4BF4-B7D6-05E2ED6C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19" y="591014"/>
            <a:ext cx="9114639" cy="13208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Enter your burning questions in the Chat, monitored by NFC moderators, to have them answered during our interactive Q&amp;A sessions.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D56C1-95A6-B4E2-3FE7-DE2D738BB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077108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Wade Rogers</a:t>
            </a:r>
          </a:p>
          <a:p>
            <a:pPr algn="ctr"/>
            <a:r>
              <a:rPr lang="en-US" dirty="0"/>
              <a:t>NFC Moderator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636E2F-88AF-87D3-8500-6E116268F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6597" y="3843533"/>
            <a:ext cx="1763053" cy="176305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B9F13-0486-3ACD-13CE-CA96AA058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6234" y="3077108"/>
            <a:ext cx="4185619" cy="576262"/>
          </a:xfrm>
        </p:spPr>
        <p:txBody>
          <a:bodyPr/>
          <a:lstStyle/>
          <a:p>
            <a:pPr algn="ctr"/>
            <a:r>
              <a:rPr lang="en-US" dirty="0"/>
              <a:t>Mark Hager</a:t>
            </a:r>
          </a:p>
          <a:p>
            <a:pPr algn="ctr"/>
            <a:r>
              <a:rPr lang="en-US" dirty="0"/>
              <a:t>NFC Moderator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47C124-D19D-F462-EB8A-9299B1DF50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9173" t="2612" r="13031" b="25274"/>
          <a:stretch/>
        </p:blipFill>
        <p:spPr>
          <a:xfrm>
            <a:off x="6357937" y="3905645"/>
            <a:ext cx="1850421" cy="1715229"/>
          </a:xfrm>
        </p:spPr>
      </p:pic>
    </p:spTree>
    <p:extLst>
      <p:ext uri="{BB962C8B-B14F-4D97-AF65-F5344CB8AC3E}">
        <p14:creationId xmlns:p14="http://schemas.microsoft.com/office/powerpoint/2010/main" val="92289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EB1835-1C3C-4F67-9A7E-1AEFD717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4" y="228599"/>
            <a:ext cx="9516464" cy="58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62D48528-7325-4042-B816-6523411169C8}"/>
              </a:ext>
            </a:extLst>
          </p:cNvPr>
          <p:cNvSpPr txBox="1">
            <a:spLocks/>
          </p:cNvSpPr>
          <p:nvPr/>
        </p:nvSpPr>
        <p:spPr>
          <a:xfrm>
            <a:off x="454914" y="5949696"/>
            <a:ext cx="9516464" cy="67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Source: GOVERNMENT-FUNDED NONPROFITS FACE SERIOUS OBSTACLES TO BUILDING FINANCIAL RESERVES AND WORKING CAPITAL, JOHN SUMMERS, MANAGING DIRECTOR, BDO NONPROFIT AND GRANTMAKER ADVISORY SERVICES </a:t>
            </a:r>
          </a:p>
        </p:txBody>
      </p:sp>
    </p:spTree>
    <p:extLst>
      <p:ext uri="{BB962C8B-B14F-4D97-AF65-F5344CB8AC3E}">
        <p14:creationId xmlns:p14="http://schemas.microsoft.com/office/powerpoint/2010/main" val="305635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F64AF-7F25-4897-A68B-6C64FB87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2E3AA-D263-46BC-A226-612BFFECD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7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9BD4-A3EC-4DD2-AE2F-11903176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Panelist Conversation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39AD7-E717-4660-975D-2B1506079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8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6960CB-8B2F-4A04-BB79-268AE38B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Panelists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5EAF5B-D533-43E4-9C04-6D6F6F5283BB}"/>
              </a:ext>
            </a:extLst>
          </p:cNvPr>
          <p:cNvSpPr txBox="1">
            <a:spLocks/>
          </p:cNvSpPr>
          <p:nvPr/>
        </p:nvSpPr>
        <p:spPr bwMode="auto">
          <a:xfrm>
            <a:off x="2583449" y="3817478"/>
            <a:ext cx="24688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  <a:latin typeface="+mn-lt"/>
              </a:defRPr>
            </a:lvl2pPr>
            <a:lvl3pPr marL="457200" indent="-17938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64008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Univers HSBCPB Con 520" pitchFamily="34" charset="0"/>
              <a:buChar char="-"/>
              <a:defRPr sz="1600">
                <a:solidFill>
                  <a:schemeClr val="tx2"/>
                </a:solidFill>
                <a:latin typeface="+mn-lt"/>
              </a:defRPr>
            </a:lvl4pPr>
            <a:lvl5pPr marL="82296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>
                <a:solidFill>
                  <a:schemeClr val="tx2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algn="ctr"/>
            <a:r>
              <a:rPr lang="en-US" b="1" kern="0" dirty="0">
                <a:solidFill>
                  <a:schemeClr val="accent1"/>
                </a:solidFill>
              </a:rPr>
              <a:t>ETHAN EVANS</a:t>
            </a:r>
          </a:p>
          <a:p>
            <a:pPr algn="ctr"/>
            <a:r>
              <a:rPr lang="en-US" sz="1600" kern="0" dirty="0"/>
              <a:t>Sacramento Self-Help Housing, California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2255BA-0A10-4A35-93B1-A36B4CD110A4}"/>
              </a:ext>
            </a:extLst>
          </p:cNvPr>
          <p:cNvSpPr txBox="1">
            <a:spLocks/>
          </p:cNvSpPr>
          <p:nvPr/>
        </p:nvSpPr>
        <p:spPr bwMode="auto">
          <a:xfrm>
            <a:off x="5274026" y="3817478"/>
            <a:ext cx="24688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  <a:latin typeface="+mn-lt"/>
              </a:defRPr>
            </a:lvl2pPr>
            <a:lvl3pPr marL="457200" indent="-17938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64008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Univers HSBCPB Con 520" pitchFamily="34" charset="0"/>
              <a:buChar char="-"/>
              <a:defRPr sz="1600">
                <a:solidFill>
                  <a:schemeClr val="tx2"/>
                </a:solidFill>
                <a:latin typeface="+mn-lt"/>
              </a:defRPr>
            </a:lvl4pPr>
            <a:lvl5pPr marL="82296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>
                <a:solidFill>
                  <a:schemeClr val="tx2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algn="ctr"/>
            <a:r>
              <a:rPr lang="en-US" b="1" kern="0" dirty="0">
                <a:solidFill>
                  <a:schemeClr val="accent1"/>
                </a:solidFill>
              </a:rPr>
              <a:t>COREY SMITH</a:t>
            </a:r>
          </a:p>
          <a:p>
            <a:pPr algn="ctr"/>
            <a:r>
              <a:rPr lang="en-US" sz="1600" kern="0" dirty="0"/>
              <a:t>Chief Financial Officer</a:t>
            </a:r>
          </a:p>
          <a:p>
            <a:pPr algn="ctr"/>
            <a:r>
              <a:rPr lang="en-US" sz="1600" kern="0" dirty="0"/>
              <a:t>KOOTASCA Community Action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8E76D44-2D14-4BF3-BC29-894A9B78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8498" b="8498"/>
          <a:stretch/>
        </p:blipFill>
        <p:spPr bwMode="auto">
          <a:xfrm>
            <a:off x="3101030" y="1765844"/>
            <a:ext cx="1431235" cy="16631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DA5BF32-E604-4BB9-BCD3-C7EAD218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6972" r="6972"/>
          <a:stretch/>
        </p:blipFill>
        <p:spPr bwMode="auto">
          <a:xfrm>
            <a:off x="5790366" y="1765844"/>
            <a:ext cx="1431235" cy="16631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7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7D52-1B72-4EF3-861C-AD1CCAA6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KOOITASCA Revenue Breakdown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0D4944C-B6CD-4FCD-B72E-A04D22092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55598"/>
              </p:ext>
            </p:extLst>
          </p:nvPr>
        </p:nvGraphicFramePr>
        <p:xfrm>
          <a:off x="1089468" y="1387780"/>
          <a:ext cx="7762702" cy="501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476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232E-E931-4A7D-AE12-95F20766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KOOTASCA Dashboard</a:t>
            </a:r>
          </a:p>
        </p:txBody>
      </p:sp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5A68CA2-105C-4003-8B76-51BC8483B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" t="8345" r="1594" b="39927"/>
          <a:stretch/>
        </p:blipFill>
        <p:spPr>
          <a:xfrm>
            <a:off x="0" y="1548384"/>
            <a:ext cx="12210250" cy="50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8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3F64AF-7F25-4897-A68B-6C64FB87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Q&amp;A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A32B5-7C8A-4FE8-B611-2927A8BA6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5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9BD4-A3EC-4DD2-AE2F-11903176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</a:rPr>
              <a:t>Resources &amp; Wrap </a:t>
            </a:r>
            <a:r>
              <a:rPr lang="en-US" sz="4000" dirty="0">
                <a:solidFill>
                  <a:schemeClr val="bg1"/>
                </a:solidFill>
              </a:rPr>
              <a:t>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39AD7-E717-4660-975D-2B1506079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27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FE675-D743-6F1B-BC4F-F090C833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9" y="-1028701"/>
            <a:ext cx="10214932" cy="76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FC15D-4225-C160-1892-B507377F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138" y="-356839"/>
            <a:ext cx="10095571" cy="75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6960CB-8B2F-4A04-BB79-268AE38B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65D216-FA51-4A70-924B-FF5185B20DBB}"/>
              </a:ext>
            </a:extLst>
          </p:cNvPr>
          <p:cNvSpPr txBox="1">
            <a:spLocks/>
          </p:cNvSpPr>
          <p:nvPr/>
        </p:nvSpPr>
        <p:spPr bwMode="auto">
          <a:xfrm>
            <a:off x="826937" y="3850723"/>
            <a:ext cx="24688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  <a:latin typeface="+mn-lt"/>
              </a:defRPr>
            </a:lvl2pPr>
            <a:lvl3pPr marL="457200" indent="-17938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64008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Univers HSBCPB Con 520" pitchFamily="34" charset="0"/>
              <a:buChar char="-"/>
              <a:defRPr sz="1600">
                <a:solidFill>
                  <a:schemeClr val="tx2"/>
                </a:solidFill>
                <a:latin typeface="+mn-lt"/>
              </a:defRPr>
            </a:lvl4pPr>
            <a:lvl5pPr marL="82296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>
                <a:solidFill>
                  <a:schemeClr val="tx2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algn="ctr"/>
            <a:r>
              <a:rPr lang="en-US" b="1" kern="0" dirty="0">
                <a:solidFill>
                  <a:schemeClr val="accent1"/>
                </a:solidFill>
              </a:rPr>
              <a:t>DANA BRITTO</a:t>
            </a:r>
          </a:p>
          <a:p>
            <a:pPr algn="ctr"/>
            <a:r>
              <a:rPr lang="en-US" sz="1600" kern="0" dirty="0"/>
              <a:t>Consultant to Nonprofits &amp; Foundations</a:t>
            </a:r>
          </a:p>
          <a:p>
            <a:pPr algn="ctr"/>
            <a:r>
              <a:rPr lang="en-US" sz="1600" kern="0" dirty="0"/>
              <a:t>Moderator at Nonprofit Financial Commons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0EB2B-F936-427D-AF52-1CBC45CA4027}"/>
              </a:ext>
            </a:extLst>
          </p:cNvPr>
          <p:cNvSpPr txBox="1">
            <a:spLocks/>
          </p:cNvSpPr>
          <p:nvPr/>
        </p:nvSpPr>
        <p:spPr bwMode="auto">
          <a:xfrm>
            <a:off x="3517514" y="3850723"/>
            <a:ext cx="24688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  <a:latin typeface="+mn-lt"/>
              </a:defRPr>
            </a:lvl2pPr>
            <a:lvl3pPr marL="457200" indent="-17938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64008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Univers HSBCPB Con 520" pitchFamily="34" charset="0"/>
              <a:buChar char="-"/>
              <a:defRPr sz="1600">
                <a:solidFill>
                  <a:schemeClr val="tx2"/>
                </a:solidFill>
                <a:latin typeface="+mn-lt"/>
              </a:defRPr>
            </a:lvl4pPr>
            <a:lvl5pPr marL="82296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>
                <a:solidFill>
                  <a:schemeClr val="tx2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algn="ctr"/>
            <a:r>
              <a:rPr lang="en-US" b="1" kern="0" dirty="0">
                <a:solidFill>
                  <a:schemeClr val="accent1"/>
                </a:solidFill>
              </a:rPr>
              <a:t>HILDA POLANCO</a:t>
            </a:r>
          </a:p>
          <a:p>
            <a:pPr algn="ctr"/>
            <a:r>
              <a:rPr lang="en-US" sz="1600" kern="0" dirty="0"/>
              <a:t>Market Managing Partner</a:t>
            </a:r>
          </a:p>
          <a:p>
            <a:pPr algn="ctr"/>
            <a:r>
              <a:rPr lang="en-US" sz="1600" kern="0" dirty="0"/>
              <a:t>BDO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D7C1C1-EEC5-4877-B17D-F1040D7AF065}"/>
              </a:ext>
            </a:extLst>
          </p:cNvPr>
          <p:cNvSpPr txBox="1">
            <a:spLocks/>
          </p:cNvSpPr>
          <p:nvPr/>
        </p:nvSpPr>
        <p:spPr bwMode="auto">
          <a:xfrm>
            <a:off x="6208091" y="3850723"/>
            <a:ext cx="24688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-27432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  <a:latin typeface="+mn-lt"/>
              </a:defRPr>
            </a:lvl2pPr>
            <a:lvl3pPr marL="457200" indent="-179388" algn="l" rtl="0" eaLnBrk="1" fontAlgn="base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64008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Univers HSBCPB Con 520" pitchFamily="34" charset="0"/>
              <a:buChar char="-"/>
              <a:defRPr sz="1600">
                <a:solidFill>
                  <a:schemeClr val="tx2"/>
                </a:solidFill>
                <a:latin typeface="+mn-lt"/>
              </a:defRPr>
            </a:lvl4pPr>
            <a:lvl5pPr marL="822960" indent="-182880" algn="l" rtl="0" eaLnBrk="1" fontAlgn="base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600">
                <a:solidFill>
                  <a:schemeClr val="tx2"/>
                </a:solidFill>
                <a:latin typeface="+mn-lt"/>
              </a:defRPr>
            </a:lvl5pPr>
            <a:lvl6pPr marL="17589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6pPr>
            <a:lvl7pPr marL="22161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7pPr>
            <a:lvl8pPr marL="26733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8pPr>
            <a:lvl9pPr marL="3130550" indent="-328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Univers HSBCPB Con 520" pitchFamily="34" charset="0"/>
              <a:buChar char="-"/>
              <a:defRPr sz="1400">
                <a:solidFill>
                  <a:srgbClr val="786860"/>
                </a:solidFill>
                <a:latin typeface="+mn-lt"/>
              </a:defRPr>
            </a:lvl9pPr>
          </a:lstStyle>
          <a:p>
            <a:pPr algn="ctr"/>
            <a:r>
              <a:rPr lang="en-US" b="1" kern="0" dirty="0">
                <a:solidFill>
                  <a:schemeClr val="accent1"/>
                </a:solidFill>
              </a:rPr>
              <a:t>JOHN SUMMERS</a:t>
            </a:r>
          </a:p>
          <a:p>
            <a:pPr algn="ctr"/>
            <a:r>
              <a:rPr lang="en-US" sz="1600" kern="0" dirty="0"/>
              <a:t>Managing Director</a:t>
            </a:r>
          </a:p>
          <a:p>
            <a:pPr algn="ctr"/>
            <a:r>
              <a:rPr lang="en-US" sz="1600" kern="0" dirty="0"/>
              <a:t>BDO</a:t>
            </a:r>
          </a:p>
          <a:p>
            <a:pPr algn="ctr"/>
            <a:endParaRPr lang="en-US" sz="1600" kern="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196AB69-DBE7-44DD-9792-1BF1731B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972" r="6972"/>
          <a:stretch/>
        </p:blipFill>
        <p:spPr bwMode="auto">
          <a:xfrm>
            <a:off x="1345759" y="1799089"/>
            <a:ext cx="1431235" cy="16631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459D85F-B24C-4660-9154-0354145C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" r="15"/>
          <a:stretch/>
        </p:blipFill>
        <p:spPr bwMode="auto">
          <a:xfrm>
            <a:off x="4035095" y="1799089"/>
            <a:ext cx="1431235" cy="16631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0ED0588-333C-4FA3-A931-45A82566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06" r="106"/>
          <a:stretch/>
        </p:blipFill>
        <p:spPr bwMode="auto">
          <a:xfrm>
            <a:off x="6724431" y="1799089"/>
            <a:ext cx="1431235" cy="16631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15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F799-C6CF-4A0E-A012-2B24397C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on the Forum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B7D34-9DB6-419C-A628-E48CD375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893384"/>
            <a:ext cx="8322813" cy="33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19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66EA-57F3-E03B-4EC4-38C4B95C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840524"/>
            <a:ext cx="8596668" cy="1723292"/>
          </a:xfrm>
        </p:spPr>
        <p:txBody>
          <a:bodyPr/>
          <a:lstStyle/>
          <a:p>
            <a:pPr algn="ctr"/>
            <a:r>
              <a:rPr lang="en-US" b="1" i="1" dirty="0"/>
              <a:t>What do you want to learn more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58C25-3DA3-BBFA-68F3-E59E2A4B5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 it to the chat!</a:t>
            </a:r>
          </a:p>
        </p:txBody>
      </p:sp>
    </p:spTree>
    <p:extLst>
      <p:ext uri="{BB962C8B-B14F-4D97-AF65-F5344CB8AC3E}">
        <p14:creationId xmlns:p14="http://schemas.microsoft.com/office/powerpoint/2010/main" val="417472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A6E1-33A3-44E5-A4C1-35F4D57C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Is Your Organization’s Expense Budget?</a:t>
            </a: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12A7437E-6E08-48D7-A21A-75627C811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9883" y="2234796"/>
          <a:ext cx="611034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002">
                  <a:extLst>
                    <a:ext uri="{9D8B030D-6E8A-4147-A177-3AD203B41FA5}">
                      <a16:colId xmlns:a16="http://schemas.microsoft.com/office/drawing/2014/main" val="710398218"/>
                    </a:ext>
                  </a:extLst>
                </a:gridCol>
                <a:gridCol w="5313347">
                  <a:extLst>
                    <a:ext uri="{9D8B030D-6E8A-4147-A177-3AD203B41FA5}">
                      <a16:colId xmlns:a16="http://schemas.microsoft.com/office/drawing/2014/main" val="660024261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Below $250K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0339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Between $250K and $1M 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89197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Between $1M and $5M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03828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More than $5M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14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42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A6E1-33A3-44E5-A4C1-35F4D57C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What is your organization’s mission area?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12A7437E-6E08-48D7-A21A-75627C811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96677"/>
              </p:ext>
            </p:extLst>
          </p:nvPr>
        </p:nvGraphicFramePr>
        <p:xfrm>
          <a:off x="779883" y="1653838"/>
          <a:ext cx="611034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002">
                  <a:extLst>
                    <a:ext uri="{9D8B030D-6E8A-4147-A177-3AD203B41FA5}">
                      <a16:colId xmlns:a16="http://schemas.microsoft.com/office/drawing/2014/main" val="710398218"/>
                    </a:ext>
                  </a:extLst>
                </a:gridCol>
                <a:gridCol w="5313347">
                  <a:extLst>
                    <a:ext uri="{9D8B030D-6E8A-4147-A177-3AD203B41FA5}">
                      <a16:colId xmlns:a16="http://schemas.microsoft.com/office/drawing/2014/main" val="66002426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Animals &amp; Environment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033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Arts &amp; Culture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891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Advocacy &amp; Organizing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0382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Capacity Building &amp; Leadership Development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14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Community Development &amp; Workforce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3260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Healthcare &amp; Aging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447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Housing &amp; Shelter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8662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Social Services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420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Education &amp; Youth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2602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Self-Help, Peer Support, Associational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20117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Other (in the chat)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8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1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A6E1-33A3-44E5-A4C1-35F4D57C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What percentage of your revenue comes from government sources (i.e., federal, state, or local)? </a:t>
            </a: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12A7437E-6E08-48D7-A21A-75627C811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648076"/>
              </p:ext>
            </p:extLst>
          </p:nvPr>
        </p:nvGraphicFramePr>
        <p:xfrm>
          <a:off x="779882" y="2243761"/>
          <a:ext cx="8005529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00">
                  <a:extLst>
                    <a:ext uri="{9D8B030D-6E8A-4147-A177-3AD203B41FA5}">
                      <a16:colId xmlns:a16="http://schemas.microsoft.com/office/drawing/2014/main" val="710398218"/>
                    </a:ext>
                  </a:extLst>
                </a:gridCol>
                <a:gridCol w="6961329">
                  <a:extLst>
                    <a:ext uri="{9D8B030D-6E8A-4147-A177-3AD203B41FA5}">
                      <a16:colId xmlns:a16="http://schemas.microsoft.com/office/drawing/2014/main" val="660024261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0 - 25%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0339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26 – 50%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389197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51 - 75%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03828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28357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/>
                        <a:t>76 - 100%</a:t>
                      </a:r>
                    </a:p>
                  </a:txBody>
                  <a:tcPr marL="256714" marR="12835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14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29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799C-F9FD-43F5-A799-55AEC91F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F8C4-CDDC-4460-873C-7F273CB77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Model Considerations</a:t>
            </a:r>
          </a:p>
          <a:p>
            <a:r>
              <a:rPr lang="en-US" dirty="0"/>
              <a:t>Current Research</a:t>
            </a:r>
          </a:p>
          <a:p>
            <a:r>
              <a:rPr lang="en-US" dirty="0"/>
              <a:t>Panel Conversation</a:t>
            </a:r>
          </a:p>
          <a:p>
            <a:r>
              <a:rPr lang="en-US" dirty="0"/>
              <a:t>Q&amp;A</a:t>
            </a:r>
          </a:p>
          <a:p>
            <a:r>
              <a:rPr lang="en-US" dirty="0"/>
              <a:t>Resources &amp; Wrap Up</a:t>
            </a:r>
          </a:p>
        </p:txBody>
      </p:sp>
    </p:spTree>
    <p:extLst>
      <p:ext uri="{BB962C8B-B14F-4D97-AF65-F5344CB8AC3E}">
        <p14:creationId xmlns:p14="http://schemas.microsoft.com/office/powerpoint/2010/main" val="220428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9237B-043D-4210-9587-39E911D1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Common Nonprofit Business Models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3B89D-D8C1-4C8A-B848-13F3DC74237C}"/>
              </a:ext>
            </a:extLst>
          </p:cNvPr>
          <p:cNvSpPr/>
          <p:nvPr/>
        </p:nvSpPr>
        <p:spPr>
          <a:xfrm>
            <a:off x="1156836" y="5409422"/>
            <a:ext cx="6217920" cy="701444"/>
          </a:xfrm>
          <a:prstGeom prst="rect">
            <a:avLst/>
          </a:prstGeom>
          <a:solidFill>
            <a:schemeClr val="accent2"/>
          </a:solidFill>
        </p:spPr>
        <p:txBody>
          <a:bodyPr lIns="731520" tIns="182880" rIns="18288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MEMBERSHIP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5F5AA-99D7-45D1-8253-D1015DF35035}"/>
              </a:ext>
            </a:extLst>
          </p:cNvPr>
          <p:cNvSpPr/>
          <p:nvPr/>
        </p:nvSpPr>
        <p:spPr>
          <a:xfrm>
            <a:off x="1156836" y="1445886"/>
            <a:ext cx="6217920" cy="701444"/>
          </a:xfrm>
          <a:prstGeom prst="rect">
            <a:avLst/>
          </a:prstGeom>
          <a:solidFill>
            <a:schemeClr val="accent6"/>
          </a:solidFill>
        </p:spPr>
        <p:txBody>
          <a:bodyPr lIns="731520" tIns="182880" rIns="18288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INDIVIDUAL DONOR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B9397-0E39-4801-8E99-EDEA84014763}"/>
              </a:ext>
            </a:extLst>
          </p:cNvPr>
          <p:cNvSpPr/>
          <p:nvPr/>
        </p:nvSpPr>
        <p:spPr>
          <a:xfrm>
            <a:off x="1156836" y="2403264"/>
            <a:ext cx="6217920" cy="7066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31520" tIns="182880" rIns="9144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FOUNDATION (“INSTITUTIONAL”)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C1C220-8BF3-496D-9E11-CC8DC984F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68269" y="2457217"/>
            <a:ext cx="551581" cy="5987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E56F0C-0451-4256-80C0-8B823FB17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8837" y="1520129"/>
            <a:ext cx="410444" cy="5529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C66AF0-1748-4562-8F4E-86CA0C2C9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16941" y="5500153"/>
            <a:ext cx="454237" cy="5199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37FE35-11FA-4191-9471-9ABC83EB68F9}"/>
              </a:ext>
            </a:extLst>
          </p:cNvPr>
          <p:cNvSpPr/>
          <p:nvPr/>
        </p:nvSpPr>
        <p:spPr>
          <a:xfrm>
            <a:off x="1156836" y="3433448"/>
            <a:ext cx="6217920" cy="701444"/>
          </a:xfrm>
          <a:prstGeom prst="rect">
            <a:avLst/>
          </a:prstGeom>
          <a:solidFill>
            <a:schemeClr val="accent1"/>
          </a:solidFill>
        </p:spPr>
        <p:txBody>
          <a:bodyPr lIns="731520" tIns="182880" rIns="18288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GOVERNMENT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3EBC70-E7E3-4448-8253-8DC06EAF0BE4}"/>
              </a:ext>
            </a:extLst>
          </p:cNvPr>
          <p:cNvSpPr/>
          <p:nvPr/>
        </p:nvSpPr>
        <p:spPr>
          <a:xfrm>
            <a:off x="1156836" y="4417060"/>
            <a:ext cx="6217920" cy="7066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731520" tIns="182880" rIns="9144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FEE FOR SERVICE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134E612-2085-4872-969E-22FCD4196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5358" y="4511728"/>
            <a:ext cx="357403" cy="51729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8DBB005-5B26-404B-BD30-E6F0130B1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47068" y="3507691"/>
            <a:ext cx="393983" cy="5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9237B-043D-4210-9587-39E911D1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Common Nonprofit Business Models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3B89D-D8C1-4C8A-B848-13F3DC74237C}"/>
              </a:ext>
            </a:extLst>
          </p:cNvPr>
          <p:cNvSpPr/>
          <p:nvPr/>
        </p:nvSpPr>
        <p:spPr>
          <a:xfrm>
            <a:off x="1156836" y="5409422"/>
            <a:ext cx="6217920" cy="701444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lIns="731520" tIns="182880" rIns="18288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MEMBERSHIP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5F5AA-99D7-45D1-8253-D1015DF35035}"/>
              </a:ext>
            </a:extLst>
          </p:cNvPr>
          <p:cNvSpPr/>
          <p:nvPr/>
        </p:nvSpPr>
        <p:spPr>
          <a:xfrm>
            <a:off x="1156836" y="1445886"/>
            <a:ext cx="6217920" cy="701444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txBody>
          <a:bodyPr lIns="731520" tIns="182880" rIns="18288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INDIVIDUAL DONOR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B9397-0E39-4801-8E99-EDEA84014763}"/>
              </a:ext>
            </a:extLst>
          </p:cNvPr>
          <p:cNvSpPr/>
          <p:nvPr/>
        </p:nvSpPr>
        <p:spPr>
          <a:xfrm>
            <a:off x="1156836" y="2403264"/>
            <a:ext cx="6217920" cy="706631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txBody>
          <a:bodyPr lIns="731520" tIns="182880" rIns="9144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FOUNDATION (“INSTITUTIONAL”)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C1C220-8BF3-496D-9E11-CC8DC984F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68269" y="2457217"/>
            <a:ext cx="551581" cy="5987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DE56F0C-0451-4256-80C0-8B823FB17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8837" y="1520129"/>
            <a:ext cx="410444" cy="5529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C66AF0-1748-4562-8F4E-86CA0C2C9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16941" y="5500153"/>
            <a:ext cx="454237" cy="5199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37FE35-11FA-4191-9471-9ABC83EB68F9}"/>
              </a:ext>
            </a:extLst>
          </p:cNvPr>
          <p:cNvSpPr/>
          <p:nvPr/>
        </p:nvSpPr>
        <p:spPr>
          <a:xfrm>
            <a:off x="1156836" y="3433448"/>
            <a:ext cx="6217920" cy="701444"/>
          </a:xfrm>
          <a:prstGeom prst="rect">
            <a:avLst/>
          </a:prstGeom>
          <a:solidFill>
            <a:schemeClr val="accent1"/>
          </a:solidFill>
        </p:spPr>
        <p:txBody>
          <a:bodyPr lIns="731520" tIns="182880" rIns="182880" bIns="18288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GOVERNMENT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3EBC70-E7E3-4448-8253-8DC06EAF0BE4}"/>
              </a:ext>
            </a:extLst>
          </p:cNvPr>
          <p:cNvSpPr/>
          <p:nvPr/>
        </p:nvSpPr>
        <p:spPr>
          <a:xfrm>
            <a:off x="1156836" y="4417060"/>
            <a:ext cx="6217920" cy="706631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txBody>
          <a:bodyPr lIns="731520" tIns="182880" rIns="91440" bIns="182880" rtlCol="0"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b="1" kern="0" dirty="0">
                <a:solidFill>
                  <a:schemeClr val="bg1"/>
                </a:solidFill>
                <a:latin typeface="Trebuchet MS"/>
              </a:rPr>
              <a:t>EARNED REVENUE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134E612-2085-4872-969E-22FCD4196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5358" y="4511728"/>
            <a:ext cx="357403" cy="51729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8DBB005-5B26-404B-BD30-E6F0130B14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47068" y="3507691"/>
            <a:ext cx="393983" cy="5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063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0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284E5E"/>
      </a:accent1>
      <a:accent2>
        <a:srgbClr val="F5BA26"/>
      </a:accent2>
      <a:accent3>
        <a:srgbClr val="E6B91E"/>
      </a:accent3>
      <a:accent4>
        <a:srgbClr val="E76618"/>
      </a:accent4>
      <a:accent5>
        <a:srgbClr val="DEB477"/>
      </a:accent5>
      <a:accent6>
        <a:srgbClr val="918655"/>
      </a:accent6>
      <a:hlink>
        <a:srgbClr val="FFBE09"/>
      </a:hlink>
      <a:folHlink>
        <a:srgbClr val="A0620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5596181ACC64785CE7B22BED2954B" ma:contentTypeVersion="14" ma:contentTypeDescription="Create a new document." ma:contentTypeScope="" ma:versionID="76e43fc5bc006c3e3f3fca2c092c5cee">
  <xsd:schema xmlns:xsd="http://www.w3.org/2001/XMLSchema" xmlns:xs="http://www.w3.org/2001/XMLSchema" xmlns:p="http://schemas.microsoft.com/office/2006/metadata/properties" xmlns:ns2="043bc5a1-41d9-4ce5-a554-f172a4abb631" xmlns:ns3="4b5da06a-79e1-4f5f-b5b1-ccdeb1153bae" targetNamespace="http://schemas.microsoft.com/office/2006/metadata/properties" ma:root="true" ma:fieldsID="1ec0592129acc59b94acbb57fc10e509" ns2:_="" ns3:_="">
    <xsd:import namespace="043bc5a1-41d9-4ce5-a554-f172a4abb631"/>
    <xsd:import namespace="4b5da06a-79e1-4f5f-b5b1-ccdeb1153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bc5a1-41d9-4ce5-a554-f172a4abb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0f8528-5c17-4612-ab6b-ad6088326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da06a-79e1-4f5f-b5b1-ccdeb1153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664da69-5af3-4d0b-800d-40a76c3b3a35}" ma:internalName="TaxCatchAll" ma:showField="CatchAllData" ma:web="4b5da06a-79e1-4f5f-b5b1-ccdeb1153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5da06a-79e1-4f5f-b5b1-ccdeb1153bae"/>
    <lcf76f155ced4ddcb4097134ff3c332f xmlns="043bc5a1-41d9-4ce5-a554-f172a4abb6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3203AF-3174-444A-A7B3-BC5DC5D22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3bc5a1-41d9-4ce5-a554-f172a4abb631"/>
    <ds:schemaRef ds:uri="4b5da06a-79e1-4f5f-b5b1-ccdeb1153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17532A-62ED-4B7D-8304-34556FB08061}">
  <ds:schemaRefs>
    <ds:schemaRef ds:uri="http://schemas.openxmlformats.org/package/2006/metadata/core-properties"/>
    <ds:schemaRef ds:uri="http://purl.org/dc/dcmitype/"/>
    <ds:schemaRef ds:uri="4b5da06a-79e1-4f5f-b5b1-ccdeb1153ba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043bc5a1-41d9-4ce5-a554-f172a4abb6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3E972D-04CA-4183-BF71-F75642004D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7479</TotalTime>
  <Words>1019</Words>
  <Application>Microsoft Macintosh PowerPoint</Application>
  <PresentationFormat>Widescreen</PresentationFormat>
  <Paragraphs>230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Söhne</vt:lpstr>
      <vt:lpstr>Trebuchet MS</vt:lpstr>
      <vt:lpstr>Wingdings</vt:lpstr>
      <vt:lpstr>Wingdings 3</vt:lpstr>
      <vt:lpstr>Facet</vt:lpstr>
      <vt:lpstr>Nonprofit Business Models: Government Funding</vt:lpstr>
      <vt:lpstr>Enter your burning questions in the Chat, monitored by NFC moderators, to have them answered during our interactive Q&amp;A sessions. </vt:lpstr>
      <vt:lpstr>Today’s Presenters</vt:lpstr>
      <vt:lpstr>Poll: What Is Your Organization’s Expense Budget?</vt:lpstr>
      <vt:lpstr>Poll: What is your organization’s mission area? </vt:lpstr>
      <vt:lpstr>Poll: What percentage of your revenue comes from government sources (i.e., federal, state, or local)? </vt:lpstr>
      <vt:lpstr>Today’s Agenda</vt:lpstr>
      <vt:lpstr>5 Common Nonprofit Business Models</vt:lpstr>
      <vt:lpstr>5 Common Nonprofit Business Models</vt:lpstr>
      <vt:lpstr>The Nonprofit Economy</vt:lpstr>
      <vt:lpstr>Business Model Considerations</vt:lpstr>
      <vt:lpstr>Business Model Considerations</vt:lpstr>
      <vt:lpstr>Business Model Considerations</vt:lpstr>
      <vt:lpstr>Govt. Contracts: A Predictable Formula</vt:lpstr>
      <vt:lpstr>Maximizing the Benefits of Government Funding</vt:lpstr>
      <vt:lpstr>Financial Capital Supporting Liquidity</vt:lpstr>
      <vt:lpstr>Liquid Unrestricted Net Assets (LUNA)</vt:lpstr>
      <vt:lpstr>Poll: How Many Months of LUNA Should an Organization Have? </vt:lpstr>
      <vt:lpstr>Liquidity Considerations</vt:lpstr>
      <vt:lpstr>PowerPoint Presentation</vt:lpstr>
      <vt:lpstr>Q&amp;A</vt:lpstr>
      <vt:lpstr>Panelist Conversation</vt:lpstr>
      <vt:lpstr>Today’s Panelists</vt:lpstr>
      <vt:lpstr>KOOITASCA Revenue Breakdown</vt:lpstr>
      <vt:lpstr>KOOTASCA Dashboard</vt:lpstr>
      <vt:lpstr>Q&amp;A</vt:lpstr>
      <vt:lpstr>Resources &amp; Wrap Up</vt:lpstr>
      <vt:lpstr>PowerPoint Presentation</vt:lpstr>
      <vt:lpstr>PowerPoint Presentation</vt:lpstr>
      <vt:lpstr>Stay Connected on the Forum</vt:lpstr>
      <vt:lpstr>What do you want to learn more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Nelson</dc:creator>
  <cp:lastModifiedBy>Amanda Nelson</cp:lastModifiedBy>
  <cp:revision>72</cp:revision>
  <cp:lastPrinted>2023-01-31T15:14:18Z</cp:lastPrinted>
  <dcterms:created xsi:type="dcterms:W3CDTF">2022-10-25T20:34:37Z</dcterms:created>
  <dcterms:modified xsi:type="dcterms:W3CDTF">2023-06-21T18:45:42Z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0x0101005985596181ACC64785CE7B22BED2954B</vt:lpwstr>
  </property>
</Properties>
</file>