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5"/>
  </p:notesMasterIdLst>
  <p:sldIdLst>
    <p:sldId id="256" r:id="rId5"/>
    <p:sldId id="5457" r:id="rId6"/>
    <p:sldId id="5432" r:id="rId7"/>
    <p:sldId id="5413" r:id="rId8"/>
    <p:sldId id="5414" r:id="rId9"/>
    <p:sldId id="343" r:id="rId10"/>
    <p:sldId id="308" r:id="rId11"/>
    <p:sldId id="347" r:id="rId12"/>
    <p:sldId id="5455" r:id="rId13"/>
    <p:sldId id="5456" r:id="rId14"/>
    <p:sldId id="5453" r:id="rId15"/>
    <p:sldId id="5440" r:id="rId16"/>
    <p:sldId id="5439" r:id="rId17"/>
    <p:sldId id="5452" r:id="rId18"/>
    <p:sldId id="5449" r:id="rId19"/>
    <p:sldId id="297" r:id="rId20"/>
    <p:sldId id="5416" r:id="rId21"/>
    <p:sldId id="5443" r:id="rId22"/>
    <p:sldId id="5446" r:id="rId23"/>
    <p:sldId id="318" r:id="rId24"/>
    <p:sldId id="5434" r:id="rId25"/>
    <p:sldId id="282" r:id="rId26"/>
    <p:sldId id="346" r:id="rId27"/>
    <p:sldId id="5219" r:id="rId28"/>
    <p:sldId id="5438" r:id="rId29"/>
    <p:sldId id="5437" r:id="rId30"/>
    <p:sldId id="5419" r:id="rId31"/>
    <p:sldId id="5448" r:id="rId32"/>
    <p:sldId id="5454" r:id="rId33"/>
    <p:sldId id="257" r:id="rId34"/>
    <p:sldId id="258" r:id="rId35"/>
    <p:sldId id="259" r:id="rId36"/>
    <p:sldId id="260" r:id="rId37"/>
    <p:sldId id="5450" r:id="rId38"/>
    <p:sldId id="5428" r:id="rId39"/>
    <p:sldId id="330" r:id="rId40"/>
    <p:sldId id="5436" r:id="rId41"/>
    <p:sldId id="5430" r:id="rId42"/>
    <p:sldId id="286" r:id="rId43"/>
    <p:sldId id="326" r:id="rId44"/>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053863-4F59-47D5-5D3A-C7C09858E1ED}" name="John Summers" initials="JS" userId="S::jsummers@bdo.com::081c9945-51de-4544-9094-963fa845aad7" providerId="AD"/>
  <p188:author id="{7BA6C1B2-6C80-67BD-685A-41D0CF51CEC9}" name="Melissa Cameron" initials="MC" userId="S::mcameron@bdo.com::c7205273-32e9-4694-9693-3304bf4ed7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947" autoAdjust="0"/>
  </p:normalViewPr>
  <p:slideViewPr>
    <p:cSldViewPr snapToGrid="0" snapToObjects="1">
      <p:cViewPr varScale="1">
        <p:scale>
          <a:sx n="108" d="100"/>
          <a:sy n="108" d="100"/>
        </p:scale>
        <p:origin x="600" y="108"/>
      </p:cViewPr>
      <p:guideLst/>
    </p:cSldViewPr>
  </p:slideViewPr>
  <p:notesTextViewPr>
    <p:cViewPr>
      <p:scale>
        <a:sx n="1" d="1"/>
        <a:sy n="1" d="1"/>
      </p:scale>
      <p:origin x="0" y="0"/>
    </p:cViewPr>
  </p:notesTextViewPr>
  <p:sorterViewPr>
    <p:cViewPr>
      <p:scale>
        <a:sx n="170" d="100"/>
        <a:sy n="170" d="100"/>
      </p:scale>
      <p:origin x="0" y="-20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721DD2F9-292E-4FC7-A503-9C98D28B9453}" type="datetimeFigureOut">
              <a:rPr lang="en-US" smtClean="0"/>
              <a:t>7/18/2023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35573EC5-0C9E-4CDE-98EB-0E9F4837F4BD}" type="slidenum">
              <a:rPr lang="en-US" smtClean="0"/>
              <a:t>‹#›</a:t>
            </a:fld>
            <a:endParaRPr lang="en-US" dirty="0"/>
          </a:p>
        </p:txBody>
      </p:sp>
    </p:spTree>
    <p:extLst>
      <p:ext uri="{BB962C8B-B14F-4D97-AF65-F5344CB8AC3E}">
        <p14:creationId xmlns:p14="http://schemas.microsoft.com/office/powerpoint/2010/main" val="22141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1</a:t>
            </a:fld>
            <a:endParaRPr lang="en-US" dirty="0"/>
          </a:p>
        </p:txBody>
      </p:sp>
    </p:spTree>
    <p:extLst>
      <p:ext uri="{BB962C8B-B14F-4D97-AF65-F5344CB8AC3E}">
        <p14:creationId xmlns:p14="http://schemas.microsoft.com/office/powerpoint/2010/main" val="282572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19</a:t>
            </a:fld>
            <a:endParaRPr lang="en-US" dirty="0"/>
          </a:p>
        </p:txBody>
      </p:sp>
    </p:spTree>
    <p:extLst>
      <p:ext uri="{BB962C8B-B14F-4D97-AF65-F5344CB8AC3E}">
        <p14:creationId xmlns:p14="http://schemas.microsoft.com/office/powerpoint/2010/main" val="458824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 to Hilda</a:t>
            </a:r>
          </a:p>
        </p:txBody>
      </p:sp>
      <p:sp>
        <p:nvSpPr>
          <p:cNvPr id="4" name="Slide Number Placeholder 3"/>
          <p:cNvSpPr>
            <a:spLocks noGrp="1"/>
          </p:cNvSpPr>
          <p:nvPr>
            <p:ph type="sldNum" sz="quarter" idx="5"/>
          </p:nvPr>
        </p:nvSpPr>
        <p:spPr/>
        <p:txBody>
          <a:bodyPr/>
          <a:lstStyle/>
          <a:p>
            <a:fld id="{35573EC5-0C9E-4CDE-98EB-0E9F4837F4BD}" type="slidenum">
              <a:rPr lang="en-US" smtClean="0"/>
              <a:t>20</a:t>
            </a:fld>
            <a:endParaRPr lang="en-US" dirty="0"/>
          </a:p>
        </p:txBody>
      </p:sp>
    </p:spTree>
    <p:extLst>
      <p:ext uri="{BB962C8B-B14F-4D97-AF65-F5344CB8AC3E}">
        <p14:creationId xmlns:p14="http://schemas.microsoft.com/office/powerpoint/2010/main" val="185448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 to Hilda</a:t>
            </a:r>
          </a:p>
        </p:txBody>
      </p:sp>
      <p:sp>
        <p:nvSpPr>
          <p:cNvPr id="4" name="Slide Number Placeholder 3"/>
          <p:cNvSpPr>
            <a:spLocks noGrp="1"/>
          </p:cNvSpPr>
          <p:nvPr>
            <p:ph type="sldNum" sz="quarter" idx="5"/>
          </p:nvPr>
        </p:nvSpPr>
        <p:spPr/>
        <p:txBody>
          <a:bodyPr/>
          <a:lstStyle/>
          <a:p>
            <a:fld id="{35573EC5-0C9E-4CDE-98EB-0E9F4837F4BD}" type="slidenum">
              <a:rPr lang="en-US" smtClean="0"/>
              <a:t>21</a:t>
            </a:fld>
            <a:endParaRPr lang="en-US" dirty="0"/>
          </a:p>
        </p:txBody>
      </p:sp>
    </p:spTree>
    <p:extLst>
      <p:ext uri="{BB962C8B-B14F-4D97-AF65-F5344CB8AC3E}">
        <p14:creationId xmlns:p14="http://schemas.microsoft.com/office/powerpoint/2010/main" val="2200420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22</a:t>
            </a:fld>
            <a:endParaRPr lang="en-US" dirty="0"/>
          </a:p>
        </p:txBody>
      </p:sp>
    </p:spTree>
    <p:extLst>
      <p:ext uri="{BB962C8B-B14F-4D97-AF65-F5344CB8AC3E}">
        <p14:creationId xmlns:p14="http://schemas.microsoft.com/office/powerpoint/2010/main" val="2426921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23</a:t>
            </a:fld>
            <a:endParaRPr lang="en-US" dirty="0"/>
          </a:p>
        </p:txBody>
      </p:sp>
    </p:spTree>
    <p:extLst>
      <p:ext uri="{BB962C8B-B14F-4D97-AF65-F5344CB8AC3E}">
        <p14:creationId xmlns:p14="http://schemas.microsoft.com/office/powerpoint/2010/main" val="1089205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[True Cost Project was a name used internally, it refers to the 2016-2018 collaboration of the founding five foundations that commissioned Bridgespan’s research.]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Bridgespan research (NCRP as cited on slide) found: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the U.S., project grants represent over 75% of foundation giving; and globally nearly ALL government funding is project-restricted.</a:t>
            </a:r>
          </a:p>
          <a:p>
            <a:pPr marL="171450" indent="-171450">
              <a:buFont typeface="Arial" panose="020B0604020202020204" pitchFamily="34" charset="0"/>
              <a:buChar char="•"/>
            </a:pPr>
            <a:r>
              <a:rPr lang="en-US" dirty="0"/>
              <a:t>Most funders use a MAXIMUM RATE to compensate indirect costs, which almost always fall below what an organization actually needs. </a:t>
            </a:r>
          </a:p>
          <a:p>
            <a:pPr marL="171450" indent="-171450">
              <a:buFont typeface="Arial" panose="020B0604020202020204" pitchFamily="34" charset="0"/>
              <a:buChar char="•"/>
            </a:pPr>
            <a:r>
              <a:rPr lang="en-US" dirty="0"/>
              <a:t>At the time of the Bridgespan research (c. 2017), TWO-THIRDS of the largest foundations in the U.S. had an indirect cost policy of 20 percent or less;  </a:t>
            </a:r>
          </a:p>
          <a:p>
            <a:pPr marL="628650" lvl="1" indent="-171450">
              <a:buFont typeface="Arial" panose="020B0604020202020204" pitchFamily="34" charset="0"/>
              <a:buChar char="•"/>
            </a:pPr>
            <a:r>
              <a:rPr lang="en-US" dirty="0"/>
              <a:t>MOST bilateral or multilateral funders operating internationally restrict indirect costs to between 5 and 8%. </a:t>
            </a:r>
          </a:p>
          <a:p>
            <a:pPr marL="171450" indent="-171450">
              <a:buFont typeface="Arial" panose="020B0604020202020204" pitchFamily="34" charset="0"/>
              <a:buChar char="•"/>
            </a:pPr>
            <a:r>
              <a:rPr lang="en-US" dirty="0"/>
              <a:t>Fixed rates ALSO exist because typically foundation staff don’t have the TIME or EXPERTISE to verify an actual rate for each individual grantee</a:t>
            </a:r>
          </a:p>
        </p:txBody>
      </p:sp>
      <p:sp>
        <p:nvSpPr>
          <p:cNvPr id="4" name="Slide Number Placeholder 3"/>
          <p:cNvSpPr>
            <a:spLocks noGrp="1"/>
          </p:cNvSpPr>
          <p:nvPr>
            <p:ph type="sldNum" sz="quarter" idx="5"/>
          </p:nvPr>
        </p:nvSpPr>
        <p:spPr/>
        <p:txBody>
          <a:bodyPr/>
          <a:lstStyle/>
          <a:p>
            <a:fld id="{5CC2FCF0-BFA6-4F59-90FE-A79A7A9210D0}" type="slidenum">
              <a:rPr lang="en-US" smtClean="0"/>
              <a:t>24</a:t>
            </a:fld>
            <a:endParaRPr lang="en-US" dirty="0"/>
          </a:p>
        </p:txBody>
      </p:sp>
    </p:spTree>
    <p:extLst>
      <p:ext uri="{BB962C8B-B14F-4D97-AF65-F5344CB8AC3E}">
        <p14:creationId xmlns:p14="http://schemas.microsoft.com/office/powerpoint/2010/main" val="1963497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26</a:t>
            </a:fld>
            <a:endParaRPr lang="en-US"/>
          </a:p>
        </p:txBody>
      </p:sp>
    </p:spTree>
    <p:extLst>
      <p:ext uri="{BB962C8B-B14F-4D97-AF65-F5344CB8AC3E}">
        <p14:creationId xmlns:p14="http://schemas.microsoft.com/office/powerpoint/2010/main" val="2426921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27</a:t>
            </a:fld>
            <a:endParaRPr lang="en-US" dirty="0"/>
          </a:p>
        </p:txBody>
      </p:sp>
    </p:spTree>
    <p:extLst>
      <p:ext uri="{BB962C8B-B14F-4D97-AF65-F5344CB8AC3E}">
        <p14:creationId xmlns:p14="http://schemas.microsoft.com/office/powerpoint/2010/main" val="4255535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Panel Discussion Points: Level of embeddedness </a:t>
            </a:r>
          </a:p>
          <a:p>
            <a:endParaRPr lang="en-US" dirty="0"/>
          </a:p>
          <a:p>
            <a:r>
              <a:rPr lang="en-US" dirty="0"/>
              <a:t>Central: BM is based on the mission like arts, childcare, revenue is directly tied to mission-based service provided</a:t>
            </a:r>
          </a:p>
          <a:p>
            <a:r>
              <a:rPr lang="en-US" dirty="0"/>
              <a:t>Complimentary: Do something, but side business which is related, but not explicit goal, generates income</a:t>
            </a:r>
          </a:p>
          <a:p>
            <a:r>
              <a:rPr lang="en-US" dirty="0"/>
              <a:t>Unrelated: </a:t>
            </a:r>
          </a:p>
          <a:p>
            <a:endParaRPr lang="en-US" dirty="0"/>
          </a:p>
          <a:p>
            <a:r>
              <a:rPr lang="en-US" dirty="0"/>
              <a:t>Have one example in the panel for each category.</a:t>
            </a:r>
          </a:p>
          <a:p>
            <a:pPr lvl="1"/>
            <a:r>
              <a:rPr lang="en-US" dirty="0"/>
              <a:t>Central – arts</a:t>
            </a:r>
          </a:p>
          <a:p>
            <a:pPr lvl="1"/>
            <a:r>
              <a:rPr lang="en-US" dirty="0"/>
              <a:t>Complimentary – San Jose, workforce development org with employment org on the side</a:t>
            </a:r>
          </a:p>
          <a:p>
            <a:pPr lvl="1"/>
            <a:r>
              <a:rPr lang="en-US" dirty="0"/>
              <a:t>Unrelated – FEGS – social service agency with back office accounting shop</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28</a:t>
            </a:fld>
            <a:endParaRPr lang="en-US" dirty="0"/>
          </a:p>
        </p:txBody>
      </p:sp>
    </p:spTree>
    <p:extLst>
      <p:ext uri="{BB962C8B-B14F-4D97-AF65-F5344CB8AC3E}">
        <p14:creationId xmlns:p14="http://schemas.microsoft.com/office/powerpoint/2010/main" val="45818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5955551d16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g25955551d16_0_51:notes"/>
          <p:cNvSpPr>
            <a:spLocks noGrp="1" noRot="1" noChangeAspect="1"/>
          </p:cNvSpPr>
          <p:nvPr>
            <p:ph type="sldImg" idx="2"/>
          </p:nvPr>
        </p:nvSpPr>
        <p:spPr>
          <a:xfrm>
            <a:off x="380206" y="685800"/>
            <a:ext cx="6097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3</a:t>
            </a:fld>
            <a:endParaRPr lang="en-US" dirty="0"/>
          </a:p>
        </p:txBody>
      </p:sp>
    </p:spTree>
    <p:extLst>
      <p:ext uri="{BB962C8B-B14F-4D97-AF65-F5344CB8AC3E}">
        <p14:creationId xmlns:p14="http://schemas.microsoft.com/office/powerpoint/2010/main" val="909592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5955551d16_0_131: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g25955551d16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g25955551d16_0_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5955551d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5955551d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5955551d16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 name="Google Shape;82;g25955551d16_0_213: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5955551d1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g25955551d16_1_0: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34</a:t>
            </a:fld>
            <a:endParaRPr lang="en-US" dirty="0"/>
          </a:p>
        </p:txBody>
      </p:sp>
    </p:spTree>
    <p:extLst>
      <p:ext uri="{BB962C8B-B14F-4D97-AF65-F5344CB8AC3E}">
        <p14:creationId xmlns:p14="http://schemas.microsoft.com/office/powerpoint/2010/main" val="369289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PRODUCER: Share Link - https://bit.ly/409L8Cx </a:t>
            </a:r>
          </a:p>
        </p:txBody>
      </p:sp>
      <p:sp>
        <p:nvSpPr>
          <p:cNvPr id="4" name="Slide Number Placeholder 3"/>
          <p:cNvSpPr>
            <a:spLocks noGrp="1"/>
          </p:cNvSpPr>
          <p:nvPr>
            <p:ph type="sldNum" sz="quarter" idx="5"/>
          </p:nvPr>
        </p:nvSpPr>
        <p:spPr/>
        <p:txBody>
          <a:bodyPr/>
          <a:lstStyle/>
          <a:p>
            <a:fld id="{35573EC5-0C9E-4CDE-98EB-0E9F4837F4BD}" type="slidenum">
              <a:rPr lang="en-US" smtClean="0"/>
              <a:t>36</a:t>
            </a:fld>
            <a:endParaRPr lang="en-US" dirty="0"/>
          </a:p>
        </p:txBody>
      </p:sp>
    </p:spTree>
    <p:extLst>
      <p:ext uri="{BB962C8B-B14F-4D97-AF65-F5344CB8AC3E}">
        <p14:creationId xmlns:p14="http://schemas.microsoft.com/office/powerpoint/2010/main" val="1973072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 to Hilda</a:t>
            </a:r>
          </a:p>
        </p:txBody>
      </p:sp>
      <p:sp>
        <p:nvSpPr>
          <p:cNvPr id="4" name="Slide Number Placeholder 3"/>
          <p:cNvSpPr>
            <a:spLocks noGrp="1"/>
          </p:cNvSpPr>
          <p:nvPr>
            <p:ph type="sldNum" sz="quarter" idx="5"/>
          </p:nvPr>
        </p:nvSpPr>
        <p:spPr/>
        <p:txBody>
          <a:bodyPr/>
          <a:lstStyle/>
          <a:p>
            <a:fld id="{35573EC5-0C9E-4CDE-98EB-0E9F4837F4BD}" type="slidenum">
              <a:rPr lang="en-US" smtClean="0"/>
              <a:t>37</a:t>
            </a:fld>
            <a:endParaRPr lang="en-US" dirty="0"/>
          </a:p>
        </p:txBody>
      </p:sp>
    </p:spTree>
    <p:extLst>
      <p:ext uri="{BB962C8B-B14F-4D97-AF65-F5344CB8AC3E}">
        <p14:creationId xmlns:p14="http://schemas.microsoft.com/office/powerpoint/2010/main" val="2422954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keep the conversation going</a:t>
            </a:r>
          </a:p>
          <a:p>
            <a:r>
              <a:rPr lang="en-US" dirty="0"/>
              <a:t>A place to actively ask questions and receive answers</a:t>
            </a:r>
          </a:p>
          <a:p>
            <a:r>
              <a:rPr lang="en-US" dirty="0"/>
              <a:t>Kitchen table / stone soup</a:t>
            </a:r>
          </a:p>
          <a:p>
            <a:r>
              <a:rPr lang="en-US" dirty="0"/>
              <a:t>Share link to forum in the chat</a:t>
            </a:r>
          </a:p>
        </p:txBody>
      </p:sp>
      <p:sp>
        <p:nvSpPr>
          <p:cNvPr id="4" name="Slide Number Placeholder 3"/>
          <p:cNvSpPr>
            <a:spLocks noGrp="1"/>
          </p:cNvSpPr>
          <p:nvPr>
            <p:ph type="sldNum" sz="quarter" idx="5"/>
          </p:nvPr>
        </p:nvSpPr>
        <p:spPr/>
        <p:txBody>
          <a:bodyPr/>
          <a:lstStyle/>
          <a:p>
            <a:fld id="{35573EC5-0C9E-4CDE-98EB-0E9F4837F4BD}" type="slidenum">
              <a:rPr lang="en-US" smtClean="0"/>
              <a:t>39</a:t>
            </a:fld>
            <a:endParaRPr lang="en-US" dirty="0"/>
          </a:p>
        </p:txBody>
      </p:sp>
    </p:spTree>
    <p:extLst>
      <p:ext uri="{BB962C8B-B14F-4D97-AF65-F5344CB8AC3E}">
        <p14:creationId xmlns:p14="http://schemas.microsoft.com/office/powerpoint/2010/main" val="138421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PRODUCER: Change chat settings to allow participants to use chat</a:t>
            </a:r>
          </a:p>
        </p:txBody>
      </p:sp>
      <p:sp>
        <p:nvSpPr>
          <p:cNvPr id="4" name="Slide Number Placeholder 3"/>
          <p:cNvSpPr>
            <a:spLocks noGrp="1"/>
          </p:cNvSpPr>
          <p:nvPr>
            <p:ph type="sldNum" sz="quarter" idx="5"/>
          </p:nvPr>
        </p:nvSpPr>
        <p:spPr/>
        <p:txBody>
          <a:bodyPr/>
          <a:lstStyle/>
          <a:p>
            <a:fld id="{35573EC5-0C9E-4CDE-98EB-0E9F4837F4BD}" type="slidenum">
              <a:rPr lang="en-US" smtClean="0"/>
              <a:t>40</a:t>
            </a:fld>
            <a:endParaRPr lang="en-US" dirty="0"/>
          </a:p>
        </p:txBody>
      </p:sp>
    </p:spTree>
    <p:extLst>
      <p:ext uri="{BB962C8B-B14F-4D97-AF65-F5344CB8AC3E}">
        <p14:creationId xmlns:p14="http://schemas.microsoft.com/office/powerpoint/2010/main" val="2703798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4</a:t>
            </a:fld>
            <a:endParaRPr lang="en-US" dirty="0"/>
          </a:p>
        </p:txBody>
      </p:sp>
    </p:spTree>
    <p:extLst>
      <p:ext uri="{BB962C8B-B14F-4D97-AF65-F5344CB8AC3E}">
        <p14:creationId xmlns:p14="http://schemas.microsoft.com/office/powerpoint/2010/main" val="29503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add “other” to chat</a:t>
            </a:r>
          </a:p>
          <a:p>
            <a:endParaRPr lang="en-US" dirty="0"/>
          </a:p>
          <a:p>
            <a:r>
              <a:rPr lang="en-US" dirty="0"/>
              <a:t>PRODUCER: Change chat settings for participants</a:t>
            </a:r>
          </a:p>
        </p:txBody>
      </p:sp>
      <p:sp>
        <p:nvSpPr>
          <p:cNvPr id="4" name="Slide Number Placeholder 3"/>
          <p:cNvSpPr>
            <a:spLocks noGrp="1"/>
          </p:cNvSpPr>
          <p:nvPr>
            <p:ph type="sldNum" sz="quarter" idx="5"/>
          </p:nvPr>
        </p:nvSpPr>
        <p:spPr/>
        <p:txBody>
          <a:bodyPr/>
          <a:lstStyle/>
          <a:p>
            <a:fld id="{35573EC5-0C9E-4CDE-98EB-0E9F4837F4BD}" type="slidenum">
              <a:rPr lang="en-US" smtClean="0"/>
              <a:t>5</a:t>
            </a:fld>
            <a:endParaRPr lang="en-US" dirty="0"/>
          </a:p>
        </p:txBody>
      </p:sp>
    </p:spTree>
    <p:extLst>
      <p:ext uri="{BB962C8B-B14F-4D97-AF65-F5344CB8AC3E}">
        <p14:creationId xmlns:p14="http://schemas.microsoft.com/office/powerpoint/2010/main" val="3477809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6</a:t>
            </a:fld>
            <a:endParaRPr lang="en-US" dirty="0"/>
          </a:p>
        </p:txBody>
      </p:sp>
    </p:spTree>
    <p:extLst>
      <p:ext uri="{BB962C8B-B14F-4D97-AF65-F5344CB8AC3E}">
        <p14:creationId xmlns:p14="http://schemas.microsoft.com/office/powerpoint/2010/main" val="396206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7</a:t>
            </a:fld>
            <a:endParaRPr lang="en-US" dirty="0"/>
          </a:p>
        </p:txBody>
      </p:sp>
    </p:spTree>
    <p:extLst>
      <p:ext uri="{BB962C8B-B14F-4D97-AF65-F5344CB8AC3E}">
        <p14:creationId xmlns:p14="http://schemas.microsoft.com/office/powerpoint/2010/main" val="2090836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Panel Discussion Points: Level of embeddedness </a:t>
            </a:r>
          </a:p>
          <a:p>
            <a:endParaRPr lang="en-US" dirty="0"/>
          </a:p>
          <a:p>
            <a:r>
              <a:rPr lang="en-US" dirty="0"/>
              <a:t>Central: BM is based on the mission like arts, childcare, revenue is directly tied to mission-based service provided</a:t>
            </a:r>
          </a:p>
          <a:p>
            <a:r>
              <a:rPr lang="en-US" dirty="0"/>
              <a:t>Complimentary: Do something, but side business which is related, but not explicit goal, generates income</a:t>
            </a:r>
          </a:p>
          <a:p>
            <a:r>
              <a:rPr lang="en-US" dirty="0"/>
              <a:t>Unrelated: </a:t>
            </a:r>
          </a:p>
          <a:p>
            <a:endParaRPr lang="en-US" dirty="0"/>
          </a:p>
          <a:p>
            <a:r>
              <a:rPr lang="en-US" dirty="0"/>
              <a:t>Have one example in the panel for each category.</a:t>
            </a:r>
          </a:p>
          <a:p>
            <a:pPr lvl="1"/>
            <a:r>
              <a:rPr lang="en-US" dirty="0"/>
              <a:t>Central – arts</a:t>
            </a:r>
          </a:p>
          <a:p>
            <a:pPr lvl="1"/>
            <a:r>
              <a:rPr lang="en-US" dirty="0"/>
              <a:t>Complimentary – San Jose, workforce development org with employment org on the side</a:t>
            </a:r>
          </a:p>
          <a:p>
            <a:pPr lvl="1"/>
            <a:r>
              <a:rPr lang="en-US" dirty="0"/>
              <a:t>Unrelated – FEGS – social service agency with back office accounting shop</a:t>
            </a:r>
          </a:p>
          <a:p>
            <a:pPr lvl="1"/>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8</a:t>
            </a:fld>
            <a:endParaRPr lang="en-US" dirty="0"/>
          </a:p>
        </p:txBody>
      </p:sp>
    </p:spTree>
    <p:extLst>
      <p:ext uri="{BB962C8B-B14F-4D97-AF65-F5344CB8AC3E}">
        <p14:creationId xmlns:p14="http://schemas.microsoft.com/office/powerpoint/2010/main" val="909592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14</a:t>
            </a:fld>
            <a:endParaRPr lang="en-US" dirty="0"/>
          </a:p>
        </p:txBody>
      </p:sp>
    </p:spTree>
    <p:extLst>
      <p:ext uri="{BB962C8B-B14F-4D97-AF65-F5344CB8AC3E}">
        <p14:creationId xmlns:p14="http://schemas.microsoft.com/office/powerpoint/2010/main" val="1299070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73EC5-0C9E-4CDE-98EB-0E9F4837F4BD}" type="slidenum">
              <a:rPr lang="en-US" smtClean="0"/>
              <a:t>17</a:t>
            </a:fld>
            <a:endParaRPr lang="en-US" dirty="0"/>
          </a:p>
        </p:txBody>
      </p:sp>
    </p:spTree>
    <p:extLst>
      <p:ext uri="{BB962C8B-B14F-4D97-AF65-F5344CB8AC3E}">
        <p14:creationId xmlns:p14="http://schemas.microsoft.com/office/powerpoint/2010/main" val="884961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10" name="Picture 9">
            <a:extLst>
              <a:ext uri="{FF2B5EF4-FFF2-40B4-BE49-F238E27FC236}">
                <a16:creationId xmlns:a16="http://schemas.microsoft.com/office/drawing/2014/main" id="{7EA8DE82-8A36-DB94-F679-C707C79FD2ED}"/>
              </a:ext>
            </a:extLst>
          </p:cNvPr>
          <p:cNvPicPr>
            <a:picLocks noChangeAspect="1"/>
          </p:cNvPicPr>
          <p:nvPr userDrawn="1"/>
        </p:nvPicPr>
        <p:blipFill>
          <a:blip r:embed="rId2"/>
          <a:stretch>
            <a:fillRect/>
          </a:stretch>
        </p:blipFill>
        <p:spPr>
          <a:xfrm>
            <a:off x="10122218" y="5583124"/>
            <a:ext cx="1836629" cy="82336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short sidebar -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90C81-4D11-48F9-B471-2D773DC1EB47}"/>
              </a:ext>
            </a:extLst>
          </p:cNvPr>
          <p:cNvSpPr/>
          <p:nvPr userDrawn="1"/>
        </p:nvSpPr>
        <p:spPr>
          <a:xfrm>
            <a:off x="355600" y="3732312"/>
            <a:ext cx="2692400" cy="307777"/>
          </a:xfrm>
          <a:prstGeom prst="rect">
            <a:avLst/>
          </a:prstGeom>
          <a:solidFill>
            <a:schemeClr val="tx2"/>
          </a:solidFill>
        </p:spPr>
        <p:txBody>
          <a:bodyPr wrap="square"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5" name="Content Placeholder 4"/>
          <p:cNvSpPr>
            <a:spLocks noGrp="1"/>
          </p:cNvSpPr>
          <p:nvPr>
            <p:ph sz="quarter" idx="14"/>
          </p:nvPr>
        </p:nvSpPr>
        <p:spPr>
          <a:xfrm>
            <a:off x="355600" y="1828800"/>
            <a:ext cx="2692400" cy="4114800"/>
          </a:xfrm>
          <a:noFill/>
        </p:spPr>
        <p:txBody>
          <a:bodyPr lIns="182880" tIns="182880" rIns="182880" bIns="18288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5"/>
          </p:nvPr>
        </p:nvSpPr>
        <p:spPr>
          <a:xfrm>
            <a:off x="3657600" y="1828800"/>
            <a:ext cx="8178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7BBD91E-CDC1-46FE-86F6-91F8B0039F84}"/>
              </a:ext>
            </a:extLst>
          </p:cNvPr>
          <p:cNvSpPr>
            <a:spLocks noGrp="1"/>
          </p:cNvSpPr>
          <p:nvPr>
            <p:ph type="ftr" sz="quarter" idx="16"/>
          </p:nvPr>
        </p:nvSpPr>
        <p:spPr>
          <a:xfrm>
            <a:off x="1095819" y="6356351"/>
            <a:ext cx="4229733" cy="273050"/>
          </a:xfrm>
          <a:prstGeom prst="rect">
            <a:avLst/>
          </a:prstGeom>
        </p:spPr>
        <p:txBody>
          <a:bodyPr/>
          <a:lstStyle/>
          <a:p>
            <a:r>
              <a:rPr lang="en-US"/>
              <a:t>Financial Due Diligence Framework</a:t>
            </a:r>
            <a:endParaRPr lang="en-US" dirty="0"/>
          </a:p>
        </p:txBody>
      </p:sp>
      <p:sp>
        <p:nvSpPr>
          <p:cNvPr id="9" name="TextBox 8">
            <a:extLst>
              <a:ext uri="{FF2B5EF4-FFF2-40B4-BE49-F238E27FC236}">
                <a16:creationId xmlns:a16="http://schemas.microsoft.com/office/drawing/2014/main" id="{2FB9D53D-055F-4F41-8782-C6C1F13A4B03}"/>
              </a:ext>
            </a:extLst>
          </p:cNvPr>
          <p:cNvSpPr txBox="1"/>
          <p:nvPr userDrawn="1"/>
        </p:nvSpPr>
        <p:spPr>
          <a:xfrm>
            <a:off x="8557405" y="6047117"/>
            <a:ext cx="3473569" cy="707366"/>
          </a:xfrm>
          <a:prstGeom prst="rect">
            <a:avLst/>
          </a:prstGeom>
          <a:solidFill>
            <a:schemeClr val="bg1"/>
          </a:solidFill>
        </p:spPr>
        <p:txBody>
          <a:bodyPr wrap="square" lIns="0" tIns="0" rIns="0" bIns="0" rtlCol="0">
            <a:noAutofit/>
          </a:bodyPr>
          <a:lstStyle/>
          <a:p>
            <a:pPr algn="l"/>
            <a:endParaRPr lang="en-US" sz="1800" dirty="0">
              <a:solidFill>
                <a:schemeClr val="tx2"/>
              </a:solidFill>
            </a:endParaRPr>
          </a:p>
        </p:txBody>
      </p:sp>
    </p:spTree>
    <p:extLst>
      <p:ext uri="{BB962C8B-B14F-4D97-AF65-F5344CB8AC3E}">
        <p14:creationId xmlns:p14="http://schemas.microsoft.com/office/powerpoint/2010/main" val="665237987"/>
      </p:ext>
    </p:extLst>
  </p:cSld>
  <p:clrMapOvr>
    <a:masterClrMapping/>
  </p:clrMapOvr>
  <p:extLst>
    <p:ext uri="{DCECCB84-F9BA-43D5-87BE-67443E8EF086}">
      <p15:sldGuideLst xmlns:p15="http://schemas.microsoft.com/office/powerpoint/2012/main">
        <p15:guide id="1" pos="1440">
          <p15:clr>
            <a:srgbClr val="FBAE40"/>
          </p15:clr>
        </p15:guide>
        <p15:guide id="2" pos="1728">
          <p15:clr>
            <a:srgbClr val="FBAE40"/>
          </p15:clr>
        </p15:guide>
        <p15:guide id="3" orient="horz" pos="11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 full heigh side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6ADA49-6FB9-4ED2-853B-E83BF6DC4B6B}"/>
              </a:ext>
            </a:extLst>
          </p:cNvPr>
          <p:cNvSpPr/>
          <p:nvPr userDrawn="1"/>
        </p:nvSpPr>
        <p:spPr>
          <a:xfrm>
            <a:off x="8534400" y="3160812"/>
            <a:ext cx="3302000" cy="307777"/>
          </a:xfrm>
          <a:prstGeom prst="rect">
            <a:avLst/>
          </a:prstGeom>
          <a:solidFill>
            <a:schemeClr val="tx2"/>
          </a:solidFill>
        </p:spPr>
        <p:txBody>
          <a:bodyPr lIns="0" tIns="0" rIns="0" bIns="0" rtlCol="0" anchor="ctr">
            <a:spAutoFit/>
          </a:bodyPr>
          <a:lstStyle/>
          <a:p>
            <a:pPr algn="l">
              <a:spcBef>
                <a:spcPct val="20000"/>
              </a:spcBef>
            </a:pPr>
            <a:endParaRPr lang="en-US" sz="2000" b="0" kern="0" dirty="0">
              <a:solidFill>
                <a:srgbClr val="404040"/>
              </a:solidFill>
              <a:latin typeface="Trebuchet MS"/>
            </a:endParaRPr>
          </a:p>
        </p:txBody>
      </p:sp>
      <p:sp>
        <p:nvSpPr>
          <p:cNvPr id="7" name="Content Placeholder 6"/>
          <p:cNvSpPr>
            <a:spLocks noGrp="1"/>
          </p:cNvSpPr>
          <p:nvPr>
            <p:ph sz="quarter" idx="15"/>
          </p:nvPr>
        </p:nvSpPr>
        <p:spPr>
          <a:xfrm>
            <a:off x="8534400" y="685800"/>
            <a:ext cx="3302000" cy="5257800"/>
          </a:xfrm>
          <a:noFill/>
        </p:spPr>
        <p:txBody>
          <a:bodyPr lIns="182880" tIns="182880" rIns="182880" bIns="18288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55601" y="685800"/>
            <a:ext cx="7569200" cy="958850"/>
          </a:xfrm>
        </p:spPr>
        <p:txBody>
          <a:bodyPr/>
          <a:lstStyle/>
          <a:p>
            <a:r>
              <a:rPr lang="en-US"/>
              <a:t>Click to edit Master title style</a:t>
            </a:r>
            <a:endParaRPr lang="en-GB" dirty="0"/>
          </a:p>
        </p:txBody>
      </p:sp>
      <p:sp>
        <p:nvSpPr>
          <p:cNvPr id="4" name="Content Placeholder 3"/>
          <p:cNvSpPr>
            <a:spLocks noGrp="1"/>
          </p:cNvSpPr>
          <p:nvPr>
            <p:ph sz="quarter" idx="16"/>
          </p:nvPr>
        </p:nvSpPr>
        <p:spPr>
          <a:xfrm>
            <a:off x="355600" y="1828800"/>
            <a:ext cx="7569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3789422-215E-49B1-A0CB-664F5ABB4EBF}"/>
              </a:ext>
            </a:extLst>
          </p:cNvPr>
          <p:cNvSpPr>
            <a:spLocks noGrp="1"/>
          </p:cNvSpPr>
          <p:nvPr>
            <p:ph type="ftr" sz="quarter" idx="17"/>
          </p:nvPr>
        </p:nvSpPr>
        <p:spPr>
          <a:xfrm>
            <a:off x="1095819" y="6356351"/>
            <a:ext cx="4229733" cy="273050"/>
          </a:xfrm>
          <a:prstGeom prst="rect">
            <a:avLst/>
          </a:prstGeom>
        </p:spPr>
        <p:txBody>
          <a:bodyPr/>
          <a:lstStyle/>
          <a:p>
            <a:r>
              <a:rPr lang="en-US"/>
              <a:t>Financial Due Diligence Framework</a:t>
            </a:r>
            <a:endParaRPr lang="en-US" dirty="0"/>
          </a:p>
        </p:txBody>
      </p:sp>
      <p:sp>
        <p:nvSpPr>
          <p:cNvPr id="8" name="TextBox 7">
            <a:extLst>
              <a:ext uri="{FF2B5EF4-FFF2-40B4-BE49-F238E27FC236}">
                <a16:creationId xmlns:a16="http://schemas.microsoft.com/office/drawing/2014/main" id="{D9C6421D-B36E-47CA-A4BC-D86DE89B5758}"/>
              </a:ext>
            </a:extLst>
          </p:cNvPr>
          <p:cNvSpPr txBox="1"/>
          <p:nvPr userDrawn="1"/>
        </p:nvSpPr>
        <p:spPr>
          <a:xfrm>
            <a:off x="8557405" y="6047117"/>
            <a:ext cx="3473569" cy="707366"/>
          </a:xfrm>
          <a:prstGeom prst="rect">
            <a:avLst/>
          </a:prstGeom>
          <a:solidFill>
            <a:schemeClr val="bg1"/>
          </a:solidFill>
        </p:spPr>
        <p:txBody>
          <a:bodyPr wrap="square" lIns="0" tIns="0" rIns="0" bIns="0" rtlCol="0">
            <a:noAutofit/>
          </a:bodyPr>
          <a:lstStyle/>
          <a:p>
            <a:pPr algn="l"/>
            <a:endParaRPr lang="en-US" sz="1800" dirty="0">
              <a:solidFill>
                <a:schemeClr val="tx2"/>
              </a:solidFill>
            </a:endParaRPr>
          </a:p>
        </p:txBody>
      </p:sp>
    </p:spTree>
    <p:extLst>
      <p:ext uri="{BB962C8B-B14F-4D97-AF65-F5344CB8AC3E}">
        <p14:creationId xmlns:p14="http://schemas.microsoft.com/office/powerpoint/2010/main" val="2649287751"/>
      </p:ext>
    </p:extLst>
  </p:cSld>
  <p:clrMapOvr>
    <a:masterClrMapping/>
  </p:clrMapOvr>
  <p:extLst>
    <p:ext uri="{DCECCB84-F9BA-43D5-87BE-67443E8EF086}">
      <p15:sldGuideLst xmlns:p15="http://schemas.microsoft.com/office/powerpoint/2012/main">
        <p15:guide id="1" pos="3744">
          <p15:clr>
            <a:srgbClr val="FBAE40"/>
          </p15:clr>
        </p15:guide>
        <p15:guide id="2" pos="4032">
          <p15:clr>
            <a:srgbClr val="FBAE40"/>
          </p15:clr>
        </p15:guide>
        <p15:guide id="3" orient="horz" pos="1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Vertically Centered 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7D61-2726-4FD0-B50C-C0BC19B3929B}"/>
              </a:ext>
            </a:extLst>
          </p:cNvPr>
          <p:cNvSpPr>
            <a:spLocks noGrp="1"/>
          </p:cNvSpPr>
          <p:nvPr>
            <p:ph type="title" hasCustomPrompt="1"/>
          </p:nvPr>
        </p:nvSpPr>
        <p:spPr>
          <a:xfrm>
            <a:off x="355601" y="898526"/>
            <a:ext cx="3302000" cy="4132263"/>
          </a:xfrm>
        </p:spPr>
        <p:txBody>
          <a:bodyPr anchor="ctr" anchorCtr="0"/>
          <a:lstStyle/>
          <a:p>
            <a:r>
              <a:rPr lang="en-US" dirty="0"/>
              <a:t>Click to Edit Master Title Style</a:t>
            </a:r>
          </a:p>
        </p:txBody>
      </p:sp>
      <p:sp>
        <p:nvSpPr>
          <p:cNvPr id="15" name="Content Placeholder 14">
            <a:extLst>
              <a:ext uri="{FF2B5EF4-FFF2-40B4-BE49-F238E27FC236}">
                <a16:creationId xmlns:a16="http://schemas.microsoft.com/office/drawing/2014/main" id="{83183A0E-A469-479C-9970-5EE3665A17EC}"/>
              </a:ext>
            </a:extLst>
          </p:cNvPr>
          <p:cNvSpPr>
            <a:spLocks noGrp="1"/>
          </p:cNvSpPr>
          <p:nvPr>
            <p:ph sz="quarter" idx="11"/>
          </p:nvPr>
        </p:nvSpPr>
        <p:spPr>
          <a:xfrm>
            <a:off x="4267200" y="685800"/>
            <a:ext cx="7569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a:extLst>
              <a:ext uri="{FF2B5EF4-FFF2-40B4-BE49-F238E27FC236}">
                <a16:creationId xmlns:a16="http://schemas.microsoft.com/office/drawing/2014/main" id="{91B75813-FEA7-470A-8DAB-6065CC3384AA}"/>
              </a:ext>
            </a:extLst>
          </p:cNvPr>
          <p:cNvSpPr>
            <a:spLocks noGrp="1"/>
          </p:cNvSpPr>
          <p:nvPr>
            <p:ph type="ftr" sz="quarter" idx="14"/>
          </p:nvPr>
        </p:nvSpPr>
        <p:spPr>
          <a:xfrm>
            <a:off x="1095819" y="6356351"/>
            <a:ext cx="5000181" cy="273050"/>
          </a:xfrm>
          <a:prstGeom prst="rect">
            <a:avLst/>
          </a:prstGeom>
        </p:spPr>
        <p:txBody>
          <a:bodyPr/>
          <a:lstStyle/>
          <a:p>
            <a:endParaRPr lang="en-US" dirty="0"/>
          </a:p>
        </p:txBody>
      </p:sp>
      <p:sp>
        <p:nvSpPr>
          <p:cNvPr id="10" name="Freeform 25">
            <a:extLst>
              <a:ext uri="{FF2B5EF4-FFF2-40B4-BE49-F238E27FC236}">
                <a16:creationId xmlns:a16="http://schemas.microsoft.com/office/drawing/2014/main" id="{29C26779-48C6-434E-B465-FDA8F748793C}"/>
              </a:ext>
            </a:extLst>
          </p:cNvPr>
          <p:cNvSpPr>
            <a:spLocks noChangeAspect="1"/>
          </p:cNvSpPr>
          <p:nvPr userDrawn="1"/>
        </p:nvSpPr>
        <p:spPr bwMode="gray">
          <a:xfrm>
            <a:off x="663443" y="5030788"/>
            <a:ext cx="215900" cy="1827212"/>
          </a:xfrm>
          <a:custGeom>
            <a:avLst/>
            <a:gdLst/>
            <a:ahLst/>
            <a:cxnLst>
              <a:cxn ang="0">
                <a:pos x="120" y="0"/>
              </a:cxn>
              <a:cxn ang="0">
                <a:pos x="120" y="1354"/>
              </a:cxn>
              <a:cxn ang="0">
                <a:pos x="0" y="1354"/>
              </a:cxn>
              <a:cxn ang="0">
                <a:pos x="0" y="85"/>
              </a:cxn>
              <a:cxn ang="0">
                <a:pos x="120" y="0"/>
              </a:cxn>
            </a:cxnLst>
            <a:rect l="0" t="0" r="r" b="b"/>
            <a:pathLst>
              <a:path w="120" h="1354">
                <a:moveTo>
                  <a:pt x="120" y="0"/>
                </a:moveTo>
                <a:lnTo>
                  <a:pt x="120" y="1354"/>
                </a:lnTo>
                <a:lnTo>
                  <a:pt x="0" y="1354"/>
                </a:lnTo>
                <a:lnTo>
                  <a:pt x="0" y="85"/>
                </a:lnTo>
                <a:lnTo>
                  <a:pt x="120" y="0"/>
                </a:lnTo>
                <a:close/>
              </a:path>
            </a:pathLst>
          </a:custGeom>
          <a:solidFill>
            <a:srgbClr val="EC1C3C"/>
          </a:solidFill>
          <a:ln w="9525">
            <a:noFill/>
            <a:round/>
            <a:headEnd/>
            <a:tailEnd/>
          </a:ln>
        </p:spPr>
        <p:txBody>
          <a:bodyPr/>
          <a:lstStyle/>
          <a:p>
            <a:endParaRPr lang="en-GB" sz="1800" dirty="0"/>
          </a:p>
        </p:txBody>
      </p:sp>
      <p:sp>
        <p:nvSpPr>
          <p:cNvPr id="11" name="Freeform 30">
            <a:extLst>
              <a:ext uri="{FF2B5EF4-FFF2-40B4-BE49-F238E27FC236}">
                <a16:creationId xmlns:a16="http://schemas.microsoft.com/office/drawing/2014/main" id="{8647885D-88E7-491E-8C8A-501B0F787644}"/>
              </a:ext>
            </a:extLst>
          </p:cNvPr>
          <p:cNvSpPr>
            <a:spLocks noChangeAspect="1"/>
          </p:cNvSpPr>
          <p:nvPr userDrawn="1"/>
        </p:nvSpPr>
        <p:spPr bwMode="gray">
          <a:xfrm>
            <a:off x="662385" y="1"/>
            <a:ext cx="215900" cy="898525"/>
          </a:xfrm>
          <a:custGeom>
            <a:avLst/>
            <a:gdLst/>
            <a:ahLst/>
            <a:cxnLst>
              <a:cxn ang="0">
                <a:pos x="120" y="581"/>
              </a:cxn>
              <a:cxn ang="0">
                <a:pos x="120" y="0"/>
              </a:cxn>
              <a:cxn ang="0">
                <a:pos x="0" y="0"/>
              </a:cxn>
              <a:cxn ang="0">
                <a:pos x="0" y="666"/>
              </a:cxn>
              <a:cxn ang="0">
                <a:pos x="120" y="581"/>
              </a:cxn>
            </a:cxnLst>
            <a:rect l="0" t="0" r="r" b="b"/>
            <a:pathLst>
              <a:path w="120" h="666">
                <a:moveTo>
                  <a:pt x="120" y="581"/>
                </a:moveTo>
                <a:lnTo>
                  <a:pt x="120" y="0"/>
                </a:lnTo>
                <a:lnTo>
                  <a:pt x="0" y="0"/>
                </a:lnTo>
                <a:lnTo>
                  <a:pt x="0" y="666"/>
                </a:lnTo>
                <a:lnTo>
                  <a:pt x="120" y="581"/>
                </a:lnTo>
                <a:close/>
              </a:path>
            </a:pathLst>
          </a:custGeom>
          <a:solidFill>
            <a:srgbClr val="EC1C3C"/>
          </a:solidFill>
          <a:ln w="9525">
            <a:noFill/>
            <a:round/>
            <a:headEnd/>
            <a:tailEnd/>
          </a:ln>
        </p:spPr>
        <p:txBody>
          <a:bodyPr/>
          <a:lstStyle/>
          <a:p>
            <a:endParaRPr lang="en-GB" sz="1800" dirty="0"/>
          </a:p>
        </p:txBody>
      </p:sp>
    </p:spTree>
    <p:extLst>
      <p:ext uri="{BB962C8B-B14F-4D97-AF65-F5344CB8AC3E}">
        <p14:creationId xmlns:p14="http://schemas.microsoft.com/office/powerpoint/2010/main" val="717904063"/>
      </p:ext>
    </p:extLst>
  </p:cSld>
  <p:clrMapOvr>
    <a:masterClrMapping/>
  </p:clrMapOvr>
  <p:extLst>
    <p:ext uri="{DCECCB84-F9BA-43D5-87BE-67443E8EF086}">
      <p15:sldGuideLst xmlns:p15="http://schemas.microsoft.com/office/powerpoint/2012/main">
        <p15:guide id="1" pos="2016">
          <p15:clr>
            <a:srgbClr val="FBAE40"/>
          </p15:clr>
        </p15:guide>
        <p15:guide id="2" pos="17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ull Image">
  <p:cSld name="Full Image">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138359" y="-130628"/>
            <a:ext cx="12468800" cy="7119200"/>
          </a:xfrm>
          <a:prstGeom prst="rect">
            <a:avLst/>
          </a:prstGeom>
          <a:solidFill>
            <a:srgbClr val="F2F2F2"/>
          </a:solidFill>
          <a:ln>
            <a:noFill/>
          </a:ln>
        </p:spPr>
      </p:sp>
    </p:spTree>
    <p:extLst>
      <p:ext uri="{BB962C8B-B14F-4D97-AF65-F5344CB8AC3E}">
        <p14:creationId xmlns:p14="http://schemas.microsoft.com/office/powerpoint/2010/main" val="3626837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p:cSld name="Slide">
    <p:spTree>
      <p:nvGrpSpPr>
        <p:cNvPr id="1" name="Shape 52"/>
        <p:cNvGrpSpPr/>
        <p:nvPr/>
      </p:nvGrpSpPr>
      <p:grpSpPr>
        <a:xfrm>
          <a:off x="0" y="0"/>
          <a:ext cx="0" cy="0"/>
          <a:chOff x="0" y="0"/>
          <a:chExt cx="0" cy="0"/>
        </a:xfrm>
      </p:grpSpPr>
      <p:sp>
        <p:nvSpPr>
          <p:cNvPr id="53" name="Google Shape;53;p14"/>
          <p:cNvSpPr>
            <a:spLocks noGrp="1"/>
          </p:cNvSpPr>
          <p:nvPr>
            <p:ph type="pic" idx="2"/>
          </p:nvPr>
        </p:nvSpPr>
        <p:spPr>
          <a:xfrm>
            <a:off x="0" y="0"/>
            <a:ext cx="12192000" cy="4364400"/>
          </a:xfrm>
          <a:prstGeom prst="rect">
            <a:avLst/>
          </a:prstGeom>
          <a:solidFill>
            <a:srgbClr val="F2F2F2"/>
          </a:solidFill>
          <a:ln>
            <a:noFill/>
          </a:ln>
        </p:spPr>
      </p:sp>
    </p:spTree>
    <p:extLst>
      <p:ext uri="{BB962C8B-B14F-4D97-AF65-F5344CB8AC3E}">
        <p14:creationId xmlns:p14="http://schemas.microsoft.com/office/powerpoint/2010/main" val="2118159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4813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Break">
  <p:cSld name="Section Break">
    <p:spTree>
      <p:nvGrpSpPr>
        <p:cNvPr id="1" name="Shape 55"/>
        <p:cNvGrpSpPr/>
        <p:nvPr/>
      </p:nvGrpSpPr>
      <p:grpSpPr>
        <a:xfrm>
          <a:off x="0" y="0"/>
          <a:ext cx="0" cy="0"/>
          <a:chOff x="0" y="0"/>
          <a:chExt cx="0" cy="0"/>
        </a:xfrm>
      </p:grpSpPr>
      <p:sp>
        <p:nvSpPr>
          <p:cNvPr id="56" name="Google Shape;56;p16"/>
          <p:cNvSpPr>
            <a:spLocks noGrp="1"/>
          </p:cNvSpPr>
          <p:nvPr>
            <p:ph type="pic" idx="2"/>
          </p:nvPr>
        </p:nvSpPr>
        <p:spPr>
          <a:xfrm>
            <a:off x="5743929" y="0"/>
            <a:ext cx="5136400" cy="6858000"/>
          </a:xfrm>
          <a:prstGeom prst="rect">
            <a:avLst/>
          </a:prstGeom>
          <a:solidFill>
            <a:srgbClr val="F2F2F2"/>
          </a:solidFill>
          <a:ln>
            <a:noFill/>
          </a:ln>
        </p:spPr>
      </p:sp>
    </p:spTree>
    <p:extLst>
      <p:ext uri="{BB962C8B-B14F-4D97-AF65-F5344CB8AC3E}">
        <p14:creationId xmlns:p14="http://schemas.microsoft.com/office/powerpoint/2010/main" val="82182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24115C71-988A-B7E9-B98C-A5F9E2E69F8B}"/>
              </a:ext>
            </a:extLst>
          </p:cNvPr>
          <p:cNvPicPr>
            <a:picLocks noChangeAspect="1"/>
          </p:cNvPicPr>
          <p:nvPr userDrawn="1"/>
        </p:nvPicPr>
        <p:blipFill>
          <a:blip r:embed="rId25"/>
          <a:stretch>
            <a:fillRect/>
          </a:stretch>
        </p:blipFill>
        <p:spPr>
          <a:xfrm>
            <a:off x="10122218" y="5583124"/>
            <a:ext cx="1836629" cy="82336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 id="2147483669" r:id="rId18"/>
    <p:sldLayoutId id="2147483670" r:id="rId19"/>
    <p:sldLayoutId id="2147483671" r:id="rId20"/>
    <p:sldLayoutId id="2147483672" r:id="rId21"/>
    <p:sldLayoutId id="2147483673" r:id="rId22"/>
    <p:sldLayoutId id="2147483674" r:id="rId23"/>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2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3089-EE27-E33F-7308-890F25FCD055}"/>
              </a:ext>
            </a:extLst>
          </p:cNvPr>
          <p:cNvSpPr>
            <a:spLocks noGrp="1"/>
          </p:cNvSpPr>
          <p:nvPr>
            <p:ph type="ctrTitle"/>
          </p:nvPr>
        </p:nvSpPr>
        <p:spPr>
          <a:xfrm>
            <a:off x="1137424" y="2404534"/>
            <a:ext cx="8639622" cy="1646302"/>
          </a:xfrm>
        </p:spPr>
        <p:txBody>
          <a:bodyPr/>
          <a:lstStyle/>
          <a:p>
            <a:r>
              <a:rPr lang="en-US" dirty="0"/>
              <a:t>Nonprofit Business Models: Foundation Funding</a:t>
            </a:r>
          </a:p>
        </p:txBody>
      </p:sp>
      <p:sp>
        <p:nvSpPr>
          <p:cNvPr id="3" name="Subtitle 2">
            <a:extLst>
              <a:ext uri="{FF2B5EF4-FFF2-40B4-BE49-F238E27FC236}">
                <a16:creationId xmlns:a16="http://schemas.microsoft.com/office/drawing/2014/main" id="{C46B16BC-0488-CB11-2513-F52F0C39AAF7}"/>
              </a:ext>
            </a:extLst>
          </p:cNvPr>
          <p:cNvSpPr>
            <a:spLocks noGrp="1"/>
          </p:cNvSpPr>
          <p:nvPr>
            <p:ph type="subTitle" idx="1"/>
          </p:nvPr>
        </p:nvSpPr>
        <p:spPr/>
        <p:txBody>
          <a:bodyPr/>
          <a:lstStyle/>
          <a:p>
            <a:r>
              <a:rPr lang="en-US" dirty="0"/>
              <a:t>July 18, 2023</a:t>
            </a:r>
          </a:p>
        </p:txBody>
      </p:sp>
      <p:sp>
        <p:nvSpPr>
          <p:cNvPr id="6" name="Content Placeholder 2">
            <a:extLst>
              <a:ext uri="{FF2B5EF4-FFF2-40B4-BE49-F238E27FC236}">
                <a16:creationId xmlns:a16="http://schemas.microsoft.com/office/drawing/2014/main" id="{06AD21C3-64ED-416D-9808-75474D95B1FC}"/>
              </a:ext>
            </a:extLst>
          </p:cNvPr>
          <p:cNvSpPr txBox="1">
            <a:spLocks/>
          </p:cNvSpPr>
          <p:nvPr/>
        </p:nvSpPr>
        <p:spPr bwMode="auto">
          <a:xfrm>
            <a:off x="873473" y="5312553"/>
            <a:ext cx="2468880" cy="356999"/>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algn="ctr"/>
            <a:r>
              <a:rPr lang="en-US" b="1" kern="0" dirty="0">
                <a:solidFill>
                  <a:schemeClr val="accent1"/>
                </a:solidFill>
              </a:rPr>
              <a:t>Webinar Sponsor:</a:t>
            </a:r>
          </a:p>
        </p:txBody>
      </p:sp>
      <p:pic>
        <p:nvPicPr>
          <p:cNvPr id="5" name="Picture 4" descr="A black and grey logo&#10;&#10;Description automatically generated">
            <a:extLst>
              <a:ext uri="{FF2B5EF4-FFF2-40B4-BE49-F238E27FC236}">
                <a16:creationId xmlns:a16="http://schemas.microsoft.com/office/drawing/2014/main" id="{3C83FA29-EE4C-42EB-B05A-4E6A5D3F28FD}"/>
              </a:ext>
            </a:extLst>
          </p:cNvPr>
          <p:cNvPicPr>
            <a:picLocks noChangeAspect="1"/>
          </p:cNvPicPr>
          <p:nvPr/>
        </p:nvPicPr>
        <p:blipFill>
          <a:blip r:embed="rId3"/>
          <a:stretch>
            <a:fillRect/>
          </a:stretch>
        </p:blipFill>
        <p:spPr>
          <a:xfrm>
            <a:off x="652604" y="5764205"/>
            <a:ext cx="3228834" cy="495193"/>
          </a:xfrm>
          <a:prstGeom prst="rect">
            <a:avLst/>
          </a:prstGeom>
        </p:spPr>
      </p:pic>
    </p:spTree>
    <p:extLst>
      <p:ext uri="{BB962C8B-B14F-4D97-AF65-F5344CB8AC3E}">
        <p14:creationId xmlns:p14="http://schemas.microsoft.com/office/powerpoint/2010/main" val="419948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95A574-929F-471A-BD83-7000C2102EC2}"/>
              </a:ext>
            </a:extLst>
          </p:cNvPr>
          <p:cNvPicPr>
            <a:picLocks noChangeAspect="1"/>
          </p:cNvPicPr>
          <p:nvPr/>
        </p:nvPicPr>
        <p:blipFill>
          <a:blip r:embed="rId2"/>
          <a:stretch>
            <a:fillRect/>
          </a:stretch>
        </p:blipFill>
        <p:spPr>
          <a:xfrm>
            <a:off x="612948" y="502920"/>
            <a:ext cx="9117649" cy="6115050"/>
          </a:xfrm>
          <a:prstGeom prst="rect">
            <a:avLst/>
          </a:prstGeom>
        </p:spPr>
      </p:pic>
      <p:sp>
        <p:nvSpPr>
          <p:cNvPr id="5" name="Footer Placeholder 3">
            <a:extLst>
              <a:ext uri="{FF2B5EF4-FFF2-40B4-BE49-F238E27FC236}">
                <a16:creationId xmlns:a16="http://schemas.microsoft.com/office/drawing/2014/main" id="{9409D8EA-E25D-428A-A6C3-A2AA52F9FC5E}"/>
              </a:ext>
            </a:extLst>
          </p:cNvPr>
          <p:cNvSpPr txBox="1">
            <a:spLocks/>
          </p:cNvSpPr>
          <p:nvPr/>
        </p:nvSpPr>
        <p:spPr>
          <a:xfrm>
            <a:off x="1301971" y="6567077"/>
            <a:ext cx="9588057" cy="2730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t>Source: The State of Nonprofit News, Institute for Nonprofit News, May 2023</a:t>
            </a:r>
          </a:p>
        </p:txBody>
      </p:sp>
    </p:spTree>
    <p:extLst>
      <p:ext uri="{BB962C8B-B14F-4D97-AF65-F5344CB8AC3E}">
        <p14:creationId xmlns:p14="http://schemas.microsoft.com/office/powerpoint/2010/main" val="67109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0A857A41-65A6-4554-A520-A166301551E0}"/>
              </a:ext>
            </a:extLst>
          </p:cNvPr>
          <p:cNvSpPr txBox="1">
            <a:spLocks/>
          </p:cNvSpPr>
          <p:nvPr/>
        </p:nvSpPr>
        <p:spPr>
          <a:xfrm>
            <a:off x="1301971" y="6567077"/>
            <a:ext cx="9588057" cy="2730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t>Source: The State of Nonprofit News, Institute for Nonprofit News, May 2023</a:t>
            </a:r>
          </a:p>
        </p:txBody>
      </p:sp>
      <p:pic>
        <p:nvPicPr>
          <p:cNvPr id="3" name="Picture 2">
            <a:extLst>
              <a:ext uri="{FF2B5EF4-FFF2-40B4-BE49-F238E27FC236}">
                <a16:creationId xmlns:a16="http://schemas.microsoft.com/office/drawing/2014/main" id="{97D8AE91-46B3-4BBB-BB48-2C4C6EDB44EE}"/>
              </a:ext>
            </a:extLst>
          </p:cNvPr>
          <p:cNvPicPr>
            <a:picLocks noChangeAspect="1"/>
          </p:cNvPicPr>
          <p:nvPr/>
        </p:nvPicPr>
        <p:blipFill>
          <a:blip r:embed="rId2"/>
          <a:stretch>
            <a:fillRect/>
          </a:stretch>
        </p:blipFill>
        <p:spPr>
          <a:xfrm>
            <a:off x="345794" y="721702"/>
            <a:ext cx="9640229" cy="5414595"/>
          </a:xfrm>
          <a:prstGeom prst="rect">
            <a:avLst/>
          </a:prstGeom>
        </p:spPr>
      </p:pic>
    </p:spTree>
    <p:extLst>
      <p:ext uri="{BB962C8B-B14F-4D97-AF65-F5344CB8AC3E}">
        <p14:creationId xmlns:p14="http://schemas.microsoft.com/office/powerpoint/2010/main" val="1638185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E7144-342B-4CF0-A109-67A6A143C6FB}"/>
              </a:ext>
            </a:extLst>
          </p:cNvPr>
          <p:cNvPicPr>
            <a:picLocks noChangeAspect="1"/>
          </p:cNvPicPr>
          <p:nvPr/>
        </p:nvPicPr>
        <p:blipFill>
          <a:blip r:embed="rId2"/>
          <a:stretch>
            <a:fillRect/>
          </a:stretch>
        </p:blipFill>
        <p:spPr>
          <a:xfrm>
            <a:off x="1065655" y="0"/>
            <a:ext cx="7820025" cy="6638925"/>
          </a:xfrm>
          <a:prstGeom prst="rect">
            <a:avLst/>
          </a:prstGeom>
        </p:spPr>
      </p:pic>
      <p:sp>
        <p:nvSpPr>
          <p:cNvPr id="5" name="Footer Placeholder 3">
            <a:extLst>
              <a:ext uri="{FF2B5EF4-FFF2-40B4-BE49-F238E27FC236}">
                <a16:creationId xmlns:a16="http://schemas.microsoft.com/office/drawing/2014/main" id="{0B155637-70A9-419E-826A-4A318277AE67}"/>
              </a:ext>
            </a:extLst>
          </p:cNvPr>
          <p:cNvSpPr txBox="1">
            <a:spLocks/>
          </p:cNvSpPr>
          <p:nvPr/>
        </p:nvSpPr>
        <p:spPr>
          <a:xfrm>
            <a:off x="1301971" y="6573493"/>
            <a:ext cx="9588057" cy="2730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t>Source: The State of Nonprofit News, Institute for Nonprofit News, May 2023</a:t>
            </a:r>
          </a:p>
        </p:txBody>
      </p:sp>
    </p:spTree>
    <p:extLst>
      <p:ext uri="{BB962C8B-B14F-4D97-AF65-F5344CB8AC3E}">
        <p14:creationId xmlns:p14="http://schemas.microsoft.com/office/powerpoint/2010/main" val="3730920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1B9871-267B-4F02-97E0-B87AA42FAF10}"/>
              </a:ext>
            </a:extLst>
          </p:cNvPr>
          <p:cNvPicPr>
            <a:picLocks noChangeAspect="1"/>
          </p:cNvPicPr>
          <p:nvPr/>
        </p:nvPicPr>
        <p:blipFill rotWithShape="1">
          <a:blip r:embed="rId2"/>
          <a:srcRect r="7303"/>
          <a:stretch/>
        </p:blipFill>
        <p:spPr>
          <a:xfrm>
            <a:off x="665053" y="1447355"/>
            <a:ext cx="8582642" cy="4264945"/>
          </a:xfrm>
          <a:prstGeom prst="rect">
            <a:avLst/>
          </a:prstGeom>
        </p:spPr>
      </p:pic>
      <p:sp>
        <p:nvSpPr>
          <p:cNvPr id="5" name="Footer Placeholder 3">
            <a:extLst>
              <a:ext uri="{FF2B5EF4-FFF2-40B4-BE49-F238E27FC236}">
                <a16:creationId xmlns:a16="http://schemas.microsoft.com/office/drawing/2014/main" id="{0A857A41-65A6-4554-A520-A166301551E0}"/>
              </a:ext>
            </a:extLst>
          </p:cNvPr>
          <p:cNvSpPr txBox="1">
            <a:spLocks/>
          </p:cNvSpPr>
          <p:nvPr/>
        </p:nvSpPr>
        <p:spPr>
          <a:xfrm>
            <a:off x="1301971" y="6567077"/>
            <a:ext cx="9588057" cy="2730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t>Source: The State of Nonprofit News, Institute for Nonprofit News, May 2023</a:t>
            </a:r>
          </a:p>
        </p:txBody>
      </p:sp>
    </p:spTree>
    <p:extLst>
      <p:ext uri="{BB962C8B-B14F-4D97-AF65-F5344CB8AC3E}">
        <p14:creationId xmlns:p14="http://schemas.microsoft.com/office/powerpoint/2010/main" val="3035410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3F64AF-7F25-4897-A68B-6C64FB87A1CC}"/>
              </a:ext>
            </a:extLst>
          </p:cNvPr>
          <p:cNvSpPr>
            <a:spLocks noGrp="1"/>
          </p:cNvSpPr>
          <p:nvPr>
            <p:ph type="title"/>
          </p:nvPr>
        </p:nvSpPr>
        <p:spPr/>
        <p:txBody>
          <a:bodyPr/>
          <a:lstStyle/>
          <a:p>
            <a:r>
              <a:rPr lang="en-US" dirty="0">
                <a:solidFill>
                  <a:schemeClr val="bg1"/>
                </a:solidFill>
              </a:rPr>
              <a:t>Q&amp;A</a:t>
            </a:r>
          </a:p>
        </p:txBody>
      </p:sp>
      <p:sp>
        <p:nvSpPr>
          <p:cNvPr id="5" name="Text Placeholder 4">
            <a:extLst>
              <a:ext uri="{FF2B5EF4-FFF2-40B4-BE49-F238E27FC236}">
                <a16:creationId xmlns:a16="http://schemas.microsoft.com/office/drawing/2014/main" id="{7CF2E3AA-D263-46BC-A226-612BFFECD54C}"/>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2367230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4E040-9741-4176-A1A1-1D3DDFDFC1D4}"/>
              </a:ext>
            </a:extLst>
          </p:cNvPr>
          <p:cNvSpPr>
            <a:spLocks noGrp="1"/>
          </p:cNvSpPr>
          <p:nvPr>
            <p:ph type="title"/>
          </p:nvPr>
        </p:nvSpPr>
        <p:spPr/>
        <p:txBody>
          <a:bodyPr/>
          <a:lstStyle/>
          <a:p>
            <a:r>
              <a:rPr lang="en-US" dirty="0">
                <a:solidFill>
                  <a:schemeClr val="bg1"/>
                </a:solidFill>
              </a:rPr>
              <a:t>The World of Foundations</a:t>
            </a:r>
          </a:p>
        </p:txBody>
      </p:sp>
      <p:sp>
        <p:nvSpPr>
          <p:cNvPr id="3" name="Text Placeholder 2">
            <a:extLst>
              <a:ext uri="{FF2B5EF4-FFF2-40B4-BE49-F238E27FC236}">
                <a16:creationId xmlns:a16="http://schemas.microsoft.com/office/drawing/2014/main" id="{C9CC08A5-9721-48B7-90DA-A938D9FEABB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0001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C9237B-043D-4210-9587-39E911D169A7}"/>
              </a:ext>
            </a:extLst>
          </p:cNvPr>
          <p:cNvSpPr>
            <a:spLocks noGrp="1"/>
          </p:cNvSpPr>
          <p:nvPr>
            <p:ph type="title"/>
          </p:nvPr>
        </p:nvSpPr>
        <p:spPr/>
        <p:txBody>
          <a:bodyPr/>
          <a:lstStyle/>
          <a:p>
            <a:r>
              <a:rPr lang="en-US" dirty="0"/>
              <a:t>Types of Foundations</a:t>
            </a:r>
          </a:p>
        </p:txBody>
      </p:sp>
      <p:sp>
        <p:nvSpPr>
          <p:cNvPr id="5" name="Rectangle 4">
            <a:extLst>
              <a:ext uri="{FF2B5EF4-FFF2-40B4-BE49-F238E27FC236}">
                <a16:creationId xmlns:a16="http://schemas.microsoft.com/office/drawing/2014/main" id="{1E53B89D-D8C1-4C8A-B848-13F3DC74237C}"/>
              </a:ext>
            </a:extLst>
          </p:cNvPr>
          <p:cNvSpPr/>
          <p:nvPr/>
        </p:nvSpPr>
        <p:spPr>
          <a:xfrm>
            <a:off x="5011452" y="4000751"/>
            <a:ext cx="2933094" cy="858852"/>
          </a:xfrm>
          <a:prstGeom prst="rect">
            <a:avLst/>
          </a:prstGeom>
          <a:solidFill>
            <a:schemeClr val="accent2"/>
          </a:solidFill>
        </p:spPr>
        <p:txBody>
          <a:bodyPr lIns="1005840" tIns="182880" rIns="182880" bIns="182880" rtlCol="0" anchor="ctr">
            <a:noAutofit/>
          </a:bodyPr>
          <a:lstStyle/>
          <a:p>
            <a:pPr algn="l">
              <a:spcBef>
                <a:spcPct val="20000"/>
              </a:spcBef>
            </a:pPr>
            <a:r>
              <a:rPr lang="en-US" b="1" kern="0" dirty="0">
                <a:solidFill>
                  <a:schemeClr val="bg1"/>
                </a:solidFill>
                <a:latin typeface="Trebuchet MS"/>
              </a:rPr>
              <a:t>PRIVATE OPERATING FOUNDATIONS</a:t>
            </a:r>
          </a:p>
        </p:txBody>
      </p:sp>
      <p:sp>
        <p:nvSpPr>
          <p:cNvPr id="6" name="Rectangle 5">
            <a:extLst>
              <a:ext uri="{FF2B5EF4-FFF2-40B4-BE49-F238E27FC236}">
                <a16:creationId xmlns:a16="http://schemas.microsoft.com/office/drawing/2014/main" id="{8415F5AA-99D7-45D1-8253-D1015DF35035}"/>
              </a:ext>
            </a:extLst>
          </p:cNvPr>
          <p:cNvSpPr/>
          <p:nvPr/>
        </p:nvSpPr>
        <p:spPr>
          <a:xfrm>
            <a:off x="677333" y="1278513"/>
            <a:ext cx="2974995" cy="858852"/>
          </a:xfrm>
          <a:prstGeom prst="rect">
            <a:avLst/>
          </a:prstGeom>
          <a:solidFill>
            <a:schemeClr val="accent6"/>
          </a:solidFill>
        </p:spPr>
        <p:txBody>
          <a:bodyPr lIns="914400" tIns="182880" rIns="182880" bIns="182880" rtlCol="0" anchor="ctr">
            <a:noAutofit/>
          </a:bodyPr>
          <a:lstStyle/>
          <a:p>
            <a:pPr algn="l">
              <a:spcBef>
                <a:spcPct val="20000"/>
              </a:spcBef>
            </a:pPr>
            <a:r>
              <a:rPr lang="en-US" b="1" kern="0" dirty="0">
                <a:solidFill>
                  <a:schemeClr val="bg1"/>
                </a:solidFill>
                <a:latin typeface="Trebuchet MS"/>
              </a:rPr>
              <a:t>INDEPENDENT FOUNDATIONS</a:t>
            </a:r>
          </a:p>
        </p:txBody>
      </p:sp>
      <p:sp>
        <p:nvSpPr>
          <p:cNvPr id="7" name="Rectangle 6">
            <a:extLst>
              <a:ext uri="{FF2B5EF4-FFF2-40B4-BE49-F238E27FC236}">
                <a16:creationId xmlns:a16="http://schemas.microsoft.com/office/drawing/2014/main" id="{ABCB9397-0E39-4801-8E99-EDEA84014763}"/>
              </a:ext>
            </a:extLst>
          </p:cNvPr>
          <p:cNvSpPr/>
          <p:nvPr/>
        </p:nvSpPr>
        <p:spPr>
          <a:xfrm>
            <a:off x="3758838" y="1296229"/>
            <a:ext cx="2933094" cy="865202"/>
          </a:xfrm>
          <a:prstGeom prst="rect">
            <a:avLst/>
          </a:prstGeom>
          <a:solidFill>
            <a:schemeClr val="accent4"/>
          </a:solidFill>
          <a:ln>
            <a:noFill/>
          </a:ln>
        </p:spPr>
        <p:txBody>
          <a:bodyPr lIns="731520" tIns="182880" rIns="91440" bIns="182880" rtlCol="0" anchor="ctr">
            <a:noAutofit/>
          </a:bodyPr>
          <a:lstStyle/>
          <a:p>
            <a:pPr algn="l">
              <a:spcBef>
                <a:spcPct val="20000"/>
              </a:spcBef>
            </a:pPr>
            <a:r>
              <a:rPr lang="en-US" b="1" kern="0" dirty="0">
                <a:solidFill>
                  <a:schemeClr val="bg1"/>
                </a:solidFill>
                <a:latin typeface="Trebuchet MS"/>
              </a:rPr>
              <a:t>FAMILY FOUNDATIONS</a:t>
            </a:r>
          </a:p>
        </p:txBody>
      </p:sp>
      <p:pic>
        <p:nvPicPr>
          <p:cNvPr id="8" name="Graphic 7">
            <a:extLst>
              <a:ext uri="{FF2B5EF4-FFF2-40B4-BE49-F238E27FC236}">
                <a16:creationId xmlns:a16="http://schemas.microsoft.com/office/drawing/2014/main" id="{C1C1C220-8BF3-496D-9E11-CC8DC984F5F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874999" y="1433331"/>
            <a:ext cx="551581" cy="551581"/>
          </a:xfrm>
          <a:prstGeom prst="rect">
            <a:avLst/>
          </a:prstGeom>
        </p:spPr>
      </p:pic>
      <p:pic>
        <p:nvPicPr>
          <p:cNvPr id="9" name="Graphic 8">
            <a:extLst>
              <a:ext uri="{FF2B5EF4-FFF2-40B4-BE49-F238E27FC236}">
                <a16:creationId xmlns:a16="http://schemas.microsoft.com/office/drawing/2014/main" id="{9DE56F0C-0451-4256-80C0-8B823FB17AC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45785" y="1397404"/>
            <a:ext cx="647701" cy="647701"/>
          </a:xfrm>
          <a:prstGeom prst="rect">
            <a:avLst/>
          </a:prstGeom>
        </p:spPr>
      </p:pic>
      <p:pic>
        <p:nvPicPr>
          <p:cNvPr id="10" name="Graphic 9">
            <a:extLst>
              <a:ext uri="{FF2B5EF4-FFF2-40B4-BE49-F238E27FC236}">
                <a16:creationId xmlns:a16="http://schemas.microsoft.com/office/drawing/2014/main" id="{72C66AF0-1748-4562-8F4E-86CA0C2C99E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85124" y="4087299"/>
            <a:ext cx="706664" cy="706664"/>
          </a:xfrm>
          <a:prstGeom prst="rect">
            <a:avLst/>
          </a:prstGeom>
        </p:spPr>
      </p:pic>
      <p:sp>
        <p:nvSpPr>
          <p:cNvPr id="11" name="Content Placeholder 12">
            <a:extLst>
              <a:ext uri="{FF2B5EF4-FFF2-40B4-BE49-F238E27FC236}">
                <a16:creationId xmlns:a16="http://schemas.microsoft.com/office/drawing/2014/main" id="{99991A2E-5852-4E9C-A17C-653D4F714035}"/>
              </a:ext>
            </a:extLst>
          </p:cNvPr>
          <p:cNvSpPr txBox="1">
            <a:spLocks/>
          </p:cNvSpPr>
          <p:nvPr/>
        </p:nvSpPr>
        <p:spPr>
          <a:xfrm>
            <a:off x="4998539" y="4858030"/>
            <a:ext cx="2946007" cy="1645920"/>
          </a:xfrm>
          <a:prstGeom prst="rect">
            <a:avLst/>
          </a:prstGeom>
          <a:solidFill>
            <a:schemeClr val="bg2"/>
          </a:solidFill>
        </p:spPr>
        <p:txBody>
          <a:bodyPr vert="horz" lIns="91440" tIns="91440" rIns="91440" bIns="45720" rtlCol="0" anchor="t" anchorCtr="0"/>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ts val="1000"/>
              </a:spcBef>
              <a:buClr>
                <a:schemeClr val="accent1"/>
              </a:buClr>
              <a:buSzPct val="80000"/>
            </a:pPr>
            <a:r>
              <a:rPr lang="en-US" sz="1400" dirty="0">
                <a:solidFill>
                  <a:schemeClr val="tx1">
                    <a:lumMod val="75000"/>
                    <a:lumOff val="25000"/>
                  </a:schemeClr>
                </a:solidFill>
              </a:rPr>
              <a:t>Private foundations that primarily operate their own charitable programs, although some also make grants.</a:t>
            </a:r>
          </a:p>
        </p:txBody>
      </p:sp>
      <p:sp>
        <p:nvSpPr>
          <p:cNvPr id="12" name="Content Placeholder 12">
            <a:extLst>
              <a:ext uri="{FF2B5EF4-FFF2-40B4-BE49-F238E27FC236}">
                <a16:creationId xmlns:a16="http://schemas.microsoft.com/office/drawing/2014/main" id="{278FDDBF-E07E-46F3-B8C0-E0692BB23BCC}"/>
              </a:ext>
            </a:extLst>
          </p:cNvPr>
          <p:cNvSpPr txBox="1">
            <a:spLocks/>
          </p:cNvSpPr>
          <p:nvPr/>
        </p:nvSpPr>
        <p:spPr>
          <a:xfrm>
            <a:off x="677333" y="2165093"/>
            <a:ext cx="2974995" cy="1645920"/>
          </a:xfrm>
          <a:prstGeom prst="rect">
            <a:avLst/>
          </a:prstGeom>
          <a:solidFill>
            <a:schemeClr val="bg2"/>
          </a:solidFill>
        </p:spPr>
        <p:txBody>
          <a:bodyPr lIns="91440" tIns="91440" rIns="91440" anchor="t" anchorCtr="0"/>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dirty="0"/>
              <a:t>Not governed by the benefactor, the benefactor’s family, or a corporation. </a:t>
            </a:r>
          </a:p>
          <a:p>
            <a:pPr marL="0" indent="0" algn="ctr">
              <a:buNone/>
            </a:pPr>
            <a:r>
              <a:rPr lang="en-US" sz="1400" dirty="0"/>
              <a:t>Usually funded by endowments from a single source such as an individual or group of individuals</a:t>
            </a:r>
          </a:p>
        </p:txBody>
      </p:sp>
      <p:sp>
        <p:nvSpPr>
          <p:cNvPr id="13" name="Content Placeholder 12">
            <a:extLst>
              <a:ext uri="{FF2B5EF4-FFF2-40B4-BE49-F238E27FC236}">
                <a16:creationId xmlns:a16="http://schemas.microsoft.com/office/drawing/2014/main" id="{92D68572-D76D-41D8-ABE0-F1B65292D60F}"/>
              </a:ext>
            </a:extLst>
          </p:cNvPr>
          <p:cNvSpPr txBox="1">
            <a:spLocks/>
          </p:cNvSpPr>
          <p:nvPr/>
        </p:nvSpPr>
        <p:spPr>
          <a:xfrm>
            <a:off x="3733226" y="2189158"/>
            <a:ext cx="2947061" cy="1645920"/>
          </a:xfrm>
          <a:prstGeom prst="rect">
            <a:avLst/>
          </a:prstGeom>
          <a:solidFill>
            <a:schemeClr val="bg2"/>
          </a:solidFill>
        </p:spPr>
        <p:txBody>
          <a:bodyPr lIns="91440" tIns="91440" rIns="91440" anchor="t" anchorCtr="0"/>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dirty="0"/>
              <a:t>Usually funded by an endowment from a family. </a:t>
            </a:r>
          </a:p>
          <a:p>
            <a:pPr marL="0" indent="0" algn="ctr">
              <a:buNone/>
            </a:pPr>
            <a:r>
              <a:rPr lang="en-US" sz="1400" dirty="0"/>
              <a:t>Family members of the donor(s) have a substantial role in the foundation’s governance</a:t>
            </a:r>
          </a:p>
        </p:txBody>
      </p:sp>
      <p:sp>
        <p:nvSpPr>
          <p:cNvPr id="14" name="Rectangle 13">
            <a:extLst>
              <a:ext uri="{FF2B5EF4-FFF2-40B4-BE49-F238E27FC236}">
                <a16:creationId xmlns:a16="http://schemas.microsoft.com/office/drawing/2014/main" id="{0037FE35-11FA-4191-9471-9ABC83EB68F9}"/>
              </a:ext>
            </a:extLst>
          </p:cNvPr>
          <p:cNvSpPr/>
          <p:nvPr/>
        </p:nvSpPr>
        <p:spPr>
          <a:xfrm>
            <a:off x="6781751" y="1278513"/>
            <a:ext cx="2974995" cy="858852"/>
          </a:xfrm>
          <a:prstGeom prst="rect">
            <a:avLst/>
          </a:prstGeom>
          <a:solidFill>
            <a:schemeClr val="accent1"/>
          </a:solidFill>
        </p:spPr>
        <p:txBody>
          <a:bodyPr lIns="914400" tIns="182880" rIns="182880" bIns="182880" rtlCol="0" anchor="ctr">
            <a:noAutofit/>
          </a:bodyPr>
          <a:lstStyle/>
          <a:p>
            <a:pPr algn="l">
              <a:spcBef>
                <a:spcPct val="20000"/>
              </a:spcBef>
            </a:pPr>
            <a:r>
              <a:rPr lang="en-US" b="1" kern="0" dirty="0">
                <a:solidFill>
                  <a:schemeClr val="bg1"/>
                </a:solidFill>
                <a:latin typeface="Trebuchet MS"/>
              </a:rPr>
              <a:t>CORPORATE FOUNDATIONS</a:t>
            </a:r>
          </a:p>
        </p:txBody>
      </p:sp>
      <p:sp>
        <p:nvSpPr>
          <p:cNvPr id="15" name="Rectangle 14">
            <a:extLst>
              <a:ext uri="{FF2B5EF4-FFF2-40B4-BE49-F238E27FC236}">
                <a16:creationId xmlns:a16="http://schemas.microsoft.com/office/drawing/2014/main" id="{F73EBC70-E7E3-4448-8253-8DC06EAF0BE4}"/>
              </a:ext>
            </a:extLst>
          </p:cNvPr>
          <p:cNvSpPr/>
          <p:nvPr/>
        </p:nvSpPr>
        <p:spPr>
          <a:xfrm>
            <a:off x="1846078" y="4002324"/>
            <a:ext cx="2933094" cy="865202"/>
          </a:xfrm>
          <a:prstGeom prst="rect">
            <a:avLst/>
          </a:prstGeom>
          <a:solidFill>
            <a:schemeClr val="accent5"/>
          </a:solidFill>
          <a:ln>
            <a:noFill/>
          </a:ln>
        </p:spPr>
        <p:txBody>
          <a:bodyPr lIns="731520" tIns="182880" rIns="91440" bIns="182880" rtlCol="0" anchor="ctr">
            <a:noAutofit/>
          </a:bodyPr>
          <a:lstStyle/>
          <a:p>
            <a:pPr algn="l">
              <a:spcBef>
                <a:spcPct val="20000"/>
              </a:spcBef>
            </a:pPr>
            <a:r>
              <a:rPr lang="en-US" b="1" kern="0" dirty="0">
                <a:solidFill>
                  <a:schemeClr val="bg1"/>
                </a:solidFill>
                <a:latin typeface="Trebuchet MS"/>
              </a:rPr>
              <a:t>INTERNATIONAL FOUNDATIONS</a:t>
            </a:r>
          </a:p>
        </p:txBody>
      </p:sp>
      <p:pic>
        <p:nvPicPr>
          <p:cNvPr id="16" name="Graphic 15">
            <a:extLst>
              <a:ext uri="{FF2B5EF4-FFF2-40B4-BE49-F238E27FC236}">
                <a16:creationId xmlns:a16="http://schemas.microsoft.com/office/drawing/2014/main" id="{4134E612-2085-4872-969E-22FCD4196BD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960774" y="4216695"/>
            <a:ext cx="508323" cy="508323"/>
          </a:xfrm>
          <a:prstGeom prst="rect">
            <a:avLst/>
          </a:prstGeom>
        </p:spPr>
      </p:pic>
      <p:pic>
        <p:nvPicPr>
          <p:cNvPr id="17" name="Graphic 16">
            <a:extLst>
              <a:ext uri="{FF2B5EF4-FFF2-40B4-BE49-F238E27FC236}">
                <a16:creationId xmlns:a16="http://schemas.microsoft.com/office/drawing/2014/main" id="{F8DBB005-5B26-404B-BD30-E6F0130B14C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947302" y="1410123"/>
            <a:ext cx="608701" cy="608701"/>
          </a:xfrm>
          <a:prstGeom prst="rect">
            <a:avLst/>
          </a:prstGeom>
        </p:spPr>
      </p:pic>
      <p:sp>
        <p:nvSpPr>
          <p:cNvPr id="18" name="Content Placeholder 12">
            <a:extLst>
              <a:ext uri="{FF2B5EF4-FFF2-40B4-BE49-F238E27FC236}">
                <a16:creationId xmlns:a16="http://schemas.microsoft.com/office/drawing/2014/main" id="{36512936-DD2B-4B25-A49A-15069F4914CF}"/>
              </a:ext>
            </a:extLst>
          </p:cNvPr>
          <p:cNvSpPr txBox="1">
            <a:spLocks/>
          </p:cNvSpPr>
          <p:nvPr/>
        </p:nvSpPr>
        <p:spPr>
          <a:xfrm>
            <a:off x="6781750" y="2164308"/>
            <a:ext cx="2974995" cy="1645920"/>
          </a:xfrm>
          <a:prstGeom prst="rect">
            <a:avLst/>
          </a:prstGeom>
          <a:solidFill>
            <a:schemeClr val="bg2"/>
          </a:solidFill>
        </p:spPr>
        <p:txBody>
          <a:bodyPr lIns="91440" tIns="91440" rIns="91440" anchor="t" anchorCtr="0"/>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dirty="0"/>
              <a:t>Created and financially supported by a corporation. </a:t>
            </a:r>
          </a:p>
          <a:p>
            <a:pPr marL="0" indent="0" algn="ctr">
              <a:buNone/>
            </a:pPr>
            <a:r>
              <a:rPr lang="en-US" sz="1400" dirty="0"/>
              <a:t>The foundation is created as a separate legal entity from the corporation, but with close ties to the corporation</a:t>
            </a:r>
          </a:p>
        </p:txBody>
      </p:sp>
      <p:sp>
        <p:nvSpPr>
          <p:cNvPr id="19" name="Content Placeholder 12">
            <a:extLst>
              <a:ext uri="{FF2B5EF4-FFF2-40B4-BE49-F238E27FC236}">
                <a16:creationId xmlns:a16="http://schemas.microsoft.com/office/drawing/2014/main" id="{1535D2B0-AEF7-4821-999B-2CE6992CE5CA}"/>
              </a:ext>
            </a:extLst>
          </p:cNvPr>
          <p:cNvSpPr txBox="1">
            <a:spLocks/>
          </p:cNvSpPr>
          <p:nvPr/>
        </p:nvSpPr>
        <p:spPr>
          <a:xfrm>
            <a:off x="1820466" y="4867524"/>
            <a:ext cx="2947061" cy="1645920"/>
          </a:xfrm>
          <a:prstGeom prst="rect">
            <a:avLst/>
          </a:prstGeom>
          <a:solidFill>
            <a:schemeClr val="bg2"/>
          </a:solidFill>
        </p:spPr>
        <p:txBody>
          <a:bodyPr lIns="91440" tIns="91440" rIns="91440" anchor="t" anchorCtr="0"/>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dirty="0"/>
              <a:t>Typically based outside the United States and make grants in their own countries and overseas. </a:t>
            </a:r>
          </a:p>
          <a:p>
            <a:pPr marL="0" indent="0" algn="ctr">
              <a:buNone/>
            </a:pPr>
            <a:r>
              <a:rPr lang="en-US" sz="1400" dirty="0"/>
              <a:t>Also refers to foundations in any country that primarily engage in cross-border giving</a:t>
            </a:r>
          </a:p>
        </p:txBody>
      </p:sp>
      <p:sp>
        <p:nvSpPr>
          <p:cNvPr id="20" name="Footer Placeholder 3">
            <a:extLst>
              <a:ext uri="{FF2B5EF4-FFF2-40B4-BE49-F238E27FC236}">
                <a16:creationId xmlns:a16="http://schemas.microsoft.com/office/drawing/2014/main" id="{AACB13F0-2FFE-4E08-838C-61448AC55304}"/>
              </a:ext>
            </a:extLst>
          </p:cNvPr>
          <p:cNvSpPr txBox="1">
            <a:spLocks/>
          </p:cNvSpPr>
          <p:nvPr/>
        </p:nvSpPr>
        <p:spPr>
          <a:xfrm>
            <a:off x="584217" y="6535326"/>
            <a:ext cx="9588057" cy="273050"/>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t>Source: Council on Foundations, Foundation Basics</a:t>
            </a:r>
          </a:p>
        </p:txBody>
      </p:sp>
    </p:spTree>
    <p:extLst>
      <p:ext uri="{BB962C8B-B14F-4D97-AF65-F5344CB8AC3E}">
        <p14:creationId xmlns:p14="http://schemas.microsoft.com/office/powerpoint/2010/main" val="174351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13" grpId="0" animBg="1"/>
      <p:bldP spid="14" grpId="0" animBg="1"/>
      <p:bldP spid="15"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4698-A871-43F2-86B8-5222CBF7CC5B}"/>
              </a:ext>
            </a:extLst>
          </p:cNvPr>
          <p:cNvSpPr>
            <a:spLocks noGrp="1"/>
          </p:cNvSpPr>
          <p:nvPr>
            <p:ph type="title"/>
          </p:nvPr>
        </p:nvSpPr>
        <p:spPr/>
        <p:txBody>
          <a:bodyPr/>
          <a:lstStyle/>
          <a:p>
            <a:r>
              <a:rPr lang="en-US" dirty="0"/>
              <a:t>The Nonprofit Economy</a:t>
            </a:r>
          </a:p>
        </p:txBody>
      </p:sp>
      <p:pic>
        <p:nvPicPr>
          <p:cNvPr id="1026" name="Picture 2">
            <a:extLst>
              <a:ext uri="{FF2B5EF4-FFF2-40B4-BE49-F238E27FC236}">
                <a16:creationId xmlns:a16="http://schemas.microsoft.com/office/drawing/2014/main" id="{9B33CBBF-1C3A-42A8-AF61-0B224066246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834" y="1195"/>
            <a:ext cx="9941668" cy="6856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12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567054-8845-444A-B660-A6F49636F1FC}"/>
              </a:ext>
            </a:extLst>
          </p:cNvPr>
          <p:cNvSpPr>
            <a:spLocks noGrp="1"/>
          </p:cNvSpPr>
          <p:nvPr>
            <p:ph type="title"/>
          </p:nvPr>
        </p:nvSpPr>
        <p:spPr/>
        <p:txBody>
          <a:bodyPr/>
          <a:lstStyle/>
          <a:p>
            <a:endParaRPr lang="en-US" dirty="0"/>
          </a:p>
        </p:txBody>
      </p:sp>
      <p:pic>
        <p:nvPicPr>
          <p:cNvPr id="10" name="Picture 9">
            <a:extLst>
              <a:ext uri="{FF2B5EF4-FFF2-40B4-BE49-F238E27FC236}">
                <a16:creationId xmlns:a16="http://schemas.microsoft.com/office/drawing/2014/main" id="{42A0CC99-7689-4DBE-B48B-24CB267E7565}"/>
              </a:ext>
            </a:extLst>
          </p:cNvPr>
          <p:cNvPicPr>
            <a:picLocks noChangeAspect="1"/>
          </p:cNvPicPr>
          <p:nvPr/>
        </p:nvPicPr>
        <p:blipFill>
          <a:blip r:embed="rId2"/>
          <a:stretch>
            <a:fillRect/>
          </a:stretch>
        </p:blipFill>
        <p:spPr>
          <a:xfrm>
            <a:off x="0" y="1247"/>
            <a:ext cx="9669780" cy="6856753"/>
          </a:xfrm>
          <a:prstGeom prst="rect">
            <a:avLst/>
          </a:prstGeom>
        </p:spPr>
      </p:pic>
      <p:sp>
        <p:nvSpPr>
          <p:cNvPr id="6" name="Footer Placeholder 3">
            <a:extLst>
              <a:ext uri="{FF2B5EF4-FFF2-40B4-BE49-F238E27FC236}">
                <a16:creationId xmlns:a16="http://schemas.microsoft.com/office/drawing/2014/main" id="{BA552C2E-959B-4524-B7F3-2CE43D48E115}"/>
              </a:ext>
            </a:extLst>
          </p:cNvPr>
          <p:cNvSpPr>
            <a:spLocks noGrp="1"/>
          </p:cNvSpPr>
          <p:nvPr>
            <p:ph type="ftr" sz="quarter" idx="11"/>
          </p:nvPr>
        </p:nvSpPr>
        <p:spPr>
          <a:xfrm>
            <a:off x="7114050" y="6278902"/>
            <a:ext cx="2159952" cy="365125"/>
          </a:xfrm>
        </p:spPr>
        <p:txBody>
          <a:bodyPr/>
          <a:lstStyle/>
          <a:p>
            <a:r>
              <a:rPr lang="en-US" dirty="0"/>
              <a:t>Source: Giving USA, 2022 Infographic</a:t>
            </a:r>
          </a:p>
        </p:txBody>
      </p:sp>
    </p:spTree>
    <p:extLst>
      <p:ext uri="{BB962C8B-B14F-4D97-AF65-F5344CB8AC3E}">
        <p14:creationId xmlns:p14="http://schemas.microsoft.com/office/powerpoint/2010/main" val="233772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lowchart: Connector 40">
            <a:extLst>
              <a:ext uri="{FF2B5EF4-FFF2-40B4-BE49-F238E27FC236}">
                <a16:creationId xmlns:a16="http://schemas.microsoft.com/office/drawing/2014/main" id="{5FADAEE5-125C-429D-F155-DD0A81296D61}"/>
              </a:ext>
            </a:extLst>
          </p:cNvPr>
          <p:cNvSpPr/>
          <p:nvPr/>
        </p:nvSpPr>
        <p:spPr>
          <a:xfrm>
            <a:off x="2706693" y="1442672"/>
            <a:ext cx="1371600" cy="1371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bg1"/>
                </a:solidFill>
              </a:rPr>
              <a:t>Accumulation of Social Capital</a:t>
            </a:r>
          </a:p>
        </p:txBody>
      </p:sp>
      <p:sp>
        <p:nvSpPr>
          <p:cNvPr id="42" name="Flowchart: Connector 41">
            <a:extLst>
              <a:ext uri="{FF2B5EF4-FFF2-40B4-BE49-F238E27FC236}">
                <a16:creationId xmlns:a16="http://schemas.microsoft.com/office/drawing/2014/main" id="{F0C1E27B-E39F-D48D-34A4-289324131BC2}"/>
              </a:ext>
            </a:extLst>
          </p:cNvPr>
          <p:cNvSpPr/>
          <p:nvPr/>
        </p:nvSpPr>
        <p:spPr>
          <a:xfrm>
            <a:off x="2706693" y="4808957"/>
            <a:ext cx="1371600" cy="1371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bg1"/>
                </a:solidFill>
              </a:rPr>
              <a:t>Accumulation of Economic Capital</a:t>
            </a:r>
          </a:p>
        </p:txBody>
      </p:sp>
      <p:sp>
        <p:nvSpPr>
          <p:cNvPr id="43" name="Flowchart: Connector 42">
            <a:extLst>
              <a:ext uri="{FF2B5EF4-FFF2-40B4-BE49-F238E27FC236}">
                <a16:creationId xmlns:a16="http://schemas.microsoft.com/office/drawing/2014/main" id="{AFD86A08-4E90-2A1E-70B8-C8EFBD42AC6D}"/>
              </a:ext>
            </a:extLst>
          </p:cNvPr>
          <p:cNvSpPr/>
          <p:nvPr/>
        </p:nvSpPr>
        <p:spPr>
          <a:xfrm>
            <a:off x="4724400" y="3125815"/>
            <a:ext cx="1371600" cy="1371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bg1"/>
                </a:solidFill>
              </a:rPr>
              <a:t>Accumulation of Symbolic Capital</a:t>
            </a:r>
          </a:p>
        </p:txBody>
      </p:sp>
      <p:sp>
        <p:nvSpPr>
          <p:cNvPr id="44" name="Flowchart: Connector 43">
            <a:extLst>
              <a:ext uri="{FF2B5EF4-FFF2-40B4-BE49-F238E27FC236}">
                <a16:creationId xmlns:a16="http://schemas.microsoft.com/office/drawing/2014/main" id="{C8DC1C81-CE3A-AC14-4342-9071521A5FD3}"/>
              </a:ext>
            </a:extLst>
          </p:cNvPr>
          <p:cNvSpPr/>
          <p:nvPr/>
        </p:nvSpPr>
        <p:spPr>
          <a:xfrm>
            <a:off x="688986" y="3125815"/>
            <a:ext cx="1371600" cy="1371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bg1"/>
                </a:solidFill>
              </a:rPr>
              <a:t>Accumulation of Cultural Capital</a:t>
            </a:r>
          </a:p>
        </p:txBody>
      </p:sp>
      <p:sp>
        <p:nvSpPr>
          <p:cNvPr id="69" name="Rectangle 68">
            <a:extLst>
              <a:ext uri="{FF2B5EF4-FFF2-40B4-BE49-F238E27FC236}">
                <a16:creationId xmlns:a16="http://schemas.microsoft.com/office/drawing/2014/main" id="{86142345-DE43-93DE-569A-9830CFF392AF}"/>
              </a:ext>
            </a:extLst>
          </p:cNvPr>
          <p:cNvSpPr/>
          <p:nvPr/>
        </p:nvSpPr>
        <p:spPr>
          <a:xfrm>
            <a:off x="9048313" y="3400827"/>
            <a:ext cx="1600318" cy="862337"/>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Societal Value</a:t>
            </a:r>
          </a:p>
        </p:txBody>
      </p:sp>
      <p:sp>
        <p:nvSpPr>
          <p:cNvPr id="2" name="TextBox 1">
            <a:extLst>
              <a:ext uri="{FF2B5EF4-FFF2-40B4-BE49-F238E27FC236}">
                <a16:creationId xmlns:a16="http://schemas.microsoft.com/office/drawing/2014/main" id="{673288E5-FBCD-E64B-C55D-AAA0645F7C62}"/>
              </a:ext>
            </a:extLst>
          </p:cNvPr>
          <p:cNvSpPr txBox="1"/>
          <p:nvPr/>
        </p:nvSpPr>
        <p:spPr>
          <a:xfrm>
            <a:off x="792942" y="25625"/>
            <a:ext cx="8020159" cy="646331"/>
          </a:xfrm>
          <a:prstGeom prst="rect">
            <a:avLst/>
          </a:prstGeom>
          <a:noFill/>
        </p:spPr>
        <p:txBody>
          <a:bodyPr wrap="square" rtlCol="0">
            <a:spAutoFit/>
          </a:bodyPr>
          <a:lstStyle/>
          <a:p>
            <a:endParaRPr lang="en-US" sz="3600" dirty="0">
              <a:solidFill>
                <a:srgbClr val="284E5E"/>
              </a:solidFill>
              <a:latin typeface="+mj-lt"/>
            </a:endParaRPr>
          </a:p>
        </p:txBody>
      </p:sp>
      <p:sp>
        <p:nvSpPr>
          <p:cNvPr id="3" name="Arrow: Right 2">
            <a:extLst>
              <a:ext uri="{FF2B5EF4-FFF2-40B4-BE49-F238E27FC236}">
                <a16:creationId xmlns:a16="http://schemas.microsoft.com/office/drawing/2014/main" id="{24D01A0D-1B2E-440C-AECC-1B13C504C055}"/>
              </a:ext>
            </a:extLst>
          </p:cNvPr>
          <p:cNvSpPr/>
          <p:nvPr/>
        </p:nvSpPr>
        <p:spPr>
          <a:xfrm>
            <a:off x="6446974" y="3447195"/>
            <a:ext cx="2366127" cy="7491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Creation</a:t>
            </a:r>
          </a:p>
        </p:txBody>
      </p:sp>
      <p:sp>
        <p:nvSpPr>
          <p:cNvPr id="4" name="Arrow: Down 3">
            <a:extLst>
              <a:ext uri="{FF2B5EF4-FFF2-40B4-BE49-F238E27FC236}">
                <a16:creationId xmlns:a16="http://schemas.microsoft.com/office/drawing/2014/main" id="{5D2BEA3B-9CA9-49D9-B430-C5A01C8A72B3}"/>
              </a:ext>
            </a:extLst>
          </p:cNvPr>
          <p:cNvSpPr/>
          <p:nvPr/>
        </p:nvSpPr>
        <p:spPr>
          <a:xfrm>
            <a:off x="3075422" y="2933985"/>
            <a:ext cx="377073" cy="180052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Arrow: Up 44">
            <a:extLst>
              <a:ext uri="{FF2B5EF4-FFF2-40B4-BE49-F238E27FC236}">
                <a16:creationId xmlns:a16="http://schemas.microsoft.com/office/drawing/2014/main" id="{E7309893-24EC-478D-8E1F-629FCE1BC35E}"/>
              </a:ext>
            </a:extLst>
          </p:cNvPr>
          <p:cNvSpPr/>
          <p:nvPr/>
        </p:nvSpPr>
        <p:spPr>
          <a:xfrm>
            <a:off x="3408101" y="2931736"/>
            <a:ext cx="377073" cy="1800520"/>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23DD48B4-E7D5-4D67-9B21-D2DCAD8D7498}"/>
              </a:ext>
            </a:extLst>
          </p:cNvPr>
          <p:cNvSpPr/>
          <p:nvPr/>
        </p:nvSpPr>
        <p:spPr>
          <a:xfrm>
            <a:off x="3899556" y="3611779"/>
            <a:ext cx="735290" cy="399672"/>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Arrow: Left 45">
            <a:extLst>
              <a:ext uri="{FF2B5EF4-FFF2-40B4-BE49-F238E27FC236}">
                <a16:creationId xmlns:a16="http://schemas.microsoft.com/office/drawing/2014/main" id="{21C553CB-E3CD-4D55-9510-CCA3140F78AD}"/>
              </a:ext>
            </a:extLst>
          </p:cNvPr>
          <p:cNvSpPr/>
          <p:nvPr/>
        </p:nvSpPr>
        <p:spPr>
          <a:xfrm>
            <a:off x="2227126" y="3611779"/>
            <a:ext cx="735290" cy="399672"/>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Arrow: Up 46">
            <a:extLst>
              <a:ext uri="{FF2B5EF4-FFF2-40B4-BE49-F238E27FC236}">
                <a16:creationId xmlns:a16="http://schemas.microsoft.com/office/drawing/2014/main" id="{EC925B78-D368-426B-9489-E31B49690DA5}"/>
              </a:ext>
            </a:extLst>
          </p:cNvPr>
          <p:cNvSpPr/>
          <p:nvPr/>
        </p:nvSpPr>
        <p:spPr>
          <a:xfrm rot="2704924">
            <a:off x="2123810" y="2199016"/>
            <a:ext cx="290623" cy="1204499"/>
          </a:xfrm>
          <a:prstGeom prst="up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Arrow: Up 47">
            <a:extLst>
              <a:ext uri="{FF2B5EF4-FFF2-40B4-BE49-F238E27FC236}">
                <a16:creationId xmlns:a16="http://schemas.microsoft.com/office/drawing/2014/main" id="{6708A4AD-67BE-4A88-AAA2-570D32CEB92C}"/>
              </a:ext>
            </a:extLst>
          </p:cNvPr>
          <p:cNvSpPr/>
          <p:nvPr/>
        </p:nvSpPr>
        <p:spPr>
          <a:xfrm rot="13392740">
            <a:off x="2287008" y="2444951"/>
            <a:ext cx="290623" cy="1204499"/>
          </a:xfrm>
          <a:prstGeom prst="up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Arrow: Up 48">
            <a:extLst>
              <a:ext uri="{FF2B5EF4-FFF2-40B4-BE49-F238E27FC236}">
                <a16:creationId xmlns:a16="http://schemas.microsoft.com/office/drawing/2014/main" id="{E6DC1D5B-A580-4510-9B49-D69558607663}"/>
              </a:ext>
            </a:extLst>
          </p:cNvPr>
          <p:cNvSpPr/>
          <p:nvPr/>
        </p:nvSpPr>
        <p:spPr>
          <a:xfrm rot="8275628">
            <a:off x="2248342" y="4049479"/>
            <a:ext cx="290623" cy="1204499"/>
          </a:xfrm>
          <a:prstGeom prst="up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Arrow: Up 53">
            <a:extLst>
              <a:ext uri="{FF2B5EF4-FFF2-40B4-BE49-F238E27FC236}">
                <a16:creationId xmlns:a16="http://schemas.microsoft.com/office/drawing/2014/main" id="{D67FB690-F523-4F93-A403-80F8D6A3DD50}"/>
              </a:ext>
            </a:extLst>
          </p:cNvPr>
          <p:cNvSpPr/>
          <p:nvPr/>
        </p:nvSpPr>
        <p:spPr>
          <a:xfrm rot="18963444">
            <a:off x="2029969" y="4244530"/>
            <a:ext cx="290623" cy="1204499"/>
          </a:xfrm>
          <a:prstGeom prst="up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Arrow: Up 58">
            <a:extLst>
              <a:ext uri="{FF2B5EF4-FFF2-40B4-BE49-F238E27FC236}">
                <a16:creationId xmlns:a16="http://schemas.microsoft.com/office/drawing/2014/main" id="{6E3A015D-01A1-4963-BA88-1B1ECA94FEA6}"/>
              </a:ext>
            </a:extLst>
          </p:cNvPr>
          <p:cNvSpPr/>
          <p:nvPr/>
        </p:nvSpPr>
        <p:spPr>
          <a:xfrm rot="2704924">
            <a:off x="4320404" y="4136349"/>
            <a:ext cx="290623" cy="1204499"/>
          </a:xfrm>
          <a:prstGeom prst="up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Arrow: Up 59">
            <a:extLst>
              <a:ext uri="{FF2B5EF4-FFF2-40B4-BE49-F238E27FC236}">
                <a16:creationId xmlns:a16="http://schemas.microsoft.com/office/drawing/2014/main" id="{C2343B60-C765-48D4-86A1-2AD755E1DA55}"/>
              </a:ext>
            </a:extLst>
          </p:cNvPr>
          <p:cNvSpPr/>
          <p:nvPr/>
        </p:nvSpPr>
        <p:spPr>
          <a:xfrm rot="13392740">
            <a:off x="4483602" y="4382284"/>
            <a:ext cx="290623" cy="1204499"/>
          </a:xfrm>
          <a:prstGeom prst="up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Arrow: Up 60">
            <a:extLst>
              <a:ext uri="{FF2B5EF4-FFF2-40B4-BE49-F238E27FC236}">
                <a16:creationId xmlns:a16="http://schemas.microsoft.com/office/drawing/2014/main" id="{DA9FDAE1-E043-469F-93EB-7ED51EF6197A}"/>
              </a:ext>
            </a:extLst>
          </p:cNvPr>
          <p:cNvSpPr/>
          <p:nvPr/>
        </p:nvSpPr>
        <p:spPr>
          <a:xfrm rot="8275628">
            <a:off x="4485247" y="2115416"/>
            <a:ext cx="290623" cy="1204499"/>
          </a:xfrm>
          <a:prstGeom prst="up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Arrow: Up 61">
            <a:extLst>
              <a:ext uri="{FF2B5EF4-FFF2-40B4-BE49-F238E27FC236}">
                <a16:creationId xmlns:a16="http://schemas.microsoft.com/office/drawing/2014/main" id="{8EBDE8C2-3620-49F1-AB3D-54A4E81DAE31}"/>
              </a:ext>
            </a:extLst>
          </p:cNvPr>
          <p:cNvSpPr/>
          <p:nvPr/>
        </p:nvSpPr>
        <p:spPr>
          <a:xfrm rot="18963444">
            <a:off x="4266874" y="2310467"/>
            <a:ext cx="290623" cy="1204499"/>
          </a:xfrm>
          <a:prstGeom prst="up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232A73B3-6E70-4252-9326-192F412C7EB5}"/>
              </a:ext>
            </a:extLst>
          </p:cNvPr>
          <p:cNvSpPr>
            <a:spLocks noGrp="1"/>
          </p:cNvSpPr>
          <p:nvPr>
            <p:ph type="title"/>
          </p:nvPr>
        </p:nvSpPr>
        <p:spPr/>
        <p:txBody>
          <a:bodyPr/>
          <a:lstStyle/>
          <a:p>
            <a:r>
              <a:rPr lang="en-US" sz="3600" dirty="0">
                <a:solidFill>
                  <a:srgbClr val="284E5E"/>
                </a:solidFill>
                <a:latin typeface="+mj-lt"/>
              </a:rPr>
              <a:t>Creating Social Value</a:t>
            </a:r>
            <a:endParaRPr lang="en-US" dirty="0"/>
          </a:p>
        </p:txBody>
      </p:sp>
      <p:sp>
        <p:nvSpPr>
          <p:cNvPr id="63" name="Footer Placeholder 3">
            <a:extLst>
              <a:ext uri="{FF2B5EF4-FFF2-40B4-BE49-F238E27FC236}">
                <a16:creationId xmlns:a16="http://schemas.microsoft.com/office/drawing/2014/main" id="{F7253BA6-17B3-4C79-944A-517C26AC3BDE}"/>
              </a:ext>
            </a:extLst>
          </p:cNvPr>
          <p:cNvSpPr>
            <a:spLocks noGrp="1"/>
          </p:cNvSpPr>
          <p:nvPr>
            <p:ph type="ftr" sz="quarter" idx="11"/>
          </p:nvPr>
        </p:nvSpPr>
        <p:spPr>
          <a:xfrm>
            <a:off x="688986" y="6289941"/>
            <a:ext cx="8585016" cy="365125"/>
          </a:xfrm>
        </p:spPr>
        <p:txBody>
          <a:bodyPr/>
          <a:lstStyle/>
          <a:p>
            <a:r>
              <a:rPr lang="en-US" dirty="0"/>
              <a:t>Source: A Bourdieusian Perspective on the Business Model: Exploring the Virtuous Circle of Societal Value Creation and Capture by Nonprofit Organizations, Gaëlle Cotterlaz-Rannard and Michel Ferrary </a:t>
            </a:r>
          </a:p>
        </p:txBody>
      </p:sp>
    </p:spTree>
    <p:extLst>
      <p:ext uri="{BB962C8B-B14F-4D97-AF65-F5344CB8AC3E}">
        <p14:creationId xmlns:p14="http://schemas.microsoft.com/office/powerpoint/2010/main" val="178583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3" grpId="0" animBg="1"/>
      <p:bldP spid="4" grpId="0" animBg="1"/>
      <p:bldP spid="45" grpId="0" animBg="1"/>
      <p:bldP spid="7" grpId="0" animBg="1"/>
      <p:bldP spid="46" grpId="0" animBg="1"/>
      <p:bldP spid="47" grpId="0" animBg="1"/>
      <p:bldP spid="48" grpId="0" animBg="1"/>
      <p:bldP spid="49" grpId="0" animBg="1"/>
      <p:bldP spid="54" grpId="0" animBg="1"/>
      <p:bldP spid="59" grpId="0" animBg="1"/>
      <p:bldP spid="60" grpId="0" animBg="1"/>
      <p:bldP spid="61" grpId="0" animBg="1"/>
      <p:bldP spid="6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CE5E-2653-4BF4-B7D6-05E2ED6CCEA7}"/>
              </a:ext>
            </a:extLst>
          </p:cNvPr>
          <p:cNvSpPr>
            <a:spLocks noGrp="1"/>
          </p:cNvSpPr>
          <p:nvPr>
            <p:ph type="title"/>
          </p:nvPr>
        </p:nvSpPr>
        <p:spPr>
          <a:xfrm>
            <a:off x="564619" y="591014"/>
            <a:ext cx="9114639" cy="1320800"/>
          </a:xfrm>
        </p:spPr>
        <p:txBody>
          <a:bodyPr>
            <a:normAutofit fontScale="90000"/>
          </a:bodyPr>
          <a:lstStyle/>
          <a:p>
            <a:r>
              <a:rPr lang="en-US" b="0" i="0" dirty="0">
                <a:solidFill>
                  <a:srgbClr val="374151"/>
                </a:solidFill>
                <a:effectLst/>
                <a:latin typeface="Söhne"/>
              </a:rPr>
              <a:t>Enter your burning questions in the Chat, monitored by NFC moderators, to have them answered during our interactive Q&amp;A sessions. </a:t>
            </a:r>
            <a:endParaRPr lang="en-US" dirty="0"/>
          </a:p>
        </p:txBody>
      </p:sp>
      <p:sp>
        <p:nvSpPr>
          <p:cNvPr id="3" name="Text Placeholder 2">
            <a:extLst>
              <a:ext uri="{FF2B5EF4-FFF2-40B4-BE49-F238E27FC236}">
                <a16:creationId xmlns:a16="http://schemas.microsoft.com/office/drawing/2014/main" id="{A6CD56C1-95A6-B4E2-3FE7-DE2D738BBA9A}"/>
              </a:ext>
            </a:extLst>
          </p:cNvPr>
          <p:cNvSpPr>
            <a:spLocks noGrp="1"/>
          </p:cNvSpPr>
          <p:nvPr>
            <p:ph type="body" idx="1"/>
          </p:nvPr>
        </p:nvSpPr>
        <p:spPr>
          <a:xfrm>
            <a:off x="677335" y="3077108"/>
            <a:ext cx="4185623" cy="576262"/>
          </a:xfrm>
        </p:spPr>
        <p:txBody>
          <a:bodyPr/>
          <a:lstStyle/>
          <a:p>
            <a:pPr algn="ctr"/>
            <a:r>
              <a:rPr lang="en-US" dirty="0"/>
              <a:t>Wade Rogers</a:t>
            </a:r>
          </a:p>
          <a:p>
            <a:pPr algn="ctr"/>
            <a:r>
              <a:rPr lang="en-US" dirty="0"/>
              <a:t>NFC Moderator</a:t>
            </a:r>
          </a:p>
        </p:txBody>
      </p:sp>
      <p:pic>
        <p:nvPicPr>
          <p:cNvPr id="8" name="Content Placeholder 7">
            <a:extLst>
              <a:ext uri="{FF2B5EF4-FFF2-40B4-BE49-F238E27FC236}">
                <a16:creationId xmlns:a16="http://schemas.microsoft.com/office/drawing/2014/main" id="{62636E2F-88AF-87D3-8500-6E116268F820}"/>
              </a:ext>
            </a:extLst>
          </p:cNvPr>
          <p:cNvPicPr>
            <a:picLocks noGrp="1" noChangeAspect="1"/>
          </p:cNvPicPr>
          <p:nvPr>
            <p:ph sz="half" idx="2"/>
          </p:nvPr>
        </p:nvPicPr>
        <p:blipFill>
          <a:blip r:embed="rId2"/>
          <a:stretch>
            <a:fillRect/>
          </a:stretch>
        </p:blipFill>
        <p:spPr>
          <a:xfrm>
            <a:off x="1786597" y="3843533"/>
            <a:ext cx="1763053" cy="1763053"/>
          </a:xfrm>
        </p:spPr>
      </p:pic>
      <p:sp>
        <p:nvSpPr>
          <p:cNvPr id="5" name="Text Placeholder 4">
            <a:extLst>
              <a:ext uri="{FF2B5EF4-FFF2-40B4-BE49-F238E27FC236}">
                <a16:creationId xmlns:a16="http://schemas.microsoft.com/office/drawing/2014/main" id="{8C3B9F13-0486-3ACD-13CE-CA96AA05856F}"/>
              </a:ext>
            </a:extLst>
          </p:cNvPr>
          <p:cNvSpPr>
            <a:spLocks noGrp="1"/>
          </p:cNvSpPr>
          <p:nvPr>
            <p:ph type="body" sz="quarter" idx="3"/>
          </p:nvPr>
        </p:nvSpPr>
        <p:spPr>
          <a:xfrm>
            <a:off x="5236234" y="3077108"/>
            <a:ext cx="4185619" cy="576262"/>
          </a:xfrm>
        </p:spPr>
        <p:txBody>
          <a:bodyPr/>
          <a:lstStyle/>
          <a:p>
            <a:pPr algn="ctr"/>
            <a:r>
              <a:rPr lang="en-US" dirty="0"/>
              <a:t>Mark Hager</a:t>
            </a:r>
          </a:p>
          <a:p>
            <a:pPr algn="ctr"/>
            <a:r>
              <a:rPr lang="en-US" dirty="0"/>
              <a:t>NFC Moderator</a:t>
            </a:r>
          </a:p>
        </p:txBody>
      </p:sp>
      <p:pic>
        <p:nvPicPr>
          <p:cNvPr id="11" name="Content Placeholder 10">
            <a:extLst>
              <a:ext uri="{FF2B5EF4-FFF2-40B4-BE49-F238E27FC236}">
                <a16:creationId xmlns:a16="http://schemas.microsoft.com/office/drawing/2014/main" id="{3947C124-D19D-F462-EB8A-9299B1DF5093}"/>
              </a:ext>
            </a:extLst>
          </p:cNvPr>
          <p:cNvPicPr>
            <a:picLocks noGrp="1" noChangeAspect="1"/>
          </p:cNvPicPr>
          <p:nvPr>
            <p:ph sz="quarter" idx="4"/>
          </p:nvPr>
        </p:nvPicPr>
        <p:blipFill rotWithShape="1">
          <a:blip r:embed="rId3"/>
          <a:srcRect l="9173" t="2612" r="13031" b="25274"/>
          <a:stretch/>
        </p:blipFill>
        <p:spPr>
          <a:xfrm>
            <a:off x="6357937" y="3905645"/>
            <a:ext cx="1850421" cy="1715229"/>
          </a:xfrm>
        </p:spPr>
      </p:pic>
    </p:spTree>
    <p:extLst>
      <p:ext uri="{BB962C8B-B14F-4D97-AF65-F5344CB8AC3E}">
        <p14:creationId xmlns:p14="http://schemas.microsoft.com/office/powerpoint/2010/main" val="1530560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C9237B-043D-4210-9587-39E911D169A7}"/>
              </a:ext>
            </a:extLst>
          </p:cNvPr>
          <p:cNvSpPr>
            <a:spLocks noGrp="1"/>
          </p:cNvSpPr>
          <p:nvPr>
            <p:ph type="title"/>
          </p:nvPr>
        </p:nvSpPr>
        <p:spPr/>
        <p:txBody>
          <a:bodyPr/>
          <a:lstStyle/>
          <a:p>
            <a:r>
              <a:rPr lang="en-US" dirty="0"/>
              <a:t>5 Common Nonprofit Business Models</a:t>
            </a:r>
            <a:endParaRPr lang="en-US" sz="1800" dirty="0"/>
          </a:p>
        </p:txBody>
      </p:sp>
      <p:sp>
        <p:nvSpPr>
          <p:cNvPr id="5" name="Rectangle 4">
            <a:extLst>
              <a:ext uri="{FF2B5EF4-FFF2-40B4-BE49-F238E27FC236}">
                <a16:creationId xmlns:a16="http://schemas.microsoft.com/office/drawing/2014/main" id="{1E53B89D-D8C1-4C8A-B848-13F3DC74237C}"/>
              </a:ext>
            </a:extLst>
          </p:cNvPr>
          <p:cNvSpPr/>
          <p:nvPr/>
        </p:nvSpPr>
        <p:spPr>
          <a:xfrm>
            <a:off x="1156836" y="5409422"/>
            <a:ext cx="6217920" cy="701444"/>
          </a:xfrm>
          <a:prstGeom prst="rect">
            <a:avLst/>
          </a:prstGeom>
          <a:solidFill>
            <a:schemeClr val="accent2"/>
          </a:solidFill>
        </p:spPr>
        <p:txBody>
          <a:bodyPr lIns="731520" tIns="182880" rIns="182880" bIns="182880" rtlCol="0" anchor="ctr">
            <a:noAutofit/>
          </a:bodyPr>
          <a:lstStyle/>
          <a:p>
            <a:pPr algn="l">
              <a:spcBef>
                <a:spcPct val="20000"/>
              </a:spcBef>
            </a:pPr>
            <a:r>
              <a:rPr lang="en-US" b="1" kern="0" dirty="0">
                <a:solidFill>
                  <a:schemeClr val="bg1"/>
                </a:solidFill>
                <a:latin typeface="Trebuchet MS"/>
              </a:rPr>
              <a:t>MEMBERSHIP</a:t>
            </a:r>
          </a:p>
        </p:txBody>
      </p:sp>
      <p:sp>
        <p:nvSpPr>
          <p:cNvPr id="6" name="Rectangle 5">
            <a:extLst>
              <a:ext uri="{FF2B5EF4-FFF2-40B4-BE49-F238E27FC236}">
                <a16:creationId xmlns:a16="http://schemas.microsoft.com/office/drawing/2014/main" id="{8415F5AA-99D7-45D1-8253-D1015DF35035}"/>
              </a:ext>
            </a:extLst>
          </p:cNvPr>
          <p:cNvSpPr/>
          <p:nvPr/>
        </p:nvSpPr>
        <p:spPr>
          <a:xfrm>
            <a:off x="1156836" y="1445886"/>
            <a:ext cx="6217920" cy="701444"/>
          </a:xfrm>
          <a:prstGeom prst="rect">
            <a:avLst/>
          </a:prstGeom>
          <a:solidFill>
            <a:schemeClr val="accent6"/>
          </a:solidFill>
        </p:spPr>
        <p:txBody>
          <a:bodyPr lIns="731520" tIns="182880" rIns="182880" bIns="182880" rtlCol="0" anchor="ctr">
            <a:noAutofit/>
          </a:bodyPr>
          <a:lstStyle/>
          <a:p>
            <a:pPr algn="l">
              <a:spcBef>
                <a:spcPct val="20000"/>
              </a:spcBef>
            </a:pPr>
            <a:r>
              <a:rPr lang="en-US" b="1" kern="0" dirty="0">
                <a:solidFill>
                  <a:schemeClr val="bg1"/>
                </a:solidFill>
                <a:latin typeface="Trebuchet MS"/>
              </a:rPr>
              <a:t>INDIVIDUAL DONOR</a:t>
            </a:r>
          </a:p>
        </p:txBody>
      </p:sp>
      <p:sp>
        <p:nvSpPr>
          <p:cNvPr id="7" name="Rectangle 6">
            <a:extLst>
              <a:ext uri="{FF2B5EF4-FFF2-40B4-BE49-F238E27FC236}">
                <a16:creationId xmlns:a16="http://schemas.microsoft.com/office/drawing/2014/main" id="{ABCB9397-0E39-4801-8E99-EDEA84014763}"/>
              </a:ext>
            </a:extLst>
          </p:cNvPr>
          <p:cNvSpPr/>
          <p:nvPr/>
        </p:nvSpPr>
        <p:spPr>
          <a:xfrm>
            <a:off x="1156836" y="2403264"/>
            <a:ext cx="6217920" cy="706631"/>
          </a:xfrm>
          <a:prstGeom prst="rect">
            <a:avLst/>
          </a:prstGeom>
          <a:solidFill>
            <a:schemeClr val="accent4"/>
          </a:solidFill>
          <a:ln>
            <a:noFill/>
          </a:ln>
        </p:spPr>
        <p:txBody>
          <a:bodyPr lIns="731520" tIns="182880" rIns="91440" bIns="182880" rtlCol="0" anchor="ctr">
            <a:noAutofit/>
          </a:bodyPr>
          <a:lstStyle/>
          <a:p>
            <a:pPr algn="l">
              <a:spcBef>
                <a:spcPct val="20000"/>
              </a:spcBef>
            </a:pPr>
            <a:r>
              <a:rPr lang="en-US" b="1" kern="0" dirty="0">
                <a:solidFill>
                  <a:schemeClr val="bg1"/>
                </a:solidFill>
                <a:latin typeface="Trebuchet MS"/>
              </a:rPr>
              <a:t>FOUNDATION (“INSTITUTIONAL”)</a:t>
            </a:r>
          </a:p>
        </p:txBody>
      </p:sp>
      <p:pic>
        <p:nvPicPr>
          <p:cNvPr id="8" name="Graphic 7">
            <a:extLst>
              <a:ext uri="{FF2B5EF4-FFF2-40B4-BE49-F238E27FC236}">
                <a16:creationId xmlns:a16="http://schemas.microsoft.com/office/drawing/2014/main" id="{C1C1C220-8BF3-496D-9E11-CC8DC984F5F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68269" y="2457217"/>
            <a:ext cx="551581" cy="598724"/>
          </a:xfrm>
          <a:prstGeom prst="rect">
            <a:avLst/>
          </a:prstGeom>
        </p:spPr>
      </p:pic>
      <p:pic>
        <p:nvPicPr>
          <p:cNvPr id="9" name="Graphic 8">
            <a:extLst>
              <a:ext uri="{FF2B5EF4-FFF2-40B4-BE49-F238E27FC236}">
                <a16:creationId xmlns:a16="http://schemas.microsoft.com/office/drawing/2014/main" id="{9DE56F0C-0451-4256-80C0-8B823FB17A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8837" y="1520129"/>
            <a:ext cx="410444" cy="552959"/>
          </a:xfrm>
          <a:prstGeom prst="rect">
            <a:avLst/>
          </a:prstGeom>
        </p:spPr>
      </p:pic>
      <p:pic>
        <p:nvPicPr>
          <p:cNvPr id="10" name="Graphic 9">
            <a:extLst>
              <a:ext uri="{FF2B5EF4-FFF2-40B4-BE49-F238E27FC236}">
                <a16:creationId xmlns:a16="http://schemas.microsoft.com/office/drawing/2014/main" id="{72C66AF0-1748-4562-8F4E-86CA0C2C99E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16941" y="5500153"/>
            <a:ext cx="454237" cy="519982"/>
          </a:xfrm>
          <a:prstGeom prst="rect">
            <a:avLst/>
          </a:prstGeom>
        </p:spPr>
      </p:pic>
      <p:sp>
        <p:nvSpPr>
          <p:cNvPr id="14" name="Rectangle 13">
            <a:extLst>
              <a:ext uri="{FF2B5EF4-FFF2-40B4-BE49-F238E27FC236}">
                <a16:creationId xmlns:a16="http://schemas.microsoft.com/office/drawing/2014/main" id="{0037FE35-11FA-4191-9471-9ABC83EB68F9}"/>
              </a:ext>
            </a:extLst>
          </p:cNvPr>
          <p:cNvSpPr/>
          <p:nvPr/>
        </p:nvSpPr>
        <p:spPr>
          <a:xfrm>
            <a:off x="1156836" y="3433448"/>
            <a:ext cx="6217920" cy="701444"/>
          </a:xfrm>
          <a:prstGeom prst="rect">
            <a:avLst/>
          </a:prstGeom>
          <a:solidFill>
            <a:schemeClr val="accent1"/>
          </a:solidFill>
        </p:spPr>
        <p:txBody>
          <a:bodyPr lIns="731520" tIns="182880" rIns="182880" bIns="182880" rtlCol="0" anchor="ctr">
            <a:noAutofit/>
          </a:bodyPr>
          <a:lstStyle/>
          <a:p>
            <a:pPr algn="l">
              <a:spcBef>
                <a:spcPct val="20000"/>
              </a:spcBef>
            </a:pPr>
            <a:r>
              <a:rPr lang="en-US" b="1" kern="0" dirty="0">
                <a:solidFill>
                  <a:schemeClr val="bg1"/>
                </a:solidFill>
                <a:latin typeface="Trebuchet MS"/>
              </a:rPr>
              <a:t>GOVERNMENT</a:t>
            </a:r>
          </a:p>
        </p:txBody>
      </p:sp>
      <p:sp>
        <p:nvSpPr>
          <p:cNvPr id="15" name="Rectangle 14">
            <a:extLst>
              <a:ext uri="{FF2B5EF4-FFF2-40B4-BE49-F238E27FC236}">
                <a16:creationId xmlns:a16="http://schemas.microsoft.com/office/drawing/2014/main" id="{F73EBC70-E7E3-4448-8253-8DC06EAF0BE4}"/>
              </a:ext>
            </a:extLst>
          </p:cNvPr>
          <p:cNvSpPr/>
          <p:nvPr/>
        </p:nvSpPr>
        <p:spPr>
          <a:xfrm>
            <a:off x="1156836" y="4417060"/>
            <a:ext cx="6217920" cy="706631"/>
          </a:xfrm>
          <a:prstGeom prst="rect">
            <a:avLst/>
          </a:prstGeom>
          <a:solidFill>
            <a:schemeClr val="accent5"/>
          </a:solidFill>
          <a:ln>
            <a:noFill/>
          </a:ln>
        </p:spPr>
        <p:txBody>
          <a:bodyPr lIns="731520" tIns="182880" rIns="91440" bIns="182880" rtlCol="0" anchor="ctr">
            <a:noAutofit/>
          </a:bodyPr>
          <a:lstStyle/>
          <a:p>
            <a:pPr algn="l">
              <a:spcBef>
                <a:spcPct val="20000"/>
              </a:spcBef>
            </a:pPr>
            <a:r>
              <a:rPr lang="en-US" b="1" kern="0" dirty="0">
                <a:solidFill>
                  <a:schemeClr val="bg1"/>
                </a:solidFill>
                <a:latin typeface="Trebuchet MS"/>
              </a:rPr>
              <a:t>FEE FOR SERVICE </a:t>
            </a:r>
          </a:p>
        </p:txBody>
      </p:sp>
      <p:pic>
        <p:nvPicPr>
          <p:cNvPr id="16" name="Graphic 15">
            <a:extLst>
              <a:ext uri="{FF2B5EF4-FFF2-40B4-BE49-F238E27FC236}">
                <a16:creationId xmlns:a16="http://schemas.microsoft.com/office/drawing/2014/main" id="{4134E612-2085-4872-969E-22FCD4196B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65358" y="4511728"/>
            <a:ext cx="357403" cy="517294"/>
          </a:xfrm>
          <a:prstGeom prst="rect">
            <a:avLst/>
          </a:prstGeom>
        </p:spPr>
      </p:pic>
      <p:pic>
        <p:nvPicPr>
          <p:cNvPr id="17" name="Graphic 16">
            <a:extLst>
              <a:ext uri="{FF2B5EF4-FFF2-40B4-BE49-F238E27FC236}">
                <a16:creationId xmlns:a16="http://schemas.microsoft.com/office/drawing/2014/main" id="{F8DBB005-5B26-404B-BD30-E6F0130B14C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47068" y="3507691"/>
            <a:ext cx="393983" cy="552959"/>
          </a:xfrm>
          <a:prstGeom prst="rect">
            <a:avLst/>
          </a:prstGeom>
        </p:spPr>
      </p:pic>
    </p:spTree>
    <p:extLst>
      <p:ext uri="{BB962C8B-B14F-4D97-AF65-F5344CB8AC3E}">
        <p14:creationId xmlns:p14="http://schemas.microsoft.com/office/powerpoint/2010/main" val="23931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C9237B-043D-4210-9587-39E911D169A7}"/>
              </a:ext>
            </a:extLst>
          </p:cNvPr>
          <p:cNvSpPr>
            <a:spLocks noGrp="1"/>
          </p:cNvSpPr>
          <p:nvPr>
            <p:ph type="title"/>
          </p:nvPr>
        </p:nvSpPr>
        <p:spPr/>
        <p:txBody>
          <a:bodyPr/>
          <a:lstStyle/>
          <a:p>
            <a:r>
              <a:rPr lang="en-US" dirty="0"/>
              <a:t>5 Common Nonprofit Business Models</a:t>
            </a:r>
            <a:endParaRPr lang="en-US" sz="1800" dirty="0"/>
          </a:p>
        </p:txBody>
      </p:sp>
      <p:sp>
        <p:nvSpPr>
          <p:cNvPr id="5" name="Rectangle 4">
            <a:extLst>
              <a:ext uri="{FF2B5EF4-FFF2-40B4-BE49-F238E27FC236}">
                <a16:creationId xmlns:a16="http://schemas.microsoft.com/office/drawing/2014/main" id="{1E53B89D-D8C1-4C8A-B848-13F3DC74237C}"/>
              </a:ext>
            </a:extLst>
          </p:cNvPr>
          <p:cNvSpPr/>
          <p:nvPr/>
        </p:nvSpPr>
        <p:spPr>
          <a:xfrm>
            <a:off x="1156836" y="5409422"/>
            <a:ext cx="6217920" cy="701444"/>
          </a:xfrm>
          <a:prstGeom prst="rect">
            <a:avLst/>
          </a:prstGeom>
          <a:solidFill>
            <a:schemeClr val="accent2">
              <a:alpha val="10000"/>
            </a:schemeClr>
          </a:solidFill>
        </p:spPr>
        <p:txBody>
          <a:bodyPr lIns="731520" tIns="182880" rIns="182880" bIns="182880" rtlCol="0" anchor="ctr">
            <a:noAutofit/>
          </a:bodyPr>
          <a:lstStyle/>
          <a:p>
            <a:pPr algn="l">
              <a:spcBef>
                <a:spcPct val="20000"/>
              </a:spcBef>
            </a:pPr>
            <a:r>
              <a:rPr lang="en-US" b="1" kern="0" dirty="0">
                <a:solidFill>
                  <a:schemeClr val="bg1"/>
                </a:solidFill>
                <a:latin typeface="Trebuchet MS"/>
              </a:rPr>
              <a:t>MEMBERSHIP</a:t>
            </a:r>
          </a:p>
        </p:txBody>
      </p:sp>
      <p:sp>
        <p:nvSpPr>
          <p:cNvPr id="6" name="Rectangle 5">
            <a:extLst>
              <a:ext uri="{FF2B5EF4-FFF2-40B4-BE49-F238E27FC236}">
                <a16:creationId xmlns:a16="http://schemas.microsoft.com/office/drawing/2014/main" id="{8415F5AA-99D7-45D1-8253-D1015DF35035}"/>
              </a:ext>
            </a:extLst>
          </p:cNvPr>
          <p:cNvSpPr/>
          <p:nvPr/>
        </p:nvSpPr>
        <p:spPr>
          <a:xfrm>
            <a:off x="1156836" y="1445886"/>
            <a:ext cx="6217920" cy="701444"/>
          </a:xfrm>
          <a:prstGeom prst="rect">
            <a:avLst/>
          </a:prstGeom>
          <a:solidFill>
            <a:schemeClr val="accent6">
              <a:alpha val="10000"/>
            </a:schemeClr>
          </a:solidFill>
        </p:spPr>
        <p:txBody>
          <a:bodyPr lIns="731520" tIns="182880" rIns="182880" bIns="182880" rtlCol="0" anchor="ctr">
            <a:noAutofit/>
          </a:bodyPr>
          <a:lstStyle/>
          <a:p>
            <a:pPr algn="l">
              <a:spcBef>
                <a:spcPct val="20000"/>
              </a:spcBef>
            </a:pPr>
            <a:r>
              <a:rPr lang="en-US" b="1" kern="0" dirty="0">
                <a:solidFill>
                  <a:schemeClr val="bg1"/>
                </a:solidFill>
                <a:latin typeface="Trebuchet MS"/>
              </a:rPr>
              <a:t>INDIVIDUAL DONOR</a:t>
            </a:r>
          </a:p>
        </p:txBody>
      </p:sp>
      <p:sp>
        <p:nvSpPr>
          <p:cNvPr id="7" name="Rectangle 6">
            <a:extLst>
              <a:ext uri="{FF2B5EF4-FFF2-40B4-BE49-F238E27FC236}">
                <a16:creationId xmlns:a16="http://schemas.microsoft.com/office/drawing/2014/main" id="{ABCB9397-0E39-4801-8E99-EDEA84014763}"/>
              </a:ext>
            </a:extLst>
          </p:cNvPr>
          <p:cNvSpPr/>
          <p:nvPr/>
        </p:nvSpPr>
        <p:spPr>
          <a:xfrm>
            <a:off x="1156836" y="2403264"/>
            <a:ext cx="6217920" cy="706631"/>
          </a:xfrm>
          <a:prstGeom prst="rect">
            <a:avLst/>
          </a:prstGeom>
          <a:solidFill>
            <a:schemeClr val="accent4"/>
          </a:solidFill>
          <a:ln>
            <a:noFill/>
          </a:ln>
        </p:spPr>
        <p:txBody>
          <a:bodyPr lIns="731520" tIns="182880" rIns="91440" bIns="182880" rtlCol="0" anchor="ctr">
            <a:noAutofit/>
          </a:bodyPr>
          <a:lstStyle/>
          <a:p>
            <a:pPr algn="l">
              <a:spcBef>
                <a:spcPct val="20000"/>
              </a:spcBef>
            </a:pPr>
            <a:r>
              <a:rPr lang="en-US" b="1" kern="0" dirty="0">
                <a:solidFill>
                  <a:schemeClr val="bg1"/>
                </a:solidFill>
                <a:latin typeface="Trebuchet MS"/>
              </a:rPr>
              <a:t>FOUNDATION (“INSTITUTIONAL”)</a:t>
            </a:r>
          </a:p>
        </p:txBody>
      </p:sp>
      <p:pic>
        <p:nvPicPr>
          <p:cNvPr id="8" name="Graphic 7">
            <a:extLst>
              <a:ext uri="{FF2B5EF4-FFF2-40B4-BE49-F238E27FC236}">
                <a16:creationId xmlns:a16="http://schemas.microsoft.com/office/drawing/2014/main" id="{C1C1C220-8BF3-496D-9E11-CC8DC984F5F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68269" y="2457217"/>
            <a:ext cx="551581" cy="598724"/>
          </a:xfrm>
          <a:prstGeom prst="rect">
            <a:avLst/>
          </a:prstGeom>
        </p:spPr>
      </p:pic>
      <p:pic>
        <p:nvPicPr>
          <p:cNvPr id="9" name="Graphic 8">
            <a:extLst>
              <a:ext uri="{FF2B5EF4-FFF2-40B4-BE49-F238E27FC236}">
                <a16:creationId xmlns:a16="http://schemas.microsoft.com/office/drawing/2014/main" id="{9DE56F0C-0451-4256-80C0-8B823FB17A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8837" y="1520129"/>
            <a:ext cx="410444" cy="552959"/>
          </a:xfrm>
          <a:prstGeom prst="rect">
            <a:avLst/>
          </a:prstGeom>
        </p:spPr>
      </p:pic>
      <p:pic>
        <p:nvPicPr>
          <p:cNvPr id="10" name="Graphic 9">
            <a:extLst>
              <a:ext uri="{FF2B5EF4-FFF2-40B4-BE49-F238E27FC236}">
                <a16:creationId xmlns:a16="http://schemas.microsoft.com/office/drawing/2014/main" id="{72C66AF0-1748-4562-8F4E-86CA0C2C99E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16941" y="5500153"/>
            <a:ext cx="454237" cy="519982"/>
          </a:xfrm>
          <a:prstGeom prst="rect">
            <a:avLst/>
          </a:prstGeom>
        </p:spPr>
      </p:pic>
      <p:sp>
        <p:nvSpPr>
          <p:cNvPr id="14" name="Rectangle 13">
            <a:extLst>
              <a:ext uri="{FF2B5EF4-FFF2-40B4-BE49-F238E27FC236}">
                <a16:creationId xmlns:a16="http://schemas.microsoft.com/office/drawing/2014/main" id="{0037FE35-11FA-4191-9471-9ABC83EB68F9}"/>
              </a:ext>
            </a:extLst>
          </p:cNvPr>
          <p:cNvSpPr/>
          <p:nvPr/>
        </p:nvSpPr>
        <p:spPr>
          <a:xfrm>
            <a:off x="1156836" y="3433448"/>
            <a:ext cx="6217920" cy="701444"/>
          </a:xfrm>
          <a:prstGeom prst="rect">
            <a:avLst/>
          </a:prstGeom>
          <a:solidFill>
            <a:schemeClr val="accent1">
              <a:alpha val="10000"/>
            </a:schemeClr>
          </a:solidFill>
        </p:spPr>
        <p:txBody>
          <a:bodyPr lIns="731520" tIns="182880" rIns="182880" bIns="182880" rtlCol="0" anchor="ctr">
            <a:noAutofit/>
          </a:bodyPr>
          <a:lstStyle/>
          <a:p>
            <a:pPr algn="l">
              <a:spcBef>
                <a:spcPct val="20000"/>
              </a:spcBef>
            </a:pPr>
            <a:r>
              <a:rPr lang="en-US" b="1" kern="0" dirty="0">
                <a:solidFill>
                  <a:schemeClr val="bg1"/>
                </a:solidFill>
                <a:latin typeface="Trebuchet MS"/>
              </a:rPr>
              <a:t>GOVERNMENT</a:t>
            </a:r>
          </a:p>
        </p:txBody>
      </p:sp>
      <p:sp>
        <p:nvSpPr>
          <p:cNvPr id="15" name="Rectangle 14">
            <a:extLst>
              <a:ext uri="{FF2B5EF4-FFF2-40B4-BE49-F238E27FC236}">
                <a16:creationId xmlns:a16="http://schemas.microsoft.com/office/drawing/2014/main" id="{F73EBC70-E7E3-4448-8253-8DC06EAF0BE4}"/>
              </a:ext>
            </a:extLst>
          </p:cNvPr>
          <p:cNvSpPr/>
          <p:nvPr/>
        </p:nvSpPr>
        <p:spPr>
          <a:xfrm>
            <a:off x="1156836" y="4417060"/>
            <a:ext cx="6217920" cy="706631"/>
          </a:xfrm>
          <a:prstGeom prst="rect">
            <a:avLst/>
          </a:prstGeom>
          <a:solidFill>
            <a:schemeClr val="accent5">
              <a:alpha val="10000"/>
            </a:schemeClr>
          </a:solidFill>
          <a:ln>
            <a:noFill/>
          </a:ln>
        </p:spPr>
        <p:txBody>
          <a:bodyPr lIns="731520" tIns="182880" rIns="91440" bIns="182880" rtlCol="0" anchor="ctr">
            <a:noAutofit/>
          </a:bodyPr>
          <a:lstStyle/>
          <a:p>
            <a:pPr algn="l">
              <a:spcBef>
                <a:spcPct val="20000"/>
              </a:spcBef>
            </a:pPr>
            <a:r>
              <a:rPr lang="en-US" b="1" kern="0" dirty="0">
                <a:solidFill>
                  <a:schemeClr val="bg1"/>
                </a:solidFill>
                <a:latin typeface="Trebuchet MS"/>
              </a:rPr>
              <a:t>FEE FOR SERVICE </a:t>
            </a:r>
          </a:p>
        </p:txBody>
      </p:sp>
      <p:pic>
        <p:nvPicPr>
          <p:cNvPr id="16" name="Graphic 15">
            <a:extLst>
              <a:ext uri="{FF2B5EF4-FFF2-40B4-BE49-F238E27FC236}">
                <a16:creationId xmlns:a16="http://schemas.microsoft.com/office/drawing/2014/main" id="{4134E612-2085-4872-969E-22FCD4196B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65358" y="4511728"/>
            <a:ext cx="357403" cy="517294"/>
          </a:xfrm>
          <a:prstGeom prst="rect">
            <a:avLst/>
          </a:prstGeom>
        </p:spPr>
      </p:pic>
      <p:pic>
        <p:nvPicPr>
          <p:cNvPr id="17" name="Graphic 16">
            <a:extLst>
              <a:ext uri="{FF2B5EF4-FFF2-40B4-BE49-F238E27FC236}">
                <a16:creationId xmlns:a16="http://schemas.microsoft.com/office/drawing/2014/main" id="{F8DBB005-5B26-404B-BD30-E6F0130B14C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47068" y="3507691"/>
            <a:ext cx="393983" cy="552959"/>
          </a:xfrm>
          <a:prstGeom prst="rect">
            <a:avLst/>
          </a:prstGeom>
        </p:spPr>
      </p:pic>
    </p:spTree>
    <p:extLst>
      <p:ext uri="{BB962C8B-B14F-4D97-AF65-F5344CB8AC3E}">
        <p14:creationId xmlns:p14="http://schemas.microsoft.com/office/powerpoint/2010/main" val="4119176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96D5070-9797-4EA1-AC13-B602ED0AB481}"/>
              </a:ext>
            </a:extLst>
          </p:cNvPr>
          <p:cNvSpPr/>
          <p:nvPr/>
        </p:nvSpPr>
        <p:spPr>
          <a:xfrm>
            <a:off x="1492827" y="2026940"/>
            <a:ext cx="1524034" cy="2621006"/>
          </a:xfrm>
          <a:custGeom>
            <a:avLst/>
            <a:gdLst>
              <a:gd name="connsiteX0" fmla="*/ 0 w 7268199"/>
              <a:gd name="connsiteY0" fmla="*/ 0 h 533570"/>
              <a:gd name="connsiteX1" fmla="*/ 7268199 w 7268199"/>
              <a:gd name="connsiteY1" fmla="*/ 0 h 533570"/>
              <a:gd name="connsiteX2" fmla="*/ 7268199 w 7268199"/>
              <a:gd name="connsiteY2" fmla="*/ 533570 h 533570"/>
              <a:gd name="connsiteX3" fmla="*/ 0 w 7268199"/>
              <a:gd name="connsiteY3" fmla="*/ 533570 h 533570"/>
              <a:gd name="connsiteX4" fmla="*/ 0 w 7268199"/>
              <a:gd name="connsiteY4" fmla="*/ 0 h 53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8199" h="533570">
                <a:moveTo>
                  <a:pt x="0" y="0"/>
                </a:moveTo>
                <a:lnTo>
                  <a:pt x="7268199" y="0"/>
                </a:lnTo>
                <a:lnTo>
                  <a:pt x="7268199" y="533570"/>
                </a:lnTo>
                <a:lnTo>
                  <a:pt x="0" y="533570"/>
                </a:lnTo>
                <a:lnTo>
                  <a:pt x="0" y="0"/>
                </a:lnTo>
                <a:close/>
              </a:path>
            </a:pathLst>
          </a:custGeom>
          <a:solidFill>
            <a:schemeClr val="bg1"/>
          </a:solidFill>
          <a:ln w="19050">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737360" rIns="91440" bIns="91440" numCol="1" spcCol="1270" anchor="t" anchorCtr="0">
            <a:noAutofit/>
          </a:bodyPr>
          <a:lstStyle/>
          <a:p>
            <a:pPr marL="0" lvl="0" indent="0" algn="ctr" defTabSz="1289050">
              <a:lnSpc>
                <a:spcPct val="90000"/>
              </a:lnSpc>
              <a:spcBef>
                <a:spcPct val="0"/>
              </a:spcBef>
              <a:spcAft>
                <a:spcPct val="35000"/>
              </a:spcAft>
              <a:buNone/>
            </a:pPr>
            <a:r>
              <a:rPr lang="en-US" kern="1200" dirty="0">
                <a:solidFill>
                  <a:schemeClr val="accent1"/>
                </a:solidFill>
                <a:latin typeface="Trebuchet MS" panose="020B0603020202020204" pitchFamily="34" charset="0"/>
              </a:rPr>
              <a:t>Revenue Source</a:t>
            </a:r>
          </a:p>
        </p:txBody>
      </p:sp>
      <p:sp>
        <p:nvSpPr>
          <p:cNvPr id="2" name="Title 1">
            <a:extLst>
              <a:ext uri="{FF2B5EF4-FFF2-40B4-BE49-F238E27FC236}">
                <a16:creationId xmlns:a16="http://schemas.microsoft.com/office/drawing/2014/main" id="{DFD0C5F0-538F-4FB6-8F1A-372B68829C0B}"/>
              </a:ext>
            </a:extLst>
          </p:cNvPr>
          <p:cNvSpPr>
            <a:spLocks noGrp="1"/>
          </p:cNvSpPr>
          <p:nvPr>
            <p:ph type="title"/>
          </p:nvPr>
        </p:nvSpPr>
        <p:spPr/>
        <p:txBody>
          <a:bodyPr/>
          <a:lstStyle/>
          <a:p>
            <a:r>
              <a:rPr lang="en-US" dirty="0"/>
              <a:t>Business Model Considerations</a:t>
            </a:r>
          </a:p>
        </p:txBody>
      </p:sp>
      <p:sp>
        <p:nvSpPr>
          <p:cNvPr id="8" name="Freeform: Shape 7">
            <a:extLst>
              <a:ext uri="{FF2B5EF4-FFF2-40B4-BE49-F238E27FC236}">
                <a16:creationId xmlns:a16="http://schemas.microsoft.com/office/drawing/2014/main" id="{AC9C941D-64F6-426F-A87A-66BD43EF9C25}"/>
              </a:ext>
            </a:extLst>
          </p:cNvPr>
          <p:cNvSpPr/>
          <p:nvPr/>
        </p:nvSpPr>
        <p:spPr>
          <a:xfrm>
            <a:off x="3246430" y="2026940"/>
            <a:ext cx="1548641" cy="2621006"/>
          </a:xfrm>
          <a:custGeom>
            <a:avLst/>
            <a:gdLst>
              <a:gd name="connsiteX0" fmla="*/ 0 w 7385547"/>
              <a:gd name="connsiteY0" fmla="*/ 0 h 533570"/>
              <a:gd name="connsiteX1" fmla="*/ 7385547 w 7385547"/>
              <a:gd name="connsiteY1" fmla="*/ 0 h 533570"/>
              <a:gd name="connsiteX2" fmla="*/ 7385547 w 7385547"/>
              <a:gd name="connsiteY2" fmla="*/ 533570 h 533570"/>
              <a:gd name="connsiteX3" fmla="*/ 0 w 7385547"/>
              <a:gd name="connsiteY3" fmla="*/ 533570 h 533570"/>
              <a:gd name="connsiteX4" fmla="*/ 0 w 7385547"/>
              <a:gd name="connsiteY4" fmla="*/ 0 h 53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7" h="533570">
                <a:moveTo>
                  <a:pt x="0" y="0"/>
                </a:moveTo>
                <a:lnTo>
                  <a:pt x="7385547" y="0"/>
                </a:lnTo>
                <a:lnTo>
                  <a:pt x="7385547" y="533570"/>
                </a:lnTo>
                <a:lnTo>
                  <a:pt x="0" y="533570"/>
                </a:lnTo>
                <a:lnTo>
                  <a:pt x="0" y="0"/>
                </a:lnTo>
                <a:close/>
              </a:path>
            </a:pathLst>
          </a:custGeom>
          <a:solidFill>
            <a:schemeClr val="accent2"/>
          </a:solidFill>
          <a:ln w="19050">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737360" rIns="91440" bIns="91440" numCol="1" spcCol="1270" anchor="t" anchorCtr="0">
            <a:noAutofit/>
          </a:bodyPr>
          <a:lstStyle/>
          <a:p>
            <a:pPr marL="0" lvl="0" indent="0" algn="ctr" defTabSz="1289050">
              <a:lnSpc>
                <a:spcPct val="90000"/>
              </a:lnSpc>
              <a:spcBef>
                <a:spcPct val="0"/>
              </a:spcBef>
              <a:spcAft>
                <a:spcPct val="35000"/>
              </a:spcAft>
              <a:buNone/>
            </a:pPr>
            <a:r>
              <a:rPr lang="en-US" dirty="0">
                <a:solidFill>
                  <a:schemeClr val="bg1"/>
                </a:solidFill>
                <a:latin typeface="Trebuchet MS" panose="020B0603020202020204" pitchFamily="34" charset="0"/>
              </a:rPr>
              <a:t>Risk</a:t>
            </a:r>
            <a:endParaRPr lang="en-US" kern="1200" dirty="0">
              <a:solidFill>
                <a:schemeClr val="bg1"/>
              </a:solidFill>
              <a:latin typeface="Trebuchet MS" panose="020B0603020202020204" pitchFamily="34" charset="0"/>
            </a:endParaRPr>
          </a:p>
        </p:txBody>
      </p:sp>
      <p:sp>
        <p:nvSpPr>
          <p:cNvPr id="9" name="Freeform: Shape 8">
            <a:extLst>
              <a:ext uri="{FF2B5EF4-FFF2-40B4-BE49-F238E27FC236}">
                <a16:creationId xmlns:a16="http://schemas.microsoft.com/office/drawing/2014/main" id="{95150438-9D14-4683-9855-C542A55BDE39}"/>
              </a:ext>
            </a:extLst>
          </p:cNvPr>
          <p:cNvSpPr/>
          <p:nvPr/>
        </p:nvSpPr>
        <p:spPr>
          <a:xfrm>
            <a:off x="5024640" y="2026940"/>
            <a:ext cx="1524034" cy="2621006"/>
          </a:xfrm>
          <a:custGeom>
            <a:avLst/>
            <a:gdLst>
              <a:gd name="connsiteX0" fmla="*/ 0 w 7268199"/>
              <a:gd name="connsiteY0" fmla="*/ 0 h 533570"/>
              <a:gd name="connsiteX1" fmla="*/ 7268199 w 7268199"/>
              <a:gd name="connsiteY1" fmla="*/ 0 h 533570"/>
              <a:gd name="connsiteX2" fmla="*/ 7268199 w 7268199"/>
              <a:gd name="connsiteY2" fmla="*/ 533570 h 533570"/>
              <a:gd name="connsiteX3" fmla="*/ 0 w 7268199"/>
              <a:gd name="connsiteY3" fmla="*/ 533570 h 533570"/>
              <a:gd name="connsiteX4" fmla="*/ 0 w 7268199"/>
              <a:gd name="connsiteY4" fmla="*/ 0 h 53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8199" h="533570">
                <a:moveTo>
                  <a:pt x="0" y="0"/>
                </a:moveTo>
                <a:lnTo>
                  <a:pt x="7268199" y="0"/>
                </a:lnTo>
                <a:lnTo>
                  <a:pt x="7268199" y="533570"/>
                </a:lnTo>
                <a:lnTo>
                  <a:pt x="0" y="533570"/>
                </a:lnTo>
                <a:lnTo>
                  <a:pt x="0" y="0"/>
                </a:lnTo>
                <a:close/>
              </a:path>
            </a:pathLst>
          </a:custGeom>
          <a:solidFill>
            <a:schemeClr val="bg1"/>
          </a:solidFill>
          <a:ln w="19050">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737360" rIns="91440" bIns="91440" numCol="1" spcCol="1270" anchor="t" anchorCtr="0">
            <a:noAutofit/>
          </a:bodyPr>
          <a:lstStyle/>
          <a:p>
            <a:pPr marL="0" lvl="0" indent="0" algn="ctr" defTabSz="1289050">
              <a:lnSpc>
                <a:spcPct val="90000"/>
              </a:lnSpc>
              <a:spcBef>
                <a:spcPct val="0"/>
              </a:spcBef>
              <a:spcAft>
                <a:spcPct val="35000"/>
              </a:spcAft>
              <a:buNone/>
            </a:pPr>
            <a:r>
              <a:rPr lang="en-US" kern="1200" dirty="0">
                <a:solidFill>
                  <a:schemeClr val="accent1"/>
                </a:solidFill>
                <a:latin typeface="Trebuchet MS" panose="020B0603020202020204" pitchFamily="34" charset="0"/>
              </a:rPr>
              <a:t>Leadership Capacity</a:t>
            </a:r>
          </a:p>
        </p:txBody>
      </p:sp>
      <p:sp>
        <p:nvSpPr>
          <p:cNvPr id="10" name="Freeform: Shape 9">
            <a:extLst>
              <a:ext uri="{FF2B5EF4-FFF2-40B4-BE49-F238E27FC236}">
                <a16:creationId xmlns:a16="http://schemas.microsoft.com/office/drawing/2014/main" id="{E62BE576-CBEB-4FC0-AC28-59B127334712}"/>
              </a:ext>
            </a:extLst>
          </p:cNvPr>
          <p:cNvSpPr/>
          <p:nvPr/>
        </p:nvSpPr>
        <p:spPr>
          <a:xfrm>
            <a:off x="6778243" y="2026940"/>
            <a:ext cx="1609979" cy="2621006"/>
          </a:xfrm>
          <a:custGeom>
            <a:avLst/>
            <a:gdLst>
              <a:gd name="connsiteX0" fmla="*/ 0 w 7385547"/>
              <a:gd name="connsiteY0" fmla="*/ 0 h 533570"/>
              <a:gd name="connsiteX1" fmla="*/ 7385547 w 7385547"/>
              <a:gd name="connsiteY1" fmla="*/ 0 h 533570"/>
              <a:gd name="connsiteX2" fmla="*/ 7385547 w 7385547"/>
              <a:gd name="connsiteY2" fmla="*/ 533570 h 533570"/>
              <a:gd name="connsiteX3" fmla="*/ 0 w 7385547"/>
              <a:gd name="connsiteY3" fmla="*/ 533570 h 533570"/>
              <a:gd name="connsiteX4" fmla="*/ 0 w 7385547"/>
              <a:gd name="connsiteY4" fmla="*/ 0 h 53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7" h="533570">
                <a:moveTo>
                  <a:pt x="0" y="0"/>
                </a:moveTo>
                <a:lnTo>
                  <a:pt x="7385547" y="0"/>
                </a:lnTo>
                <a:lnTo>
                  <a:pt x="7385547" y="533570"/>
                </a:lnTo>
                <a:lnTo>
                  <a:pt x="0" y="533570"/>
                </a:lnTo>
                <a:lnTo>
                  <a:pt x="0" y="0"/>
                </a:lnTo>
                <a:close/>
              </a:path>
            </a:pathLst>
          </a:custGeom>
          <a:solidFill>
            <a:schemeClr val="accent2"/>
          </a:solidFill>
          <a:ln w="19050">
            <a:solidFill>
              <a:schemeClr val="accent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737360" rIns="91440" bIns="91440" numCol="1" spcCol="1270" anchor="t" anchorCtr="0">
            <a:noAutofit/>
          </a:bodyPr>
          <a:lstStyle/>
          <a:p>
            <a:pPr algn="ctr" defTabSz="1289050">
              <a:lnSpc>
                <a:spcPct val="90000"/>
              </a:lnSpc>
              <a:spcBef>
                <a:spcPct val="0"/>
              </a:spcBef>
              <a:spcAft>
                <a:spcPct val="35000"/>
              </a:spcAft>
            </a:pPr>
            <a:r>
              <a:rPr lang="en-US" dirty="0">
                <a:solidFill>
                  <a:schemeClr val="bg1"/>
                </a:solidFill>
                <a:latin typeface="Trebuchet MS" panose="020B0603020202020204" pitchFamily="34" charset="0"/>
              </a:rPr>
              <a:t>Infrastructure</a:t>
            </a:r>
            <a:r>
              <a:rPr lang="en-US" kern="1200" dirty="0">
                <a:solidFill>
                  <a:schemeClr val="bg1"/>
                </a:solidFill>
                <a:latin typeface="Trebuchet MS" panose="020B0603020202020204" pitchFamily="34" charset="0"/>
              </a:rPr>
              <a:t> Needs</a:t>
            </a:r>
          </a:p>
          <a:p>
            <a:pPr marL="0" lvl="0" indent="0" algn="ctr" defTabSz="1289050">
              <a:lnSpc>
                <a:spcPct val="90000"/>
              </a:lnSpc>
              <a:spcBef>
                <a:spcPct val="0"/>
              </a:spcBef>
              <a:spcAft>
                <a:spcPct val="35000"/>
              </a:spcAft>
              <a:buNone/>
            </a:pPr>
            <a:endParaRPr lang="en-US" kern="1200" dirty="0">
              <a:solidFill>
                <a:schemeClr val="bg1"/>
              </a:solidFill>
              <a:latin typeface="Trebuchet MS" panose="020B0603020202020204" pitchFamily="34" charset="0"/>
            </a:endParaRPr>
          </a:p>
        </p:txBody>
      </p:sp>
      <p:pic>
        <p:nvPicPr>
          <p:cNvPr id="12" name="Graphic 11">
            <a:extLst>
              <a:ext uri="{FF2B5EF4-FFF2-40B4-BE49-F238E27FC236}">
                <a16:creationId xmlns:a16="http://schemas.microsoft.com/office/drawing/2014/main" id="{654AA423-8CCE-47B2-A11B-27C3165D21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57806" y="2588024"/>
            <a:ext cx="857703" cy="1010185"/>
          </a:xfrm>
          <a:prstGeom prst="rect">
            <a:avLst/>
          </a:prstGeom>
        </p:spPr>
      </p:pic>
      <p:pic>
        <p:nvPicPr>
          <p:cNvPr id="13" name="Graphic 12">
            <a:extLst>
              <a:ext uri="{FF2B5EF4-FFF2-40B4-BE49-F238E27FC236}">
                <a16:creationId xmlns:a16="http://schemas.microsoft.com/office/drawing/2014/main" id="{A2DB7B2F-C016-4881-8E64-C9DDA70775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126797" y="2581018"/>
            <a:ext cx="912871" cy="1024196"/>
          </a:xfrm>
          <a:prstGeom prst="rect">
            <a:avLst/>
          </a:prstGeom>
        </p:spPr>
      </p:pic>
      <p:pic>
        <p:nvPicPr>
          <p:cNvPr id="14" name="Graphic 13">
            <a:extLst>
              <a:ext uri="{FF2B5EF4-FFF2-40B4-BE49-F238E27FC236}">
                <a16:creationId xmlns:a16="http://schemas.microsoft.com/office/drawing/2014/main" id="{126A4464-3D97-47E1-82C0-05C9A9382C4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17292" y="2632506"/>
            <a:ext cx="1006916" cy="921220"/>
          </a:xfrm>
          <a:prstGeom prst="rect">
            <a:avLst/>
          </a:prstGeom>
        </p:spPr>
      </p:pic>
      <p:sp>
        <p:nvSpPr>
          <p:cNvPr id="16" name="TextBox 15">
            <a:extLst>
              <a:ext uri="{FF2B5EF4-FFF2-40B4-BE49-F238E27FC236}">
                <a16:creationId xmlns:a16="http://schemas.microsoft.com/office/drawing/2014/main" id="{6771546E-259D-4AD2-B428-0E92B234FEF2}"/>
              </a:ext>
            </a:extLst>
          </p:cNvPr>
          <p:cNvSpPr txBox="1"/>
          <p:nvPr/>
        </p:nvSpPr>
        <p:spPr>
          <a:xfrm>
            <a:off x="1492827" y="4750442"/>
            <a:ext cx="1524034" cy="894578"/>
          </a:xfrm>
          <a:prstGeom prst="rect">
            <a:avLst/>
          </a:prstGeom>
          <a:noFill/>
          <a:ln w="19050">
            <a:noFill/>
          </a:ln>
        </p:spPr>
        <p:txBody>
          <a:bodyPr wrap="square" lIns="0" tIns="0" rIns="0" bIns="0" rtlCol="0" anchor="t" anchorCtr="0">
            <a:noAutofit/>
          </a:bodyPr>
          <a:lstStyle/>
          <a:p>
            <a:pPr algn="ctr"/>
            <a:r>
              <a:rPr lang="en-US" sz="1600" dirty="0">
                <a:solidFill>
                  <a:schemeClr val="tx2"/>
                </a:solidFill>
              </a:rPr>
              <a:t>Who’s paying and for what?</a:t>
            </a:r>
          </a:p>
        </p:txBody>
      </p:sp>
      <p:pic>
        <p:nvPicPr>
          <p:cNvPr id="18" name="Graphic 17">
            <a:extLst>
              <a:ext uri="{FF2B5EF4-FFF2-40B4-BE49-F238E27FC236}">
                <a16:creationId xmlns:a16="http://schemas.microsoft.com/office/drawing/2014/main" id="{7766DE10-97E8-490A-82F9-4600BF85B34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712298" y="2550570"/>
            <a:ext cx="1085093" cy="1085093"/>
          </a:xfrm>
          <a:prstGeom prst="rect">
            <a:avLst/>
          </a:prstGeom>
        </p:spPr>
      </p:pic>
      <p:sp>
        <p:nvSpPr>
          <p:cNvPr id="21" name="TextBox 20">
            <a:extLst>
              <a:ext uri="{FF2B5EF4-FFF2-40B4-BE49-F238E27FC236}">
                <a16:creationId xmlns:a16="http://schemas.microsoft.com/office/drawing/2014/main" id="{B2055B5E-76CC-474A-9614-7929276F5839}"/>
              </a:ext>
            </a:extLst>
          </p:cNvPr>
          <p:cNvSpPr txBox="1"/>
          <p:nvPr/>
        </p:nvSpPr>
        <p:spPr>
          <a:xfrm>
            <a:off x="3232813" y="4750442"/>
            <a:ext cx="1524034" cy="894578"/>
          </a:xfrm>
          <a:prstGeom prst="rect">
            <a:avLst/>
          </a:prstGeom>
          <a:noFill/>
          <a:ln w="19050">
            <a:noFill/>
          </a:ln>
        </p:spPr>
        <p:txBody>
          <a:bodyPr wrap="square" lIns="0" tIns="0" rIns="0" bIns="0" rtlCol="0" anchor="t" anchorCtr="0">
            <a:noAutofit/>
          </a:bodyPr>
          <a:lstStyle/>
          <a:p>
            <a:pPr algn="ctr"/>
            <a:r>
              <a:rPr lang="en-US" sz="1600" dirty="0">
                <a:solidFill>
                  <a:schemeClr val="tx2"/>
                </a:solidFill>
              </a:rPr>
              <a:t>What are the common risks, sensitivities &amp; challenges?</a:t>
            </a:r>
          </a:p>
        </p:txBody>
      </p:sp>
      <p:sp>
        <p:nvSpPr>
          <p:cNvPr id="22" name="TextBox 21">
            <a:extLst>
              <a:ext uri="{FF2B5EF4-FFF2-40B4-BE49-F238E27FC236}">
                <a16:creationId xmlns:a16="http://schemas.microsoft.com/office/drawing/2014/main" id="{54995123-5096-423C-A038-8E275608409C}"/>
              </a:ext>
            </a:extLst>
          </p:cNvPr>
          <p:cNvSpPr txBox="1"/>
          <p:nvPr/>
        </p:nvSpPr>
        <p:spPr>
          <a:xfrm>
            <a:off x="4931330" y="4750442"/>
            <a:ext cx="1617344" cy="894578"/>
          </a:xfrm>
          <a:prstGeom prst="rect">
            <a:avLst/>
          </a:prstGeom>
          <a:noFill/>
          <a:ln w="19050">
            <a:noFill/>
          </a:ln>
        </p:spPr>
        <p:txBody>
          <a:bodyPr wrap="square" lIns="0" tIns="0" rIns="0" bIns="0" rtlCol="0" anchor="t" anchorCtr="0">
            <a:noAutofit/>
          </a:bodyPr>
          <a:lstStyle/>
          <a:p>
            <a:pPr algn="ctr"/>
            <a:r>
              <a:rPr lang="en-US" sz="1600" dirty="0">
                <a:solidFill>
                  <a:schemeClr val="tx2"/>
                </a:solidFill>
              </a:rPr>
              <a:t>What leadership orientation is best suited?</a:t>
            </a:r>
          </a:p>
          <a:p>
            <a:pPr algn="ctr"/>
            <a:endParaRPr lang="en-US" sz="1600" dirty="0">
              <a:solidFill>
                <a:schemeClr val="tx2"/>
              </a:solidFill>
            </a:endParaRPr>
          </a:p>
        </p:txBody>
      </p:sp>
      <p:sp>
        <p:nvSpPr>
          <p:cNvPr id="23" name="TextBox 22">
            <a:extLst>
              <a:ext uri="{FF2B5EF4-FFF2-40B4-BE49-F238E27FC236}">
                <a16:creationId xmlns:a16="http://schemas.microsoft.com/office/drawing/2014/main" id="{082E21F9-BED1-4270-A3F2-A694D111B53F}"/>
              </a:ext>
            </a:extLst>
          </p:cNvPr>
          <p:cNvSpPr txBox="1"/>
          <p:nvPr/>
        </p:nvSpPr>
        <p:spPr>
          <a:xfrm>
            <a:off x="6731586" y="4750442"/>
            <a:ext cx="1656636" cy="894578"/>
          </a:xfrm>
          <a:prstGeom prst="rect">
            <a:avLst/>
          </a:prstGeom>
          <a:noFill/>
          <a:ln w="19050">
            <a:noFill/>
          </a:ln>
        </p:spPr>
        <p:txBody>
          <a:bodyPr wrap="square" lIns="0" tIns="0" rIns="0" bIns="0" rtlCol="0" anchor="t" anchorCtr="0">
            <a:noAutofit/>
          </a:bodyPr>
          <a:lstStyle/>
          <a:p>
            <a:pPr algn="ctr"/>
            <a:r>
              <a:rPr lang="en-US" sz="1600" dirty="0">
                <a:solidFill>
                  <a:schemeClr val="tx2"/>
                </a:solidFill>
              </a:rPr>
              <a:t>What systems need be in place?</a:t>
            </a:r>
          </a:p>
          <a:p>
            <a:pPr algn="ctr"/>
            <a:endParaRPr lang="en-US" sz="1600" dirty="0">
              <a:solidFill>
                <a:schemeClr val="tx2"/>
              </a:solidFill>
            </a:endParaRPr>
          </a:p>
        </p:txBody>
      </p:sp>
    </p:spTree>
    <p:extLst>
      <p:ext uri="{BB962C8B-B14F-4D97-AF65-F5344CB8AC3E}">
        <p14:creationId xmlns:p14="http://schemas.microsoft.com/office/powerpoint/2010/main" val="114421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P spid="9" grpId="0" animBg="1"/>
      <p:bldP spid="10" grpId="0" animBg="1"/>
      <p:bldP spid="16"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C9237B-043D-4210-9587-39E911D169A7}"/>
              </a:ext>
            </a:extLst>
          </p:cNvPr>
          <p:cNvSpPr>
            <a:spLocks noGrp="1"/>
          </p:cNvSpPr>
          <p:nvPr>
            <p:ph type="title"/>
          </p:nvPr>
        </p:nvSpPr>
        <p:spPr/>
        <p:txBody>
          <a:bodyPr/>
          <a:lstStyle/>
          <a:p>
            <a:r>
              <a:rPr lang="en-US" dirty="0"/>
              <a:t>Business Model Considerations</a:t>
            </a:r>
          </a:p>
        </p:txBody>
      </p:sp>
      <p:sp>
        <p:nvSpPr>
          <p:cNvPr id="6" name="Rectangle 5">
            <a:extLst>
              <a:ext uri="{FF2B5EF4-FFF2-40B4-BE49-F238E27FC236}">
                <a16:creationId xmlns:a16="http://schemas.microsoft.com/office/drawing/2014/main" id="{8415F5AA-99D7-45D1-8253-D1015DF35035}"/>
              </a:ext>
            </a:extLst>
          </p:cNvPr>
          <p:cNvSpPr/>
          <p:nvPr/>
        </p:nvSpPr>
        <p:spPr>
          <a:xfrm>
            <a:off x="677333" y="1583314"/>
            <a:ext cx="9192807" cy="858852"/>
          </a:xfrm>
          <a:prstGeom prst="rect">
            <a:avLst/>
          </a:prstGeom>
          <a:solidFill>
            <a:schemeClr val="accent4"/>
          </a:solidFill>
        </p:spPr>
        <p:txBody>
          <a:bodyPr lIns="914400" tIns="182880" rIns="182880" bIns="182880" rtlCol="0" anchor="ctr">
            <a:noAutofit/>
          </a:bodyPr>
          <a:lstStyle/>
          <a:p>
            <a:pPr>
              <a:spcBef>
                <a:spcPct val="20000"/>
              </a:spcBef>
            </a:pPr>
            <a:r>
              <a:rPr lang="en-US" sz="2200" b="1" kern="0" dirty="0">
                <a:solidFill>
                  <a:schemeClr val="bg1"/>
                </a:solidFill>
              </a:rPr>
              <a:t>FOUNDATION FUNDING</a:t>
            </a:r>
          </a:p>
        </p:txBody>
      </p:sp>
      <p:pic>
        <p:nvPicPr>
          <p:cNvPr id="9" name="Graphic 8">
            <a:extLst>
              <a:ext uri="{FF2B5EF4-FFF2-40B4-BE49-F238E27FC236}">
                <a16:creationId xmlns:a16="http://schemas.microsoft.com/office/drawing/2014/main" id="{9DE56F0C-0451-4256-80C0-8B823FB17AC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2652" y="1805994"/>
            <a:ext cx="396638" cy="430538"/>
          </a:xfrm>
          <a:prstGeom prst="rect">
            <a:avLst/>
          </a:prstGeom>
        </p:spPr>
      </p:pic>
      <p:sp>
        <p:nvSpPr>
          <p:cNvPr id="12" name="Content Placeholder 12">
            <a:extLst>
              <a:ext uri="{FF2B5EF4-FFF2-40B4-BE49-F238E27FC236}">
                <a16:creationId xmlns:a16="http://schemas.microsoft.com/office/drawing/2014/main" id="{278FDDBF-E07E-46F3-B8C0-E0692BB23BCC}"/>
              </a:ext>
            </a:extLst>
          </p:cNvPr>
          <p:cNvSpPr txBox="1">
            <a:spLocks/>
          </p:cNvSpPr>
          <p:nvPr/>
        </p:nvSpPr>
        <p:spPr>
          <a:xfrm>
            <a:off x="677333" y="2442164"/>
            <a:ext cx="2980267" cy="3806236"/>
          </a:xfrm>
          <a:prstGeom prst="rect">
            <a:avLst/>
          </a:prstGeom>
          <a:solidFill>
            <a:schemeClr val="bg2"/>
          </a:solidFill>
        </p:spPr>
        <p:txBody>
          <a:bodyPr lIns="182880" tIns="91440" rIns="182880" anchor="t" anchorCtr="0"/>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600" b="1" dirty="0">
                <a:solidFill>
                  <a:schemeClr val="accent1"/>
                </a:solidFill>
              </a:rPr>
              <a:t>SENSITIVITIES, RISKS, &amp; CHALLENGES</a:t>
            </a:r>
          </a:p>
          <a:p>
            <a:r>
              <a:rPr lang="en-US" sz="1600" dirty="0"/>
              <a:t>Changing funder priorities which may be unanticipated</a:t>
            </a:r>
          </a:p>
          <a:p>
            <a:r>
              <a:rPr lang="en-US" sz="1600" dirty="0"/>
              <a:t>Requires an array of funders to maintain funding security</a:t>
            </a:r>
          </a:p>
          <a:p>
            <a:pPr marL="0" indent="0">
              <a:buNone/>
            </a:pPr>
            <a:endParaRPr lang="en-US" sz="1600" dirty="0"/>
          </a:p>
        </p:txBody>
      </p:sp>
      <p:sp>
        <p:nvSpPr>
          <p:cNvPr id="20" name="Content Placeholder 12">
            <a:extLst>
              <a:ext uri="{FF2B5EF4-FFF2-40B4-BE49-F238E27FC236}">
                <a16:creationId xmlns:a16="http://schemas.microsoft.com/office/drawing/2014/main" id="{2F6DDA0F-21F8-474E-9BE6-6EC595373C22}"/>
              </a:ext>
            </a:extLst>
          </p:cNvPr>
          <p:cNvSpPr txBox="1">
            <a:spLocks/>
          </p:cNvSpPr>
          <p:nvPr/>
        </p:nvSpPr>
        <p:spPr>
          <a:xfrm>
            <a:off x="3783603" y="2442166"/>
            <a:ext cx="2980267" cy="3806236"/>
          </a:xfrm>
          <a:prstGeom prst="rect">
            <a:avLst/>
          </a:prstGeom>
          <a:solidFill>
            <a:schemeClr val="bg2"/>
          </a:solidFill>
        </p:spPr>
        <p:txBody>
          <a:bodyPr lIns="182880" tIns="91440" rIns="182880" anchor="t" anchorCtr="0"/>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600" b="1" dirty="0">
                <a:solidFill>
                  <a:schemeClr val="accent1"/>
                </a:solidFill>
              </a:rPr>
              <a:t>LEADERSHIP CAPACITIES</a:t>
            </a:r>
          </a:p>
          <a:p>
            <a:r>
              <a:rPr lang="en-US" sz="1600" dirty="0"/>
              <a:t>Influential, persuasive, and well-informed. Able to effectively argue for programs</a:t>
            </a:r>
          </a:p>
          <a:p>
            <a:r>
              <a:rPr lang="en-US" sz="1600" dirty="0"/>
              <a:t>Capable of continuously updating maps of funding landscape</a:t>
            </a:r>
          </a:p>
          <a:p>
            <a:endParaRPr lang="en-US" sz="1600" dirty="0"/>
          </a:p>
        </p:txBody>
      </p:sp>
      <p:sp>
        <p:nvSpPr>
          <p:cNvPr id="10" name="Content Placeholder 12">
            <a:extLst>
              <a:ext uri="{FF2B5EF4-FFF2-40B4-BE49-F238E27FC236}">
                <a16:creationId xmlns:a16="http://schemas.microsoft.com/office/drawing/2014/main" id="{02945D76-9D69-46B4-8304-920B170BD623}"/>
              </a:ext>
            </a:extLst>
          </p:cNvPr>
          <p:cNvSpPr txBox="1">
            <a:spLocks/>
          </p:cNvSpPr>
          <p:nvPr/>
        </p:nvSpPr>
        <p:spPr>
          <a:xfrm>
            <a:off x="6889873" y="2442166"/>
            <a:ext cx="2980267" cy="3806236"/>
          </a:xfrm>
          <a:prstGeom prst="rect">
            <a:avLst/>
          </a:prstGeom>
          <a:solidFill>
            <a:schemeClr val="bg2"/>
          </a:solidFill>
        </p:spPr>
        <p:txBody>
          <a:bodyPr lIns="182880" tIns="91440" rIns="182880" anchor="t" anchorCtr="0"/>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600" b="1" dirty="0">
                <a:solidFill>
                  <a:schemeClr val="accent1"/>
                </a:solidFill>
              </a:rPr>
              <a:t>INFRASTRUCTURE NEEDS</a:t>
            </a:r>
          </a:p>
          <a:p>
            <a:r>
              <a:rPr lang="en-US" sz="1600" dirty="0"/>
              <a:t>Grants management systems which track all stages of the grants process and requirements</a:t>
            </a:r>
          </a:p>
          <a:p>
            <a:r>
              <a:rPr lang="en-US" sz="1600" dirty="0"/>
              <a:t>Internal capacity to survey funders and determine program fit</a:t>
            </a:r>
          </a:p>
        </p:txBody>
      </p:sp>
    </p:spTree>
    <p:extLst>
      <p:ext uri="{BB962C8B-B14F-4D97-AF65-F5344CB8AC3E}">
        <p14:creationId xmlns:p14="http://schemas.microsoft.com/office/powerpoint/2010/main" val="179015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7DA6-0CE1-4B95-8638-FD195098E22E}"/>
              </a:ext>
            </a:extLst>
          </p:cNvPr>
          <p:cNvSpPr>
            <a:spLocks noGrp="1"/>
          </p:cNvSpPr>
          <p:nvPr>
            <p:ph type="title"/>
          </p:nvPr>
        </p:nvSpPr>
        <p:spPr/>
        <p:txBody>
          <a:bodyPr/>
          <a:lstStyle/>
          <a:p>
            <a:r>
              <a:rPr lang="en-US" dirty="0"/>
              <a:t>True Cost Project Research and Findings</a:t>
            </a:r>
          </a:p>
        </p:txBody>
      </p:sp>
      <p:sp>
        <p:nvSpPr>
          <p:cNvPr id="3" name="Content Placeholder 2">
            <a:extLst>
              <a:ext uri="{FF2B5EF4-FFF2-40B4-BE49-F238E27FC236}">
                <a16:creationId xmlns:a16="http://schemas.microsoft.com/office/drawing/2014/main" id="{7AD9EB9A-C1D1-4511-BE26-1E02FBB3DB7B}"/>
              </a:ext>
            </a:extLst>
          </p:cNvPr>
          <p:cNvSpPr>
            <a:spLocks noGrp="1"/>
          </p:cNvSpPr>
          <p:nvPr>
            <p:ph sz="half" idx="1"/>
          </p:nvPr>
        </p:nvSpPr>
        <p:spPr>
          <a:xfrm>
            <a:off x="677334" y="3751867"/>
            <a:ext cx="4184035" cy="906589"/>
          </a:xfrm>
        </p:spPr>
        <p:txBody>
          <a:bodyPr/>
          <a:lstStyle/>
          <a:p>
            <a:pPr marL="0" indent="0" algn="ctr">
              <a:buNone/>
            </a:pPr>
            <a:r>
              <a:rPr lang="en-US" dirty="0">
                <a:solidFill>
                  <a:srgbClr val="464547"/>
                </a:solidFill>
                <a:latin typeface="Calibri"/>
                <a:cs typeface="Arial"/>
              </a:rPr>
              <a:t>&gt;3/4 of US foundation giving is </a:t>
            </a:r>
            <a:r>
              <a:rPr lang="en-US" b="1" dirty="0">
                <a:solidFill>
                  <a:srgbClr val="464547"/>
                </a:solidFill>
                <a:latin typeface="Calibri"/>
                <a:cs typeface="Arial"/>
              </a:rPr>
              <a:t>project-restricted *</a:t>
            </a:r>
          </a:p>
          <a:p>
            <a:pPr algn="ctr"/>
            <a:endParaRPr lang="en-US" dirty="0"/>
          </a:p>
        </p:txBody>
      </p:sp>
      <p:sp>
        <p:nvSpPr>
          <p:cNvPr id="34" name="Content Placeholder 33">
            <a:extLst>
              <a:ext uri="{FF2B5EF4-FFF2-40B4-BE49-F238E27FC236}">
                <a16:creationId xmlns:a16="http://schemas.microsoft.com/office/drawing/2014/main" id="{DBBE62E4-544C-4ED2-ACAE-8B1B289A1CF5}"/>
              </a:ext>
            </a:extLst>
          </p:cNvPr>
          <p:cNvSpPr>
            <a:spLocks noGrp="1"/>
          </p:cNvSpPr>
          <p:nvPr>
            <p:ph sz="half" idx="2"/>
          </p:nvPr>
        </p:nvSpPr>
        <p:spPr>
          <a:xfrm>
            <a:off x="5238616" y="3711300"/>
            <a:ext cx="4184034" cy="906589"/>
          </a:xfrm>
        </p:spPr>
        <p:txBody>
          <a:bodyPr/>
          <a:lstStyle/>
          <a:p>
            <a:pPr marL="0" indent="0" algn="ctr">
              <a:buNone/>
            </a:pPr>
            <a:r>
              <a:rPr lang="en-US" dirty="0">
                <a:solidFill>
                  <a:srgbClr val="464547"/>
                </a:solidFill>
                <a:latin typeface="Calibri"/>
                <a:cs typeface="Arial"/>
              </a:rPr>
              <a:t>2/3 of largest US foundations </a:t>
            </a:r>
            <a:r>
              <a:rPr lang="en-US" b="1" dirty="0">
                <a:solidFill>
                  <a:srgbClr val="464547"/>
                </a:solidFill>
                <a:latin typeface="Calibri"/>
                <a:cs typeface="Arial"/>
              </a:rPr>
              <a:t>cap indirect costs at ≤20%</a:t>
            </a:r>
          </a:p>
          <a:p>
            <a:pPr algn="ctr"/>
            <a:endParaRPr lang="en-US" dirty="0"/>
          </a:p>
        </p:txBody>
      </p:sp>
      <p:sp>
        <p:nvSpPr>
          <p:cNvPr id="4" name="Footer Placeholder 3">
            <a:extLst>
              <a:ext uri="{FF2B5EF4-FFF2-40B4-BE49-F238E27FC236}">
                <a16:creationId xmlns:a16="http://schemas.microsoft.com/office/drawing/2014/main" id="{BBF71F53-9833-4E61-9950-1F465BC68901}"/>
              </a:ext>
            </a:extLst>
          </p:cNvPr>
          <p:cNvSpPr>
            <a:spLocks noGrp="1"/>
          </p:cNvSpPr>
          <p:nvPr>
            <p:ph type="ftr" sz="quarter" idx="11"/>
          </p:nvPr>
        </p:nvSpPr>
        <p:spPr>
          <a:xfrm>
            <a:off x="677333" y="6041362"/>
            <a:ext cx="9091355" cy="365125"/>
          </a:xfrm>
        </p:spPr>
        <p:txBody>
          <a:bodyPr/>
          <a:lstStyle/>
          <a:p>
            <a:r>
              <a:rPr lang="en-US" dirty="0"/>
              <a:t>Source: Niki Jagpal and Kevin Laskowski, The State of General Operating Support, National Committee on Responsive Philanthropy, May 2013. Bridgespan research.</a:t>
            </a:r>
          </a:p>
        </p:txBody>
      </p:sp>
      <p:grpSp>
        <p:nvGrpSpPr>
          <p:cNvPr id="6" name="Group 5">
            <a:extLst>
              <a:ext uri="{FF2B5EF4-FFF2-40B4-BE49-F238E27FC236}">
                <a16:creationId xmlns:a16="http://schemas.microsoft.com/office/drawing/2014/main" id="{0A2841E8-5330-4FD6-92C1-169D27B7F945}"/>
              </a:ext>
            </a:extLst>
          </p:cNvPr>
          <p:cNvGrpSpPr/>
          <p:nvPr/>
        </p:nvGrpSpPr>
        <p:grpSpPr>
          <a:xfrm>
            <a:off x="1033458" y="2066714"/>
            <a:ext cx="3386604" cy="1246592"/>
            <a:chOff x="4606969" y="2186554"/>
            <a:chExt cx="4531733" cy="1542166"/>
          </a:xfrm>
        </p:grpSpPr>
        <p:grpSp>
          <p:nvGrpSpPr>
            <p:cNvPr id="7" name="Group 6">
              <a:extLst>
                <a:ext uri="{FF2B5EF4-FFF2-40B4-BE49-F238E27FC236}">
                  <a16:creationId xmlns:a16="http://schemas.microsoft.com/office/drawing/2014/main" id="{56FF7206-4768-4487-8528-9BC327085173}"/>
                </a:ext>
              </a:extLst>
            </p:cNvPr>
            <p:cNvGrpSpPr/>
            <p:nvPr/>
          </p:nvGrpSpPr>
          <p:grpSpPr>
            <a:xfrm rot="5400000">
              <a:off x="4295741" y="2497782"/>
              <a:ext cx="1542166" cy="919710"/>
              <a:chOff x="4556125" y="2244726"/>
              <a:chExt cx="935037" cy="517525"/>
            </a:xfrm>
            <a:solidFill>
              <a:schemeClr val="accent2"/>
            </a:solidFill>
          </p:grpSpPr>
          <p:sp>
            <p:nvSpPr>
              <p:cNvPr id="20" name="Freeform 20">
                <a:extLst>
                  <a:ext uri="{FF2B5EF4-FFF2-40B4-BE49-F238E27FC236}">
                    <a16:creationId xmlns:a16="http://schemas.microsoft.com/office/drawing/2014/main" id="{07B5F78E-55FD-445D-A1E9-286B31A03E59}"/>
                  </a:ext>
                </a:extLst>
              </p:cNvPr>
              <p:cNvSpPr>
                <a:spLocks noEditPoints="1"/>
              </p:cNvSpPr>
              <p:nvPr/>
            </p:nvSpPr>
            <p:spPr bwMode="auto">
              <a:xfrm>
                <a:off x="4940300" y="2382838"/>
                <a:ext cx="166687" cy="258763"/>
              </a:xfrm>
              <a:custGeom>
                <a:avLst/>
                <a:gdLst>
                  <a:gd name="T0" fmla="*/ 56 w 68"/>
                  <a:gd name="T1" fmla="*/ 31 h 105"/>
                  <a:gd name="T2" fmla="*/ 41 w 68"/>
                  <a:gd name="T3" fmla="*/ 24 h 105"/>
                  <a:gd name="T4" fmla="*/ 41 w 68"/>
                  <a:gd name="T5" fmla="*/ 42 h 105"/>
                  <a:gd name="T6" fmla="*/ 68 w 68"/>
                  <a:gd name="T7" fmla="*/ 69 h 105"/>
                  <a:gd name="T8" fmla="*/ 68 w 68"/>
                  <a:gd name="T9" fmla="*/ 69 h 105"/>
                  <a:gd name="T10" fmla="*/ 42 w 68"/>
                  <a:gd name="T11" fmla="*/ 93 h 105"/>
                  <a:gd name="T12" fmla="*/ 42 w 68"/>
                  <a:gd name="T13" fmla="*/ 105 h 105"/>
                  <a:gd name="T14" fmla="*/ 29 w 68"/>
                  <a:gd name="T15" fmla="*/ 105 h 105"/>
                  <a:gd name="T16" fmla="*/ 29 w 68"/>
                  <a:gd name="T17" fmla="*/ 93 h 105"/>
                  <a:gd name="T18" fmla="*/ 0 w 68"/>
                  <a:gd name="T19" fmla="*/ 81 h 105"/>
                  <a:gd name="T20" fmla="*/ 9 w 68"/>
                  <a:gd name="T21" fmla="*/ 67 h 105"/>
                  <a:gd name="T22" fmla="*/ 29 w 68"/>
                  <a:gd name="T23" fmla="*/ 77 h 105"/>
                  <a:gd name="T24" fmla="*/ 29 w 68"/>
                  <a:gd name="T25" fmla="*/ 58 h 105"/>
                  <a:gd name="T26" fmla="*/ 3 w 68"/>
                  <a:gd name="T27" fmla="*/ 31 h 105"/>
                  <a:gd name="T28" fmla="*/ 3 w 68"/>
                  <a:gd name="T29" fmla="*/ 31 h 105"/>
                  <a:gd name="T30" fmla="*/ 29 w 68"/>
                  <a:gd name="T31" fmla="*/ 7 h 105"/>
                  <a:gd name="T32" fmla="*/ 29 w 68"/>
                  <a:gd name="T33" fmla="*/ 0 h 105"/>
                  <a:gd name="T34" fmla="*/ 42 w 68"/>
                  <a:gd name="T35" fmla="*/ 0 h 105"/>
                  <a:gd name="T36" fmla="*/ 42 w 68"/>
                  <a:gd name="T37" fmla="*/ 7 h 105"/>
                  <a:gd name="T38" fmla="*/ 64 w 68"/>
                  <a:gd name="T39" fmla="*/ 16 h 105"/>
                  <a:gd name="T40" fmla="*/ 56 w 68"/>
                  <a:gd name="T41" fmla="*/ 31 h 105"/>
                  <a:gd name="T42" fmla="*/ 29 w 68"/>
                  <a:gd name="T43" fmla="*/ 39 h 105"/>
                  <a:gd name="T44" fmla="*/ 29 w 68"/>
                  <a:gd name="T45" fmla="*/ 22 h 105"/>
                  <a:gd name="T46" fmla="*/ 21 w 68"/>
                  <a:gd name="T47" fmla="*/ 30 h 105"/>
                  <a:gd name="T48" fmla="*/ 21 w 68"/>
                  <a:gd name="T49" fmla="*/ 30 h 105"/>
                  <a:gd name="T50" fmla="*/ 29 w 68"/>
                  <a:gd name="T51" fmla="*/ 39 h 105"/>
                  <a:gd name="T52" fmla="*/ 41 w 68"/>
                  <a:gd name="T53" fmla="*/ 61 h 105"/>
                  <a:gd name="T54" fmla="*/ 41 w 68"/>
                  <a:gd name="T55" fmla="*/ 78 h 105"/>
                  <a:gd name="T56" fmla="*/ 50 w 68"/>
                  <a:gd name="T57" fmla="*/ 70 h 105"/>
                  <a:gd name="T58" fmla="*/ 50 w 68"/>
                  <a:gd name="T59" fmla="*/ 70 h 105"/>
                  <a:gd name="T60" fmla="*/ 41 w 68"/>
                  <a:gd name="T61"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5">
                    <a:moveTo>
                      <a:pt x="56" y="31"/>
                    </a:moveTo>
                    <a:cubicBezTo>
                      <a:pt x="51" y="28"/>
                      <a:pt x="46" y="25"/>
                      <a:pt x="41" y="24"/>
                    </a:cubicBezTo>
                    <a:cubicBezTo>
                      <a:pt x="41" y="42"/>
                      <a:pt x="41" y="42"/>
                      <a:pt x="41" y="42"/>
                    </a:cubicBezTo>
                    <a:cubicBezTo>
                      <a:pt x="60" y="47"/>
                      <a:pt x="68" y="55"/>
                      <a:pt x="68" y="69"/>
                    </a:cubicBezTo>
                    <a:cubicBezTo>
                      <a:pt x="68" y="69"/>
                      <a:pt x="68" y="69"/>
                      <a:pt x="68" y="69"/>
                    </a:cubicBezTo>
                    <a:cubicBezTo>
                      <a:pt x="68" y="83"/>
                      <a:pt x="57" y="91"/>
                      <a:pt x="42" y="93"/>
                    </a:cubicBezTo>
                    <a:cubicBezTo>
                      <a:pt x="42" y="105"/>
                      <a:pt x="42" y="105"/>
                      <a:pt x="42" y="105"/>
                    </a:cubicBezTo>
                    <a:cubicBezTo>
                      <a:pt x="29" y="105"/>
                      <a:pt x="29" y="105"/>
                      <a:pt x="29" y="105"/>
                    </a:cubicBezTo>
                    <a:cubicBezTo>
                      <a:pt x="29" y="93"/>
                      <a:pt x="29" y="93"/>
                      <a:pt x="29" y="93"/>
                    </a:cubicBezTo>
                    <a:cubicBezTo>
                      <a:pt x="18" y="91"/>
                      <a:pt x="8" y="87"/>
                      <a:pt x="0" y="81"/>
                    </a:cubicBezTo>
                    <a:cubicBezTo>
                      <a:pt x="9" y="67"/>
                      <a:pt x="9" y="67"/>
                      <a:pt x="9" y="67"/>
                    </a:cubicBezTo>
                    <a:cubicBezTo>
                      <a:pt x="16" y="72"/>
                      <a:pt x="22" y="76"/>
                      <a:pt x="29" y="77"/>
                    </a:cubicBezTo>
                    <a:cubicBezTo>
                      <a:pt x="29" y="58"/>
                      <a:pt x="29" y="58"/>
                      <a:pt x="29" y="58"/>
                    </a:cubicBezTo>
                    <a:cubicBezTo>
                      <a:pt x="12" y="53"/>
                      <a:pt x="3" y="46"/>
                      <a:pt x="3" y="31"/>
                    </a:cubicBezTo>
                    <a:cubicBezTo>
                      <a:pt x="3" y="31"/>
                      <a:pt x="3" y="31"/>
                      <a:pt x="3" y="31"/>
                    </a:cubicBezTo>
                    <a:cubicBezTo>
                      <a:pt x="3" y="18"/>
                      <a:pt x="13" y="9"/>
                      <a:pt x="29" y="7"/>
                    </a:cubicBezTo>
                    <a:cubicBezTo>
                      <a:pt x="29" y="0"/>
                      <a:pt x="29" y="0"/>
                      <a:pt x="29" y="0"/>
                    </a:cubicBezTo>
                    <a:cubicBezTo>
                      <a:pt x="42" y="0"/>
                      <a:pt x="42" y="0"/>
                      <a:pt x="42" y="0"/>
                    </a:cubicBezTo>
                    <a:cubicBezTo>
                      <a:pt x="42" y="7"/>
                      <a:pt x="42" y="7"/>
                      <a:pt x="42" y="7"/>
                    </a:cubicBezTo>
                    <a:cubicBezTo>
                      <a:pt x="50" y="9"/>
                      <a:pt x="58" y="12"/>
                      <a:pt x="64" y="16"/>
                    </a:cubicBezTo>
                    <a:lnTo>
                      <a:pt x="56" y="31"/>
                    </a:lnTo>
                    <a:close/>
                    <a:moveTo>
                      <a:pt x="29" y="39"/>
                    </a:moveTo>
                    <a:cubicBezTo>
                      <a:pt x="29" y="22"/>
                      <a:pt x="29" y="22"/>
                      <a:pt x="29" y="22"/>
                    </a:cubicBezTo>
                    <a:cubicBezTo>
                      <a:pt x="23" y="23"/>
                      <a:pt x="21" y="26"/>
                      <a:pt x="21" y="30"/>
                    </a:cubicBezTo>
                    <a:cubicBezTo>
                      <a:pt x="21" y="30"/>
                      <a:pt x="21" y="30"/>
                      <a:pt x="21" y="30"/>
                    </a:cubicBezTo>
                    <a:cubicBezTo>
                      <a:pt x="21" y="34"/>
                      <a:pt x="23" y="37"/>
                      <a:pt x="29" y="39"/>
                    </a:cubicBezTo>
                    <a:close/>
                    <a:moveTo>
                      <a:pt x="41" y="61"/>
                    </a:moveTo>
                    <a:cubicBezTo>
                      <a:pt x="41" y="78"/>
                      <a:pt x="41" y="78"/>
                      <a:pt x="41" y="78"/>
                    </a:cubicBezTo>
                    <a:cubicBezTo>
                      <a:pt x="47" y="77"/>
                      <a:pt x="50" y="74"/>
                      <a:pt x="50" y="70"/>
                    </a:cubicBezTo>
                    <a:cubicBezTo>
                      <a:pt x="50" y="70"/>
                      <a:pt x="50" y="70"/>
                      <a:pt x="50" y="70"/>
                    </a:cubicBezTo>
                    <a:cubicBezTo>
                      <a:pt x="50" y="66"/>
                      <a:pt x="48" y="63"/>
                      <a:pt x="41"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21" name="Freeform 21">
                <a:extLst>
                  <a:ext uri="{FF2B5EF4-FFF2-40B4-BE49-F238E27FC236}">
                    <a16:creationId xmlns:a16="http://schemas.microsoft.com/office/drawing/2014/main" id="{95941DF9-0C38-49C8-BAAC-4AC28EC4E8AC}"/>
                  </a:ext>
                </a:extLst>
              </p:cNvPr>
              <p:cNvSpPr>
                <a:spLocks noEditPoints="1"/>
              </p:cNvSpPr>
              <p:nvPr/>
            </p:nvSpPr>
            <p:spPr bwMode="auto">
              <a:xfrm>
                <a:off x="4556125" y="2244726"/>
                <a:ext cx="935037" cy="517525"/>
              </a:xfrm>
              <a:custGeom>
                <a:avLst/>
                <a:gdLst>
                  <a:gd name="T0" fmla="*/ 589 w 589"/>
                  <a:gd name="T1" fmla="*/ 326 h 326"/>
                  <a:gd name="T2" fmla="*/ 0 w 589"/>
                  <a:gd name="T3" fmla="*/ 326 h 326"/>
                  <a:gd name="T4" fmla="*/ 0 w 589"/>
                  <a:gd name="T5" fmla="*/ 0 h 326"/>
                  <a:gd name="T6" fmla="*/ 589 w 589"/>
                  <a:gd name="T7" fmla="*/ 0 h 326"/>
                  <a:gd name="T8" fmla="*/ 589 w 589"/>
                  <a:gd name="T9" fmla="*/ 326 h 326"/>
                  <a:gd name="T10" fmla="*/ 17 w 589"/>
                  <a:gd name="T11" fmla="*/ 309 h 326"/>
                  <a:gd name="T12" fmla="*/ 572 w 589"/>
                  <a:gd name="T13" fmla="*/ 309 h 326"/>
                  <a:gd name="T14" fmla="*/ 572 w 589"/>
                  <a:gd name="T15" fmla="*/ 16 h 326"/>
                  <a:gd name="T16" fmla="*/ 17 w 589"/>
                  <a:gd name="T17" fmla="*/ 16 h 326"/>
                  <a:gd name="T18" fmla="*/ 17 w 589"/>
                  <a:gd name="T19" fmla="*/ 30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9" h="326">
                    <a:moveTo>
                      <a:pt x="589" y="326"/>
                    </a:moveTo>
                    <a:lnTo>
                      <a:pt x="0" y="326"/>
                    </a:lnTo>
                    <a:lnTo>
                      <a:pt x="0" y="0"/>
                    </a:lnTo>
                    <a:lnTo>
                      <a:pt x="589" y="0"/>
                    </a:lnTo>
                    <a:lnTo>
                      <a:pt x="589" y="326"/>
                    </a:lnTo>
                    <a:close/>
                    <a:moveTo>
                      <a:pt x="17" y="309"/>
                    </a:moveTo>
                    <a:lnTo>
                      <a:pt x="572" y="309"/>
                    </a:lnTo>
                    <a:lnTo>
                      <a:pt x="572" y="16"/>
                    </a:lnTo>
                    <a:lnTo>
                      <a:pt x="17" y="16"/>
                    </a:lnTo>
                    <a:lnTo>
                      <a:pt x="17"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22" name="Freeform 22">
                <a:extLst>
                  <a:ext uri="{FF2B5EF4-FFF2-40B4-BE49-F238E27FC236}">
                    <a16:creationId xmlns:a16="http://schemas.microsoft.com/office/drawing/2014/main" id="{DD21248F-A2DA-4C33-B4A0-53EB1BF89C0C}"/>
                  </a:ext>
                </a:extLst>
              </p:cNvPr>
              <p:cNvSpPr>
                <a:spLocks noEditPoints="1"/>
              </p:cNvSpPr>
              <p:nvPr/>
            </p:nvSpPr>
            <p:spPr bwMode="auto">
              <a:xfrm>
                <a:off x="4616450" y="2311401"/>
                <a:ext cx="817562" cy="385763"/>
              </a:xfrm>
              <a:custGeom>
                <a:avLst/>
                <a:gdLst>
                  <a:gd name="T0" fmla="*/ 0 w 333"/>
                  <a:gd name="T1" fmla="*/ 0 h 157"/>
                  <a:gd name="T2" fmla="*/ 0 w 333"/>
                  <a:gd name="T3" fmla="*/ 157 h 157"/>
                  <a:gd name="T4" fmla="*/ 333 w 333"/>
                  <a:gd name="T5" fmla="*/ 157 h 157"/>
                  <a:gd name="T6" fmla="*/ 333 w 333"/>
                  <a:gd name="T7" fmla="*/ 0 h 157"/>
                  <a:gd name="T8" fmla="*/ 0 w 333"/>
                  <a:gd name="T9" fmla="*/ 0 h 157"/>
                  <a:gd name="T10" fmla="*/ 33 w 333"/>
                  <a:gd name="T11" fmla="*/ 145 h 157"/>
                  <a:gd name="T12" fmla="*/ 32 w 333"/>
                  <a:gd name="T13" fmla="*/ 141 h 157"/>
                  <a:gd name="T14" fmla="*/ 20 w 333"/>
                  <a:gd name="T15" fmla="*/ 126 h 157"/>
                  <a:gd name="T16" fmla="*/ 12 w 333"/>
                  <a:gd name="T17" fmla="*/ 123 h 157"/>
                  <a:gd name="T18" fmla="*/ 12 w 333"/>
                  <a:gd name="T19" fmla="*/ 34 h 157"/>
                  <a:gd name="T20" fmla="*/ 33 w 333"/>
                  <a:gd name="T21" fmla="*/ 12 h 157"/>
                  <a:gd name="T22" fmla="*/ 298 w 333"/>
                  <a:gd name="T23" fmla="*/ 12 h 157"/>
                  <a:gd name="T24" fmla="*/ 321 w 333"/>
                  <a:gd name="T25" fmla="*/ 33 h 157"/>
                  <a:gd name="T26" fmla="*/ 321 w 333"/>
                  <a:gd name="T27" fmla="*/ 123 h 157"/>
                  <a:gd name="T28" fmla="*/ 312 w 333"/>
                  <a:gd name="T29" fmla="*/ 126 h 157"/>
                  <a:gd name="T30" fmla="*/ 299 w 333"/>
                  <a:gd name="T31" fmla="*/ 141 h 157"/>
                  <a:gd name="T32" fmla="*/ 298 w 333"/>
                  <a:gd name="T33" fmla="*/ 145 h 157"/>
                  <a:gd name="T34" fmla="*/ 33 w 333"/>
                  <a:gd name="T35" fmla="*/ 14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3" h="157">
                    <a:moveTo>
                      <a:pt x="0" y="0"/>
                    </a:moveTo>
                    <a:cubicBezTo>
                      <a:pt x="0" y="157"/>
                      <a:pt x="0" y="157"/>
                      <a:pt x="0" y="157"/>
                    </a:cubicBezTo>
                    <a:cubicBezTo>
                      <a:pt x="333" y="157"/>
                      <a:pt x="333" y="157"/>
                      <a:pt x="333" y="157"/>
                    </a:cubicBezTo>
                    <a:cubicBezTo>
                      <a:pt x="333" y="0"/>
                      <a:pt x="333" y="0"/>
                      <a:pt x="333" y="0"/>
                    </a:cubicBezTo>
                    <a:lnTo>
                      <a:pt x="0" y="0"/>
                    </a:lnTo>
                    <a:close/>
                    <a:moveTo>
                      <a:pt x="33" y="145"/>
                    </a:moveTo>
                    <a:cubicBezTo>
                      <a:pt x="33" y="143"/>
                      <a:pt x="33" y="142"/>
                      <a:pt x="32" y="141"/>
                    </a:cubicBezTo>
                    <a:cubicBezTo>
                      <a:pt x="30" y="134"/>
                      <a:pt x="26" y="129"/>
                      <a:pt x="20" y="126"/>
                    </a:cubicBezTo>
                    <a:cubicBezTo>
                      <a:pt x="17" y="125"/>
                      <a:pt x="14" y="124"/>
                      <a:pt x="12" y="123"/>
                    </a:cubicBezTo>
                    <a:cubicBezTo>
                      <a:pt x="12" y="34"/>
                      <a:pt x="12" y="34"/>
                      <a:pt x="12" y="34"/>
                    </a:cubicBezTo>
                    <a:cubicBezTo>
                      <a:pt x="22" y="32"/>
                      <a:pt x="32" y="24"/>
                      <a:pt x="33" y="12"/>
                    </a:cubicBezTo>
                    <a:cubicBezTo>
                      <a:pt x="298" y="12"/>
                      <a:pt x="298" y="12"/>
                      <a:pt x="298" y="12"/>
                    </a:cubicBezTo>
                    <a:cubicBezTo>
                      <a:pt x="300" y="23"/>
                      <a:pt x="309" y="32"/>
                      <a:pt x="321" y="33"/>
                    </a:cubicBezTo>
                    <a:cubicBezTo>
                      <a:pt x="321" y="123"/>
                      <a:pt x="321" y="123"/>
                      <a:pt x="321" y="123"/>
                    </a:cubicBezTo>
                    <a:cubicBezTo>
                      <a:pt x="318" y="124"/>
                      <a:pt x="315" y="125"/>
                      <a:pt x="312" y="126"/>
                    </a:cubicBezTo>
                    <a:cubicBezTo>
                      <a:pt x="306" y="129"/>
                      <a:pt x="301" y="134"/>
                      <a:pt x="299" y="141"/>
                    </a:cubicBezTo>
                    <a:cubicBezTo>
                      <a:pt x="299" y="142"/>
                      <a:pt x="298" y="143"/>
                      <a:pt x="298" y="145"/>
                    </a:cubicBezTo>
                    <a:lnTo>
                      <a:pt x="33"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grpSp>
        <p:grpSp>
          <p:nvGrpSpPr>
            <p:cNvPr id="8" name="Group 7">
              <a:extLst>
                <a:ext uri="{FF2B5EF4-FFF2-40B4-BE49-F238E27FC236}">
                  <a16:creationId xmlns:a16="http://schemas.microsoft.com/office/drawing/2014/main" id="{43CE8CF6-1541-4A1B-84B2-7AACE01367FF}"/>
                </a:ext>
              </a:extLst>
            </p:cNvPr>
            <p:cNvGrpSpPr/>
            <p:nvPr/>
          </p:nvGrpSpPr>
          <p:grpSpPr>
            <a:xfrm rot="5400000">
              <a:off x="5499749" y="2497782"/>
              <a:ext cx="1542166" cy="919710"/>
              <a:chOff x="4556125" y="2244726"/>
              <a:chExt cx="935037" cy="517525"/>
            </a:xfrm>
            <a:solidFill>
              <a:schemeClr val="accent2"/>
            </a:solidFill>
          </p:grpSpPr>
          <p:sp>
            <p:nvSpPr>
              <p:cNvPr id="17" name="Freeform 38">
                <a:extLst>
                  <a:ext uri="{FF2B5EF4-FFF2-40B4-BE49-F238E27FC236}">
                    <a16:creationId xmlns:a16="http://schemas.microsoft.com/office/drawing/2014/main" id="{80E1605E-D50B-49ED-A81E-57365D3A337F}"/>
                  </a:ext>
                </a:extLst>
              </p:cNvPr>
              <p:cNvSpPr>
                <a:spLocks noEditPoints="1"/>
              </p:cNvSpPr>
              <p:nvPr/>
            </p:nvSpPr>
            <p:spPr bwMode="auto">
              <a:xfrm>
                <a:off x="4940300" y="2382838"/>
                <a:ext cx="166687" cy="258763"/>
              </a:xfrm>
              <a:custGeom>
                <a:avLst/>
                <a:gdLst>
                  <a:gd name="T0" fmla="*/ 56 w 68"/>
                  <a:gd name="T1" fmla="*/ 31 h 105"/>
                  <a:gd name="T2" fmla="*/ 41 w 68"/>
                  <a:gd name="T3" fmla="*/ 24 h 105"/>
                  <a:gd name="T4" fmla="*/ 41 w 68"/>
                  <a:gd name="T5" fmla="*/ 42 h 105"/>
                  <a:gd name="T6" fmla="*/ 68 w 68"/>
                  <a:gd name="T7" fmla="*/ 69 h 105"/>
                  <a:gd name="T8" fmla="*/ 68 w 68"/>
                  <a:gd name="T9" fmla="*/ 69 h 105"/>
                  <a:gd name="T10" fmla="*/ 42 w 68"/>
                  <a:gd name="T11" fmla="*/ 93 h 105"/>
                  <a:gd name="T12" fmla="*/ 42 w 68"/>
                  <a:gd name="T13" fmla="*/ 105 h 105"/>
                  <a:gd name="T14" fmla="*/ 29 w 68"/>
                  <a:gd name="T15" fmla="*/ 105 h 105"/>
                  <a:gd name="T16" fmla="*/ 29 w 68"/>
                  <a:gd name="T17" fmla="*/ 93 h 105"/>
                  <a:gd name="T18" fmla="*/ 0 w 68"/>
                  <a:gd name="T19" fmla="*/ 81 h 105"/>
                  <a:gd name="T20" fmla="*/ 9 w 68"/>
                  <a:gd name="T21" fmla="*/ 67 h 105"/>
                  <a:gd name="T22" fmla="*/ 29 w 68"/>
                  <a:gd name="T23" fmla="*/ 77 h 105"/>
                  <a:gd name="T24" fmla="*/ 29 w 68"/>
                  <a:gd name="T25" fmla="*/ 58 h 105"/>
                  <a:gd name="T26" fmla="*/ 3 w 68"/>
                  <a:gd name="T27" fmla="*/ 31 h 105"/>
                  <a:gd name="T28" fmla="*/ 3 w 68"/>
                  <a:gd name="T29" fmla="*/ 31 h 105"/>
                  <a:gd name="T30" fmla="*/ 29 w 68"/>
                  <a:gd name="T31" fmla="*/ 7 h 105"/>
                  <a:gd name="T32" fmla="*/ 29 w 68"/>
                  <a:gd name="T33" fmla="*/ 0 h 105"/>
                  <a:gd name="T34" fmla="*/ 42 w 68"/>
                  <a:gd name="T35" fmla="*/ 0 h 105"/>
                  <a:gd name="T36" fmla="*/ 42 w 68"/>
                  <a:gd name="T37" fmla="*/ 7 h 105"/>
                  <a:gd name="T38" fmla="*/ 64 w 68"/>
                  <a:gd name="T39" fmla="*/ 16 h 105"/>
                  <a:gd name="T40" fmla="*/ 56 w 68"/>
                  <a:gd name="T41" fmla="*/ 31 h 105"/>
                  <a:gd name="T42" fmla="*/ 29 w 68"/>
                  <a:gd name="T43" fmla="*/ 39 h 105"/>
                  <a:gd name="T44" fmla="*/ 29 w 68"/>
                  <a:gd name="T45" fmla="*/ 22 h 105"/>
                  <a:gd name="T46" fmla="*/ 21 w 68"/>
                  <a:gd name="T47" fmla="*/ 30 h 105"/>
                  <a:gd name="T48" fmla="*/ 21 w 68"/>
                  <a:gd name="T49" fmla="*/ 30 h 105"/>
                  <a:gd name="T50" fmla="*/ 29 w 68"/>
                  <a:gd name="T51" fmla="*/ 39 h 105"/>
                  <a:gd name="T52" fmla="*/ 41 w 68"/>
                  <a:gd name="T53" fmla="*/ 61 h 105"/>
                  <a:gd name="T54" fmla="*/ 41 w 68"/>
                  <a:gd name="T55" fmla="*/ 78 h 105"/>
                  <a:gd name="T56" fmla="*/ 50 w 68"/>
                  <a:gd name="T57" fmla="*/ 70 h 105"/>
                  <a:gd name="T58" fmla="*/ 50 w 68"/>
                  <a:gd name="T59" fmla="*/ 70 h 105"/>
                  <a:gd name="T60" fmla="*/ 41 w 68"/>
                  <a:gd name="T61"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5">
                    <a:moveTo>
                      <a:pt x="56" y="31"/>
                    </a:moveTo>
                    <a:cubicBezTo>
                      <a:pt x="51" y="28"/>
                      <a:pt x="46" y="25"/>
                      <a:pt x="41" y="24"/>
                    </a:cubicBezTo>
                    <a:cubicBezTo>
                      <a:pt x="41" y="42"/>
                      <a:pt x="41" y="42"/>
                      <a:pt x="41" y="42"/>
                    </a:cubicBezTo>
                    <a:cubicBezTo>
                      <a:pt x="60" y="47"/>
                      <a:pt x="68" y="55"/>
                      <a:pt x="68" y="69"/>
                    </a:cubicBezTo>
                    <a:cubicBezTo>
                      <a:pt x="68" y="69"/>
                      <a:pt x="68" y="69"/>
                      <a:pt x="68" y="69"/>
                    </a:cubicBezTo>
                    <a:cubicBezTo>
                      <a:pt x="68" y="83"/>
                      <a:pt x="57" y="91"/>
                      <a:pt x="42" y="93"/>
                    </a:cubicBezTo>
                    <a:cubicBezTo>
                      <a:pt x="42" y="105"/>
                      <a:pt x="42" y="105"/>
                      <a:pt x="42" y="105"/>
                    </a:cubicBezTo>
                    <a:cubicBezTo>
                      <a:pt x="29" y="105"/>
                      <a:pt x="29" y="105"/>
                      <a:pt x="29" y="105"/>
                    </a:cubicBezTo>
                    <a:cubicBezTo>
                      <a:pt x="29" y="93"/>
                      <a:pt x="29" y="93"/>
                      <a:pt x="29" y="93"/>
                    </a:cubicBezTo>
                    <a:cubicBezTo>
                      <a:pt x="18" y="91"/>
                      <a:pt x="8" y="87"/>
                      <a:pt x="0" y="81"/>
                    </a:cubicBezTo>
                    <a:cubicBezTo>
                      <a:pt x="9" y="67"/>
                      <a:pt x="9" y="67"/>
                      <a:pt x="9" y="67"/>
                    </a:cubicBezTo>
                    <a:cubicBezTo>
                      <a:pt x="16" y="72"/>
                      <a:pt x="22" y="76"/>
                      <a:pt x="29" y="77"/>
                    </a:cubicBezTo>
                    <a:cubicBezTo>
                      <a:pt x="29" y="58"/>
                      <a:pt x="29" y="58"/>
                      <a:pt x="29" y="58"/>
                    </a:cubicBezTo>
                    <a:cubicBezTo>
                      <a:pt x="12" y="53"/>
                      <a:pt x="3" y="46"/>
                      <a:pt x="3" y="31"/>
                    </a:cubicBezTo>
                    <a:cubicBezTo>
                      <a:pt x="3" y="31"/>
                      <a:pt x="3" y="31"/>
                      <a:pt x="3" y="31"/>
                    </a:cubicBezTo>
                    <a:cubicBezTo>
                      <a:pt x="3" y="18"/>
                      <a:pt x="13" y="9"/>
                      <a:pt x="29" y="7"/>
                    </a:cubicBezTo>
                    <a:cubicBezTo>
                      <a:pt x="29" y="0"/>
                      <a:pt x="29" y="0"/>
                      <a:pt x="29" y="0"/>
                    </a:cubicBezTo>
                    <a:cubicBezTo>
                      <a:pt x="42" y="0"/>
                      <a:pt x="42" y="0"/>
                      <a:pt x="42" y="0"/>
                    </a:cubicBezTo>
                    <a:cubicBezTo>
                      <a:pt x="42" y="7"/>
                      <a:pt x="42" y="7"/>
                      <a:pt x="42" y="7"/>
                    </a:cubicBezTo>
                    <a:cubicBezTo>
                      <a:pt x="50" y="9"/>
                      <a:pt x="58" y="12"/>
                      <a:pt x="64" y="16"/>
                    </a:cubicBezTo>
                    <a:lnTo>
                      <a:pt x="56" y="31"/>
                    </a:lnTo>
                    <a:close/>
                    <a:moveTo>
                      <a:pt x="29" y="39"/>
                    </a:moveTo>
                    <a:cubicBezTo>
                      <a:pt x="29" y="22"/>
                      <a:pt x="29" y="22"/>
                      <a:pt x="29" y="22"/>
                    </a:cubicBezTo>
                    <a:cubicBezTo>
                      <a:pt x="23" y="23"/>
                      <a:pt x="21" y="26"/>
                      <a:pt x="21" y="30"/>
                    </a:cubicBezTo>
                    <a:cubicBezTo>
                      <a:pt x="21" y="30"/>
                      <a:pt x="21" y="30"/>
                      <a:pt x="21" y="30"/>
                    </a:cubicBezTo>
                    <a:cubicBezTo>
                      <a:pt x="21" y="34"/>
                      <a:pt x="23" y="37"/>
                      <a:pt x="29" y="39"/>
                    </a:cubicBezTo>
                    <a:close/>
                    <a:moveTo>
                      <a:pt x="41" y="61"/>
                    </a:moveTo>
                    <a:cubicBezTo>
                      <a:pt x="41" y="78"/>
                      <a:pt x="41" y="78"/>
                      <a:pt x="41" y="78"/>
                    </a:cubicBezTo>
                    <a:cubicBezTo>
                      <a:pt x="47" y="77"/>
                      <a:pt x="50" y="74"/>
                      <a:pt x="50" y="70"/>
                    </a:cubicBezTo>
                    <a:cubicBezTo>
                      <a:pt x="50" y="70"/>
                      <a:pt x="50" y="70"/>
                      <a:pt x="50" y="70"/>
                    </a:cubicBezTo>
                    <a:cubicBezTo>
                      <a:pt x="50" y="66"/>
                      <a:pt x="48" y="63"/>
                      <a:pt x="41"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18" name="Freeform 39">
                <a:extLst>
                  <a:ext uri="{FF2B5EF4-FFF2-40B4-BE49-F238E27FC236}">
                    <a16:creationId xmlns:a16="http://schemas.microsoft.com/office/drawing/2014/main" id="{BAADCD67-E8D2-4AD1-B7D4-3249D1B82177}"/>
                  </a:ext>
                </a:extLst>
              </p:cNvPr>
              <p:cNvSpPr>
                <a:spLocks noEditPoints="1"/>
              </p:cNvSpPr>
              <p:nvPr/>
            </p:nvSpPr>
            <p:spPr bwMode="auto">
              <a:xfrm>
                <a:off x="4556125" y="2244726"/>
                <a:ext cx="935037" cy="517525"/>
              </a:xfrm>
              <a:custGeom>
                <a:avLst/>
                <a:gdLst>
                  <a:gd name="T0" fmla="*/ 589 w 589"/>
                  <a:gd name="T1" fmla="*/ 326 h 326"/>
                  <a:gd name="T2" fmla="*/ 0 w 589"/>
                  <a:gd name="T3" fmla="*/ 326 h 326"/>
                  <a:gd name="T4" fmla="*/ 0 w 589"/>
                  <a:gd name="T5" fmla="*/ 0 h 326"/>
                  <a:gd name="T6" fmla="*/ 589 w 589"/>
                  <a:gd name="T7" fmla="*/ 0 h 326"/>
                  <a:gd name="T8" fmla="*/ 589 w 589"/>
                  <a:gd name="T9" fmla="*/ 326 h 326"/>
                  <a:gd name="T10" fmla="*/ 17 w 589"/>
                  <a:gd name="T11" fmla="*/ 309 h 326"/>
                  <a:gd name="T12" fmla="*/ 572 w 589"/>
                  <a:gd name="T13" fmla="*/ 309 h 326"/>
                  <a:gd name="T14" fmla="*/ 572 w 589"/>
                  <a:gd name="T15" fmla="*/ 16 h 326"/>
                  <a:gd name="T16" fmla="*/ 17 w 589"/>
                  <a:gd name="T17" fmla="*/ 16 h 326"/>
                  <a:gd name="T18" fmla="*/ 17 w 589"/>
                  <a:gd name="T19" fmla="*/ 30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9" h="326">
                    <a:moveTo>
                      <a:pt x="589" y="326"/>
                    </a:moveTo>
                    <a:lnTo>
                      <a:pt x="0" y="326"/>
                    </a:lnTo>
                    <a:lnTo>
                      <a:pt x="0" y="0"/>
                    </a:lnTo>
                    <a:lnTo>
                      <a:pt x="589" y="0"/>
                    </a:lnTo>
                    <a:lnTo>
                      <a:pt x="589" y="326"/>
                    </a:lnTo>
                    <a:close/>
                    <a:moveTo>
                      <a:pt x="17" y="309"/>
                    </a:moveTo>
                    <a:lnTo>
                      <a:pt x="572" y="309"/>
                    </a:lnTo>
                    <a:lnTo>
                      <a:pt x="572" y="16"/>
                    </a:lnTo>
                    <a:lnTo>
                      <a:pt x="17" y="16"/>
                    </a:lnTo>
                    <a:lnTo>
                      <a:pt x="17"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19" name="Freeform 22">
                <a:extLst>
                  <a:ext uri="{FF2B5EF4-FFF2-40B4-BE49-F238E27FC236}">
                    <a16:creationId xmlns:a16="http://schemas.microsoft.com/office/drawing/2014/main" id="{B9438D29-21EE-4192-B7A8-B307359094C6}"/>
                  </a:ext>
                </a:extLst>
              </p:cNvPr>
              <p:cNvSpPr>
                <a:spLocks noEditPoints="1"/>
              </p:cNvSpPr>
              <p:nvPr/>
            </p:nvSpPr>
            <p:spPr bwMode="auto">
              <a:xfrm>
                <a:off x="4616450" y="2311401"/>
                <a:ext cx="817562" cy="385763"/>
              </a:xfrm>
              <a:custGeom>
                <a:avLst/>
                <a:gdLst>
                  <a:gd name="T0" fmla="*/ 0 w 333"/>
                  <a:gd name="T1" fmla="*/ 0 h 157"/>
                  <a:gd name="T2" fmla="*/ 0 w 333"/>
                  <a:gd name="T3" fmla="*/ 157 h 157"/>
                  <a:gd name="T4" fmla="*/ 333 w 333"/>
                  <a:gd name="T5" fmla="*/ 157 h 157"/>
                  <a:gd name="T6" fmla="*/ 333 w 333"/>
                  <a:gd name="T7" fmla="*/ 0 h 157"/>
                  <a:gd name="T8" fmla="*/ 0 w 333"/>
                  <a:gd name="T9" fmla="*/ 0 h 157"/>
                  <a:gd name="T10" fmla="*/ 33 w 333"/>
                  <a:gd name="T11" fmla="*/ 145 h 157"/>
                  <a:gd name="T12" fmla="*/ 32 w 333"/>
                  <a:gd name="T13" fmla="*/ 141 h 157"/>
                  <a:gd name="T14" fmla="*/ 20 w 333"/>
                  <a:gd name="T15" fmla="*/ 126 h 157"/>
                  <a:gd name="T16" fmla="*/ 12 w 333"/>
                  <a:gd name="T17" fmla="*/ 123 h 157"/>
                  <a:gd name="T18" fmla="*/ 12 w 333"/>
                  <a:gd name="T19" fmla="*/ 34 h 157"/>
                  <a:gd name="T20" fmla="*/ 33 w 333"/>
                  <a:gd name="T21" fmla="*/ 12 h 157"/>
                  <a:gd name="T22" fmla="*/ 298 w 333"/>
                  <a:gd name="T23" fmla="*/ 12 h 157"/>
                  <a:gd name="T24" fmla="*/ 321 w 333"/>
                  <a:gd name="T25" fmla="*/ 33 h 157"/>
                  <a:gd name="T26" fmla="*/ 321 w 333"/>
                  <a:gd name="T27" fmla="*/ 123 h 157"/>
                  <a:gd name="T28" fmla="*/ 312 w 333"/>
                  <a:gd name="T29" fmla="*/ 126 h 157"/>
                  <a:gd name="T30" fmla="*/ 299 w 333"/>
                  <a:gd name="T31" fmla="*/ 141 h 157"/>
                  <a:gd name="T32" fmla="*/ 298 w 333"/>
                  <a:gd name="T33" fmla="*/ 145 h 157"/>
                  <a:gd name="T34" fmla="*/ 33 w 333"/>
                  <a:gd name="T35" fmla="*/ 14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3" h="157">
                    <a:moveTo>
                      <a:pt x="0" y="0"/>
                    </a:moveTo>
                    <a:cubicBezTo>
                      <a:pt x="0" y="157"/>
                      <a:pt x="0" y="157"/>
                      <a:pt x="0" y="157"/>
                    </a:cubicBezTo>
                    <a:cubicBezTo>
                      <a:pt x="333" y="157"/>
                      <a:pt x="333" y="157"/>
                      <a:pt x="333" y="157"/>
                    </a:cubicBezTo>
                    <a:cubicBezTo>
                      <a:pt x="333" y="0"/>
                      <a:pt x="333" y="0"/>
                      <a:pt x="333" y="0"/>
                    </a:cubicBezTo>
                    <a:lnTo>
                      <a:pt x="0" y="0"/>
                    </a:lnTo>
                    <a:close/>
                    <a:moveTo>
                      <a:pt x="33" y="145"/>
                    </a:moveTo>
                    <a:cubicBezTo>
                      <a:pt x="33" y="143"/>
                      <a:pt x="33" y="142"/>
                      <a:pt x="32" y="141"/>
                    </a:cubicBezTo>
                    <a:cubicBezTo>
                      <a:pt x="30" y="134"/>
                      <a:pt x="26" y="129"/>
                      <a:pt x="20" y="126"/>
                    </a:cubicBezTo>
                    <a:cubicBezTo>
                      <a:pt x="17" y="125"/>
                      <a:pt x="14" y="124"/>
                      <a:pt x="12" y="123"/>
                    </a:cubicBezTo>
                    <a:cubicBezTo>
                      <a:pt x="12" y="34"/>
                      <a:pt x="12" y="34"/>
                      <a:pt x="12" y="34"/>
                    </a:cubicBezTo>
                    <a:cubicBezTo>
                      <a:pt x="22" y="32"/>
                      <a:pt x="32" y="24"/>
                      <a:pt x="33" y="12"/>
                    </a:cubicBezTo>
                    <a:cubicBezTo>
                      <a:pt x="298" y="12"/>
                      <a:pt x="298" y="12"/>
                      <a:pt x="298" y="12"/>
                    </a:cubicBezTo>
                    <a:cubicBezTo>
                      <a:pt x="300" y="23"/>
                      <a:pt x="309" y="32"/>
                      <a:pt x="321" y="33"/>
                    </a:cubicBezTo>
                    <a:cubicBezTo>
                      <a:pt x="321" y="123"/>
                      <a:pt x="321" y="123"/>
                      <a:pt x="321" y="123"/>
                    </a:cubicBezTo>
                    <a:cubicBezTo>
                      <a:pt x="318" y="124"/>
                      <a:pt x="315" y="125"/>
                      <a:pt x="312" y="126"/>
                    </a:cubicBezTo>
                    <a:cubicBezTo>
                      <a:pt x="306" y="129"/>
                      <a:pt x="301" y="134"/>
                      <a:pt x="299" y="141"/>
                    </a:cubicBezTo>
                    <a:cubicBezTo>
                      <a:pt x="299" y="142"/>
                      <a:pt x="298" y="143"/>
                      <a:pt x="298" y="145"/>
                    </a:cubicBezTo>
                    <a:lnTo>
                      <a:pt x="33"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grpSp>
        <p:grpSp>
          <p:nvGrpSpPr>
            <p:cNvPr id="9" name="Group 8">
              <a:extLst>
                <a:ext uri="{FF2B5EF4-FFF2-40B4-BE49-F238E27FC236}">
                  <a16:creationId xmlns:a16="http://schemas.microsoft.com/office/drawing/2014/main" id="{6543C39C-E098-4FA4-B4BA-E345CAC99D43}"/>
                </a:ext>
              </a:extLst>
            </p:cNvPr>
            <p:cNvGrpSpPr/>
            <p:nvPr/>
          </p:nvGrpSpPr>
          <p:grpSpPr>
            <a:xfrm rot="5400000">
              <a:off x="6703757" y="2497782"/>
              <a:ext cx="1542166" cy="919710"/>
              <a:chOff x="4556125" y="2244726"/>
              <a:chExt cx="935037" cy="517525"/>
            </a:xfrm>
            <a:solidFill>
              <a:schemeClr val="accent2"/>
            </a:solidFill>
          </p:grpSpPr>
          <p:sp>
            <p:nvSpPr>
              <p:cNvPr id="14" name="Freeform 42">
                <a:extLst>
                  <a:ext uri="{FF2B5EF4-FFF2-40B4-BE49-F238E27FC236}">
                    <a16:creationId xmlns:a16="http://schemas.microsoft.com/office/drawing/2014/main" id="{0ABA8B19-D14E-4BC5-B66D-C2E5DE664CE3}"/>
                  </a:ext>
                </a:extLst>
              </p:cNvPr>
              <p:cNvSpPr>
                <a:spLocks noEditPoints="1"/>
              </p:cNvSpPr>
              <p:nvPr/>
            </p:nvSpPr>
            <p:spPr bwMode="auto">
              <a:xfrm>
                <a:off x="4940300" y="2382838"/>
                <a:ext cx="166687" cy="258763"/>
              </a:xfrm>
              <a:custGeom>
                <a:avLst/>
                <a:gdLst>
                  <a:gd name="T0" fmla="*/ 56 w 68"/>
                  <a:gd name="T1" fmla="*/ 31 h 105"/>
                  <a:gd name="T2" fmla="*/ 41 w 68"/>
                  <a:gd name="T3" fmla="*/ 24 h 105"/>
                  <a:gd name="T4" fmla="*/ 41 w 68"/>
                  <a:gd name="T5" fmla="*/ 42 h 105"/>
                  <a:gd name="T6" fmla="*/ 68 w 68"/>
                  <a:gd name="T7" fmla="*/ 69 h 105"/>
                  <a:gd name="T8" fmla="*/ 68 w 68"/>
                  <a:gd name="T9" fmla="*/ 69 h 105"/>
                  <a:gd name="T10" fmla="*/ 42 w 68"/>
                  <a:gd name="T11" fmla="*/ 93 h 105"/>
                  <a:gd name="T12" fmla="*/ 42 w 68"/>
                  <a:gd name="T13" fmla="*/ 105 h 105"/>
                  <a:gd name="T14" fmla="*/ 29 w 68"/>
                  <a:gd name="T15" fmla="*/ 105 h 105"/>
                  <a:gd name="T16" fmla="*/ 29 w 68"/>
                  <a:gd name="T17" fmla="*/ 93 h 105"/>
                  <a:gd name="T18" fmla="*/ 0 w 68"/>
                  <a:gd name="T19" fmla="*/ 81 h 105"/>
                  <a:gd name="T20" fmla="*/ 9 w 68"/>
                  <a:gd name="T21" fmla="*/ 67 h 105"/>
                  <a:gd name="T22" fmla="*/ 29 w 68"/>
                  <a:gd name="T23" fmla="*/ 77 h 105"/>
                  <a:gd name="T24" fmla="*/ 29 w 68"/>
                  <a:gd name="T25" fmla="*/ 58 h 105"/>
                  <a:gd name="T26" fmla="*/ 3 w 68"/>
                  <a:gd name="T27" fmla="*/ 31 h 105"/>
                  <a:gd name="T28" fmla="*/ 3 w 68"/>
                  <a:gd name="T29" fmla="*/ 31 h 105"/>
                  <a:gd name="T30" fmla="*/ 29 w 68"/>
                  <a:gd name="T31" fmla="*/ 7 h 105"/>
                  <a:gd name="T32" fmla="*/ 29 w 68"/>
                  <a:gd name="T33" fmla="*/ 0 h 105"/>
                  <a:gd name="T34" fmla="*/ 42 w 68"/>
                  <a:gd name="T35" fmla="*/ 0 h 105"/>
                  <a:gd name="T36" fmla="*/ 42 w 68"/>
                  <a:gd name="T37" fmla="*/ 7 h 105"/>
                  <a:gd name="T38" fmla="*/ 64 w 68"/>
                  <a:gd name="T39" fmla="*/ 16 h 105"/>
                  <a:gd name="T40" fmla="*/ 56 w 68"/>
                  <a:gd name="T41" fmla="*/ 31 h 105"/>
                  <a:gd name="T42" fmla="*/ 29 w 68"/>
                  <a:gd name="T43" fmla="*/ 39 h 105"/>
                  <a:gd name="T44" fmla="*/ 29 w 68"/>
                  <a:gd name="T45" fmla="*/ 22 h 105"/>
                  <a:gd name="T46" fmla="*/ 21 w 68"/>
                  <a:gd name="T47" fmla="*/ 30 h 105"/>
                  <a:gd name="T48" fmla="*/ 21 w 68"/>
                  <a:gd name="T49" fmla="*/ 30 h 105"/>
                  <a:gd name="T50" fmla="*/ 29 w 68"/>
                  <a:gd name="T51" fmla="*/ 39 h 105"/>
                  <a:gd name="T52" fmla="*/ 41 w 68"/>
                  <a:gd name="T53" fmla="*/ 61 h 105"/>
                  <a:gd name="T54" fmla="*/ 41 w 68"/>
                  <a:gd name="T55" fmla="*/ 78 h 105"/>
                  <a:gd name="T56" fmla="*/ 50 w 68"/>
                  <a:gd name="T57" fmla="*/ 70 h 105"/>
                  <a:gd name="T58" fmla="*/ 50 w 68"/>
                  <a:gd name="T59" fmla="*/ 70 h 105"/>
                  <a:gd name="T60" fmla="*/ 41 w 68"/>
                  <a:gd name="T61"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5">
                    <a:moveTo>
                      <a:pt x="56" y="31"/>
                    </a:moveTo>
                    <a:cubicBezTo>
                      <a:pt x="51" y="28"/>
                      <a:pt x="46" y="25"/>
                      <a:pt x="41" y="24"/>
                    </a:cubicBezTo>
                    <a:cubicBezTo>
                      <a:pt x="41" y="42"/>
                      <a:pt x="41" y="42"/>
                      <a:pt x="41" y="42"/>
                    </a:cubicBezTo>
                    <a:cubicBezTo>
                      <a:pt x="60" y="47"/>
                      <a:pt x="68" y="55"/>
                      <a:pt x="68" y="69"/>
                    </a:cubicBezTo>
                    <a:cubicBezTo>
                      <a:pt x="68" y="69"/>
                      <a:pt x="68" y="69"/>
                      <a:pt x="68" y="69"/>
                    </a:cubicBezTo>
                    <a:cubicBezTo>
                      <a:pt x="68" y="83"/>
                      <a:pt x="57" y="91"/>
                      <a:pt x="42" y="93"/>
                    </a:cubicBezTo>
                    <a:cubicBezTo>
                      <a:pt x="42" y="105"/>
                      <a:pt x="42" y="105"/>
                      <a:pt x="42" y="105"/>
                    </a:cubicBezTo>
                    <a:cubicBezTo>
                      <a:pt x="29" y="105"/>
                      <a:pt x="29" y="105"/>
                      <a:pt x="29" y="105"/>
                    </a:cubicBezTo>
                    <a:cubicBezTo>
                      <a:pt x="29" y="93"/>
                      <a:pt x="29" y="93"/>
                      <a:pt x="29" y="93"/>
                    </a:cubicBezTo>
                    <a:cubicBezTo>
                      <a:pt x="18" y="91"/>
                      <a:pt x="8" y="87"/>
                      <a:pt x="0" y="81"/>
                    </a:cubicBezTo>
                    <a:cubicBezTo>
                      <a:pt x="9" y="67"/>
                      <a:pt x="9" y="67"/>
                      <a:pt x="9" y="67"/>
                    </a:cubicBezTo>
                    <a:cubicBezTo>
                      <a:pt x="16" y="72"/>
                      <a:pt x="22" y="76"/>
                      <a:pt x="29" y="77"/>
                    </a:cubicBezTo>
                    <a:cubicBezTo>
                      <a:pt x="29" y="58"/>
                      <a:pt x="29" y="58"/>
                      <a:pt x="29" y="58"/>
                    </a:cubicBezTo>
                    <a:cubicBezTo>
                      <a:pt x="12" y="53"/>
                      <a:pt x="3" y="46"/>
                      <a:pt x="3" y="31"/>
                    </a:cubicBezTo>
                    <a:cubicBezTo>
                      <a:pt x="3" y="31"/>
                      <a:pt x="3" y="31"/>
                      <a:pt x="3" y="31"/>
                    </a:cubicBezTo>
                    <a:cubicBezTo>
                      <a:pt x="3" y="18"/>
                      <a:pt x="13" y="9"/>
                      <a:pt x="29" y="7"/>
                    </a:cubicBezTo>
                    <a:cubicBezTo>
                      <a:pt x="29" y="0"/>
                      <a:pt x="29" y="0"/>
                      <a:pt x="29" y="0"/>
                    </a:cubicBezTo>
                    <a:cubicBezTo>
                      <a:pt x="42" y="0"/>
                      <a:pt x="42" y="0"/>
                      <a:pt x="42" y="0"/>
                    </a:cubicBezTo>
                    <a:cubicBezTo>
                      <a:pt x="42" y="7"/>
                      <a:pt x="42" y="7"/>
                      <a:pt x="42" y="7"/>
                    </a:cubicBezTo>
                    <a:cubicBezTo>
                      <a:pt x="50" y="9"/>
                      <a:pt x="58" y="12"/>
                      <a:pt x="64" y="16"/>
                    </a:cubicBezTo>
                    <a:lnTo>
                      <a:pt x="56" y="31"/>
                    </a:lnTo>
                    <a:close/>
                    <a:moveTo>
                      <a:pt x="29" y="39"/>
                    </a:moveTo>
                    <a:cubicBezTo>
                      <a:pt x="29" y="22"/>
                      <a:pt x="29" y="22"/>
                      <a:pt x="29" y="22"/>
                    </a:cubicBezTo>
                    <a:cubicBezTo>
                      <a:pt x="23" y="23"/>
                      <a:pt x="21" y="26"/>
                      <a:pt x="21" y="30"/>
                    </a:cubicBezTo>
                    <a:cubicBezTo>
                      <a:pt x="21" y="30"/>
                      <a:pt x="21" y="30"/>
                      <a:pt x="21" y="30"/>
                    </a:cubicBezTo>
                    <a:cubicBezTo>
                      <a:pt x="21" y="34"/>
                      <a:pt x="23" y="37"/>
                      <a:pt x="29" y="39"/>
                    </a:cubicBezTo>
                    <a:close/>
                    <a:moveTo>
                      <a:pt x="41" y="61"/>
                    </a:moveTo>
                    <a:cubicBezTo>
                      <a:pt x="41" y="78"/>
                      <a:pt x="41" y="78"/>
                      <a:pt x="41" y="78"/>
                    </a:cubicBezTo>
                    <a:cubicBezTo>
                      <a:pt x="47" y="77"/>
                      <a:pt x="50" y="74"/>
                      <a:pt x="50" y="70"/>
                    </a:cubicBezTo>
                    <a:cubicBezTo>
                      <a:pt x="50" y="70"/>
                      <a:pt x="50" y="70"/>
                      <a:pt x="50" y="70"/>
                    </a:cubicBezTo>
                    <a:cubicBezTo>
                      <a:pt x="50" y="66"/>
                      <a:pt x="48" y="63"/>
                      <a:pt x="41"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15" name="Freeform 43">
                <a:extLst>
                  <a:ext uri="{FF2B5EF4-FFF2-40B4-BE49-F238E27FC236}">
                    <a16:creationId xmlns:a16="http://schemas.microsoft.com/office/drawing/2014/main" id="{A2F5F349-5720-4BA0-A9BF-9C7A8602C1FE}"/>
                  </a:ext>
                </a:extLst>
              </p:cNvPr>
              <p:cNvSpPr>
                <a:spLocks noEditPoints="1"/>
              </p:cNvSpPr>
              <p:nvPr/>
            </p:nvSpPr>
            <p:spPr bwMode="auto">
              <a:xfrm>
                <a:off x="4556125" y="2244726"/>
                <a:ext cx="935037" cy="517525"/>
              </a:xfrm>
              <a:custGeom>
                <a:avLst/>
                <a:gdLst>
                  <a:gd name="T0" fmla="*/ 589 w 589"/>
                  <a:gd name="T1" fmla="*/ 326 h 326"/>
                  <a:gd name="T2" fmla="*/ 0 w 589"/>
                  <a:gd name="T3" fmla="*/ 326 h 326"/>
                  <a:gd name="T4" fmla="*/ 0 w 589"/>
                  <a:gd name="T5" fmla="*/ 0 h 326"/>
                  <a:gd name="T6" fmla="*/ 589 w 589"/>
                  <a:gd name="T7" fmla="*/ 0 h 326"/>
                  <a:gd name="T8" fmla="*/ 589 w 589"/>
                  <a:gd name="T9" fmla="*/ 326 h 326"/>
                  <a:gd name="T10" fmla="*/ 17 w 589"/>
                  <a:gd name="T11" fmla="*/ 309 h 326"/>
                  <a:gd name="T12" fmla="*/ 572 w 589"/>
                  <a:gd name="T13" fmla="*/ 309 h 326"/>
                  <a:gd name="T14" fmla="*/ 572 w 589"/>
                  <a:gd name="T15" fmla="*/ 16 h 326"/>
                  <a:gd name="T16" fmla="*/ 17 w 589"/>
                  <a:gd name="T17" fmla="*/ 16 h 326"/>
                  <a:gd name="T18" fmla="*/ 17 w 589"/>
                  <a:gd name="T19" fmla="*/ 30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9" h="326">
                    <a:moveTo>
                      <a:pt x="589" y="326"/>
                    </a:moveTo>
                    <a:lnTo>
                      <a:pt x="0" y="326"/>
                    </a:lnTo>
                    <a:lnTo>
                      <a:pt x="0" y="0"/>
                    </a:lnTo>
                    <a:lnTo>
                      <a:pt x="589" y="0"/>
                    </a:lnTo>
                    <a:lnTo>
                      <a:pt x="589" y="326"/>
                    </a:lnTo>
                    <a:close/>
                    <a:moveTo>
                      <a:pt x="17" y="309"/>
                    </a:moveTo>
                    <a:lnTo>
                      <a:pt x="572" y="309"/>
                    </a:lnTo>
                    <a:lnTo>
                      <a:pt x="572" y="16"/>
                    </a:lnTo>
                    <a:lnTo>
                      <a:pt x="17" y="16"/>
                    </a:lnTo>
                    <a:lnTo>
                      <a:pt x="17"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16" name="Freeform 22">
                <a:extLst>
                  <a:ext uri="{FF2B5EF4-FFF2-40B4-BE49-F238E27FC236}">
                    <a16:creationId xmlns:a16="http://schemas.microsoft.com/office/drawing/2014/main" id="{26B76FA7-75B7-42F5-BDA5-66DC8FB907E7}"/>
                  </a:ext>
                </a:extLst>
              </p:cNvPr>
              <p:cNvSpPr>
                <a:spLocks noEditPoints="1"/>
              </p:cNvSpPr>
              <p:nvPr/>
            </p:nvSpPr>
            <p:spPr bwMode="auto">
              <a:xfrm>
                <a:off x="4616450" y="2311401"/>
                <a:ext cx="817562" cy="385763"/>
              </a:xfrm>
              <a:custGeom>
                <a:avLst/>
                <a:gdLst>
                  <a:gd name="T0" fmla="*/ 0 w 333"/>
                  <a:gd name="T1" fmla="*/ 0 h 157"/>
                  <a:gd name="T2" fmla="*/ 0 w 333"/>
                  <a:gd name="T3" fmla="*/ 157 h 157"/>
                  <a:gd name="T4" fmla="*/ 333 w 333"/>
                  <a:gd name="T5" fmla="*/ 157 h 157"/>
                  <a:gd name="T6" fmla="*/ 333 w 333"/>
                  <a:gd name="T7" fmla="*/ 0 h 157"/>
                  <a:gd name="T8" fmla="*/ 0 w 333"/>
                  <a:gd name="T9" fmla="*/ 0 h 157"/>
                  <a:gd name="T10" fmla="*/ 33 w 333"/>
                  <a:gd name="T11" fmla="*/ 145 h 157"/>
                  <a:gd name="T12" fmla="*/ 32 w 333"/>
                  <a:gd name="T13" fmla="*/ 141 h 157"/>
                  <a:gd name="T14" fmla="*/ 20 w 333"/>
                  <a:gd name="T15" fmla="*/ 126 h 157"/>
                  <a:gd name="T16" fmla="*/ 12 w 333"/>
                  <a:gd name="T17" fmla="*/ 123 h 157"/>
                  <a:gd name="T18" fmla="*/ 12 w 333"/>
                  <a:gd name="T19" fmla="*/ 34 h 157"/>
                  <a:gd name="T20" fmla="*/ 33 w 333"/>
                  <a:gd name="T21" fmla="*/ 12 h 157"/>
                  <a:gd name="T22" fmla="*/ 298 w 333"/>
                  <a:gd name="T23" fmla="*/ 12 h 157"/>
                  <a:gd name="T24" fmla="*/ 321 w 333"/>
                  <a:gd name="T25" fmla="*/ 33 h 157"/>
                  <a:gd name="T26" fmla="*/ 321 w 333"/>
                  <a:gd name="T27" fmla="*/ 123 h 157"/>
                  <a:gd name="T28" fmla="*/ 312 w 333"/>
                  <a:gd name="T29" fmla="*/ 126 h 157"/>
                  <a:gd name="T30" fmla="*/ 299 w 333"/>
                  <a:gd name="T31" fmla="*/ 141 h 157"/>
                  <a:gd name="T32" fmla="*/ 298 w 333"/>
                  <a:gd name="T33" fmla="*/ 145 h 157"/>
                  <a:gd name="T34" fmla="*/ 33 w 333"/>
                  <a:gd name="T35" fmla="*/ 14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3" h="157">
                    <a:moveTo>
                      <a:pt x="0" y="0"/>
                    </a:moveTo>
                    <a:cubicBezTo>
                      <a:pt x="0" y="157"/>
                      <a:pt x="0" y="157"/>
                      <a:pt x="0" y="157"/>
                    </a:cubicBezTo>
                    <a:cubicBezTo>
                      <a:pt x="333" y="157"/>
                      <a:pt x="333" y="157"/>
                      <a:pt x="333" y="157"/>
                    </a:cubicBezTo>
                    <a:cubicBezTo>
                      <a:pt x="333" y="0"/>
                      <a:pt x="333" y="0"/>
                      <a:pt x="333" y="0"/>
                    </a:cubicBezTo>
                    <a:lnTo>
                      <a:pt x="0" y="0"/>
                    </a:lnTo>
                    <a:close/>
                    <a:moveTo>
                      <a:pt x="33" y="145"/>
                    </a:moveTo>
                    <a:cubicBezTo>
                      <a:pt x="33" y="143"/>
                      <a:pt x="33" y="142"/>
                      <a:pt x="32" y="141"/>
                    </a:cubicBezTo>
                    <a:cubicBezTo>
                      <a:pt x="30" y="134"/>
                      <a:pt x="26" y="129"/>
                      <a:pt x="20" y="126"/>
                    </a:cubicBezTo>
                    <a:cubicBezTo>
                      <a:pt x="17" y="125"/>
                      <a:pt x="14" y="124"/>
                      <a:pt x="12" y="123"/>
                    </a:cubicBezTo>
                    <a:cubicBezTo>
                      <a:pt x="12" y="34"/>
                      <a:pt x="12" y="34"/>
                      <a:pt x="12" y="34"/>
                    </a:cubicBezTo>
                    <a:cubicBezTo>
                      <a:pt x="22" y="32"/>
                      <a:pt x="32" y="24"/>
                      <a:pt x="33" y="12"/>
                    </a:cubicBezTo>
                    <a:cubicBezTo>
                      <a:pt x="298" y="12"/>
                      <a:pt x="298" y="12"/>
                      <a:pt x="298" y="12"/>
                    </a:cubicBezTo>
                    <a:cubicBezTo>
                      <a:pt x="300" y="23"/>
                      <a:pt x="309" y="32"/>
                      <a:pt x="321" y="33"/>
                    </a:cubicBezTo>
                    <a:cubicBezTo>
                      <a:pt x="321" y="123"/>
                      <a:pt x="321" y="123"/>
                      <a:pt x="321" y="123"/>
                    </a:cubicBezTo>
                    <a:cubicBezTo>
                      <a:pt x="318" y="124"/>
                      <a:pt x="315" y="125"/>
                      <a:pt x="312" y="126"/>
                    </a:cubicBezTo>
                    <a:cubicBezTo>
                      <a:pt x="306" y="129"/>
                      <a:pt x="301" y="134"/>
                      <a:pt x="299" y="141"/>
                    </a:cubicBezTo>
                    <a:cubicBezTo>
                      <a:pt x="299" y="142"/>
                      <a:pt x="298" y="143"/>
                      <a:pt x="298" y="145"/>
                    </a:cubicBezTo>
                    <a:lnTo>
                      <a:pt x="33"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grpSp>
        <p:grpSp>
          <p:nvGrpSpPr>
            <p:cNvPr id="10" name="Group 9">
              <a:extLst>
                <a:ext uri="{FF2B5EF4-FFF2-40B4-BE49-F238E27FC236}">
                  <a16:creationId xmlns:a16="http://schemas.microsoft.com/office/drawing/2014/main" id="{A8770AE0-F991-4AB4-BEF6-A10A0BF6E256}"/>
                </a:ext>
              </a:extLst>
            </p:cNvPr>
            <p:cNvGrpSpPr/>
            <p:nvPr/>
          </p:nvGrpSpPr>
          <p:grpSpPr>
            <a:xfrm rot="5400000">
              <a:off x="7907764" y="2497782"/>
              <a:ext cx="1542166" cy="919710"/>
              <a:chOff x="4556125" y="2244726"/>
              <a:chExt cx="935037" cy="517525"/>
            </a:xfrm>
            <a:solidFill>
              <a:schemeClr val="accent3"/>
            </a:solidFill>
          </p:grpSpPr>
          <p:sp>
            <p:nvSpPr>
              <p:cNvPr id="11" name="Freeform 50">
                <a:extLst>
                  <a:ext uri="{FF2B5EF4-FFF2-40B4-BE49-F238E27FC236}">
                    <a16:creationId xmlns:a16="http://schemas.microsoft.com/office/drawing/2014/main" id="{AB0F8FE0-FB7E-4341-A058-3D82FF570598}"/>
                  </a:ext>
                </a:extLst>
              </p:cNvPr>
              <p:cNvSpPr>
                <a:spLocks noEditPoints="1"/>
              </p:cNvSpPr>
              <p:nvPr/>
            </p:nvSpPr>
            <p:spPr bwMode="auto">
              <a:xfrm>
                <a:off x="4940300" y="2382838"/>
                <a:ext cx="166687" cy="258763"/>
              </a:xfrm>
              <a:custGeom>
                <a:avLst/>
                <a:gdLst>
                  <a:gd name="T0" fmla="*/ 56 w 68"/>
                  <a:gd name="T1" fmla="*/ 31 h 105"/>
                  <a:gd name="T2" fmla="*/ 41 w 68"/>
                  <a:gd name="T3" fmla="*/ 24 h 105"/>
                  <a:gd name="T4" fmla="*/ 41 w 68"/>
                  <a:gd name="T5" fmla="*/ 42 h 105"/>
                  <a:gd name="T6" fmla="*/ 68 w 68"/>
                  <a:gd name="T7" fmla="*/ 69 h 105"/>
                  <a:gd name="T8" fmla="*/ 68 w 68"/>
                  <a:gd name="T9" fmla="*/ 69 h 105"/>
                  <a:gd name="T10" fmla="*/ 42 w 68"/>
                  <a:gd name="T11" fmla="*/ 93 h 105"/>
                  <a:gd name="T12" fmla="*/ 42 w 68"/>
                  <a:gd name="T13" fmla="*/ 105 h 105"/>
                  <a:gd name="T14" fmla="*/ 29 w 68"/>
                  <a:gd name="T15" fmla="*/ 105 h 105"/>
                  <a:gd name="T16" fmla="*/ 29 w 68"/>
                  <a:gd name="T17" fmla="*/ 93 h 105"/>
                  <a:gd name="T18" fmla="*/ 0 w 68"/>
                  <a:gd name="T19" fmla="*/ 81 h 105"/>
                  <a:gd name="T20" fmla="*/ 9 w 68"/>
                  <a:gd name="T21" fmla="*/ 67 h 105"/>
                  <a:gd name="T22" fmla="*/ 29 w 68"/>
                  <a:gd name="T23" fmla="*/ 77 h 105"/>
                  <a:gd name="T24" fmla="*/ 29 w 68"/>
                  <a:gd name="T25" fmla="*/ 58 h 105"/>
                  <a:gd name="T26" fmla="*/ 3 w 68"/>
                  <a:gd name="T27" fmla="*/ 31 h 105"/>
                  <a:gd name="T28" fmla="*/ 3 w 68"/>
                  <a:gd name="T29" fmla="*/ 31 h 105"/>
                  <a:gd name="T30" fmla="*/ 29 w 68"/>
                  <a:gd name="T31" fmla="*/ 7 h 105"/>
                  <a:gd name="T32" fmla="*/ 29 w 68"/>
                  <a:gd name="T33" fmla="*/ 0 h 105"/>
                  <a:gd name="T34" fmla="*/ 42 w 68"/>
                  <a:gd name="T35" fmla="*/ 0 h 105"/>
                  <a:gd name="T36" fmla="*/ 42 w 68"/>
                  <a:gd name="T37" fmla="*/ 7 h 105"/>
                  <a:gd name="T38" fmla="*/ 64 w 68"/>
                  <a:gd name="T39" fmla="*/ 16 h 105"/>
                  <a:gd name="T40" fmla="*/ 56 w 68"/>
                  <a:gd name="T41" fmla="*/ 31 h 105"/>
                  <a:gd name="T42" fmla="*/ 29 w 68"/>
                  <a:gd name="T43" fmla="*/ 39 h 105"/>
                  <a:gd name="T44" fmla="*/ 29 w 68"/>
                  <a:gd name="T45" fmla="*/ 22 h 105"/>
                  <a:gd name="T46" fmla="*/ 21 w 68"/>
                  <a:gd name="T47" fmla="*/ 30 h 105"/>
                  <a:gd name="T48" fmla="*/ 21 w 68"/>
                  <a:gd name="T49" fmla="*/ 30 h 105"/>
                  <a:gd name="T50" fmla="*/ 29 w 68"/>
                  <a:gd name="T51" fmla="*/ 39 h 105"/>
                  <a:gd name="T52" fmla="*/ 41 w 68"/>
                  <a:gd name="T53" fmla="*/ 61 h 105"/>
                  <a:gd name="T54" fmla="*/ 41 w 68"/>
                  <a:gd name="T55" fmla="*/ 78 h 105"/>
                  <a:gd name="T56" fmla="*/ 50 w 68"/>
                  <a:gd name="T57" fmla="*/ 70 h 105"/>
                  <a:gd name="T58" fmla="*/ 50 w 68"/>
                  <a:gd name="T59" fmla="*/ 70 h 105"/>
                  <a:gd name="T60" fmla="*/ 41 w 68"/>
                  <a:gd name="T61" fmla="*/ 6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5">
                    <a:moveTo>
                      <a:pt x="56" y="31"/>
                    </a:moveTo>
                    <a:cubicBezTo>
                      <a:pt x="51" y="28"/>
                      <a:pt x="46" y="25"/>
                      <a:pt x="41" y="24"/>
                    </a:cubicBezTo>
                    <a:cubicBezTo>
                      <a:pt x="41" y="42"/>
                      <a:pt x="41" y="42"/>
                      <a:pt x="41" y="42"/>
                    </a:cubicBezTo>
                    <a:cubicBezTo>
                      <a:pt x="60" y="47"/>
                      <a:pt x="68" y="55"/>
                      <a:pt x="68" y="69"/>
                    </a:cubicBezTo>
                    <a:cubicBezTo>
                      <a:pt x="68" y="69"/>
                      <a:pt x="68" y="69"/>
                      <a:pt x="68" y="69"/>
                    </a:cubicBezTo>
                    <a:cubicBezTo>
                      <a:pt x="68" y="83"/>
                      <a:pt x="57" y="91"/>
                      <a:pt x="42" y="93"/>
                    </a:cubicBezTo>
                    <a:cubicBezTo>
                      <a:pt x="42" y="105"/>
                      <a:pt x="42" y="105"/>
                      <a:pt x="42" y="105"/>
                    </a:cubicBezTo>
                    <a:cubicBezTo>
                      <a:pt x="29" y="105"/>
                      <a:pt x="29" y="105"/>
                      <a:pt x="29" y="105"/>
                    </a:cubicBezTo>
                    <a:cubicBezTo>
                      <a:pt x="29" y="93"/>
                      <a:pt x="29" y="93"/>
                      <a:pt x="29" y="93"/>
                    </a:cubicBezTo>
                    <a:cubicBezTo>
                      <a:pt x="18" y="91"/>
                      <a:pt x="8" y="87"/>
                      <a:pt x="0" y="81"/>
                    </a:cubicBezTo>
                    <a:cubicBezTo>
                      <a:pt x="9" y="67"/>
                      <a:pt x="9" y="67"/>
                      <a:pt x="9" y="67"/>
                    </a:cubicBezTo>
                    <a:cubicBezTo>
                      <a:pt x="16" y="72"/>
                      <a:pt x="22" y="76"/>
                      <a:pt x="29" y="77"/>
                    </a:cubicBezTo>
                    <a:cubicBezTo>
                      <a:pt x="29" y="58"/>
                      <a:pt x="29" y="58"/>
                      <a:pt x="29" y="58"/>
                    </a:cubicBezTo>
                    <a:cubicBezTo>
                      <a:pt x="12" y="53"/>
                      <a:pt x="3" y="46"/>
                      <a:pt x="3" y="31"/>
                    </a:cubicBezTo>
                    <a:cubicBezTo>
                      <a:pt x="3" y="31"/>
                      <a:pt x="3" y="31"/>
                      <a:pt x="3" y="31"/>
                    </a:cubicBezTo>
                    <a:cubicBezTo>
                      <a:pt x="3" y="18"/>
                      <a:pt x="13" y="9"/>
                      <a:pt x="29" y="7"/>
                    </a:cubicBezTo>
                    <a:cubicBezTo>
                      <a:pt x="29" y="0"/>
                      <a:pt x="29" y="0"/>
                      <a:pt x="29" y="0"/>
                    </a:cubicBezTo>
                    <a:cubicBezTo>
                      <a:pt x="42" y="0"/>
                      <a:pt x="42" y="0"/>
                      <a:pt x="42" y="0"/>
                    </a:cubicBezTo>
                    <a:cubicBezTo>
                      <a:pt x="42" y="7"/>
                      <a:pt x="42" y="7"/>
                      <a:pt x="42" y="7"/>
                    </a:cubicBezTo>
                    <a:cubicBezTo>
                      <a:pt x="50" y="9"/>
                      <a:pt x="58" y="12"/>
                      <a:pt x="64" y="16"/>
                    </a:cubicBezTo>
                    <a:lnTo>
                      <a:pt x="56" y="31"/>
                    </a:lnTo>
                    <a:close/>
                    <a:moveTo>
                      <a:pt x="29" y="39"/>
                    </a:moveTo>
                    <a:cubicBezTo>
                      <a:pt x="29" y="22"/>
                      <a:pt x="29" y="22"/>
                      <a:pt x="29" y="22"/>
                    </a:cubicBezTo>
                    <a:cubicBezTo>
                      <a:pt x="23" y="23"/>
                      <a:pt x="21" y="26"/>
                      <a:pt x="21" y="30"/>
                    </a:cubicBezTo>
                    <a:cubicBezTo>
                      <a:pt x="21" y="30"/>
                      <a:pt x="21" y="30"/>
                      <a:pt x="21" y="30"/>
                    </a:cubicBezTo>
                    <a:cubicBezTo>
                      <a:pt x="21" y="34"/>
                      <a:pt x="23" y="37"/>
                      <a:pt x="29" y="39"/>
                    </a:cubicBezTo>
                    <a:close/>
                    <a:moveTo>
                      <a:pt x="41" y="61"/>
                    </a:moveTo>
                    <a:cubicBezTo>
                      <a:pt x="41" y="78"/>
                      <a:pt x="41" y="78"/>
                      <a:pt x="41" y="78"/>
                    </a:cubicBezTo>
                    <a:cubicBezTo>
                      <a:pt x="47" y="77"/>
                      <a:pt x="50" y="74"/>
                      <a:pt x="50" y="70"/>
                    </a:cubicBezTo>
                    <a:cubicBezTo>
                      <a:pt x="50" y="70"/>
                      <a:pt x="50" y="70"/>
                      <a:pt x="50" y="70"/>
                    </a:cubicBezTo>
                    <a:cubicBezTo>
                      <a:pt x="50" y="66"/>
                      <a:pt x="48" y="63"/>
                      <a:pt x="41" y="6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12" name="Freeform 51">
                <a:extLst>
                  <a:ext uri="{FF2B5EF4-FFF2-40B4-BE49-F238E27FC236}">
                    <a16:creationId xmlns:a16="http://schemas.microsoft.com/office/drawing/2014/main" id="{0E24B8D7-D31C-4867-9131-20B358ED2004}"/>
                  </a:ext>
                </a:extLst>
              </p:cNvPr>
              <p:cNvSpPr>
                <a:spLocks noEditPoints="1"/>
              </p:cNvSpPr>
              <p:nvPr/>
            </p:nvSpPr>
            <p:spPr bwMode="auto">
              <a:xfrm>
                <a:off x="4556125" y="2244726"/>
                <a:ext cx="935037" cy="517525"/>
              </a:xfrm>
              <a:custGeom>
                <a:avLst/>
                <a:gdLst>
                  <a:gd name="T0" fmla="*/ 589 w 589"/>
                  <a:gd name="T1" fmla="*/ 326 h 326"/>
                  <a:gd name="T2" fmla="*/ 0 w 589"/>
                  <a:gd name="T3" fmla="*/ 326 h 326"/>
                  <a:gd name="T4" fmla="*/ 0 w 589"/>
                  <a:gd name="T5" fmla="*/ 0 h 326"/>
                  <a:gd name="T6" fmla="*/ 589 w 589"/>
                  <a:gd name="T7" fmla="*/ 0 h 326"/>
                  <a:gd name="T8" fmla="*/ 589 w 589"/>
                  <a:gd name="T9" fmla="*/ 326 h 326"/>
                  <a:gd name="T10" fmla="*/ 17 w 589"/>
                  <a:gd name="T11" fmla="*/ 309 h 326"/>
                  <a:gd name="T12" fmla="*/ 572 w 589"/>
                  <a:gd name="T13" fmla="*/ 309 h 326"/>
                  <a:gd name="T14" fmla="*/ 572 w 589"/>
                  <a:gd name="T15" fmla="*/ 16 h 326"/>
                  <a:gd name="T16" fmla="*/ 17 w 589"/>
                  <a:gd name="T17" fmla="*/ 16 h 326"/>
                  <a:gd name="T18" fmla="*/ 17 w 589"/>
                  <a:gd name="T19" fmla="*/ 30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9" h="326">
                    <a:moveTo>
                      <a:pt x="589" y="326"/>
                    </a:moveTo>
                    <a:lnTo>
                      <a:pt x="0" y="326"/>
                    </a:lnTo>
                    <a:lnTo>
                      <a:pt x="0" y="0"/>
                    </a:lnTo>
                    <a:lnTo>
                      <a:pt x="589" y="0"/>
                    </a:lnTo>
                    <a:lnTo>
                      <a:pt x="589" y="326"/>
                    </a:lnTo>
                    <a:close/>
                    <a:moveTo>
                      <a:pt x="17" y="309"/>
                    </a:moveTo>
                    <a:lnTo>
                      <a:pt x="572" y="309"/>
                    </a:lnTo>
                    <a:lnTo>
                      <a:pt x="572" y="16"/>
                    </a:lnTo>
                    <a:lnTo>
                      <a:pt x="17" y="16"/>
                    </a:lnTo>
                    <a:lnTo>
                      <a:pt x="17" y="30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13" name="Freeform 22">
                <a:extLst>
                  <a:ext uri="{FF2B5EF4-FFF2-40B4-BE49-F238E27FC236}">
                    <a16:creationId xmlns:a16="http://schemas.microsoft.com/office/drawing/2014/main" id="{ACFD80D1-D9EA-46E6-8B00-79F7BD34BAEB}"/>
                  </a:ext>
                </a:extLst>
              </p:cNvPr>
              <p:cNvSpPr>
                <a:spLocks noEditPoints="1"/>
              </p:cNvSpPr>
              <p:nvPr/>
            </p:nvSpPr>
            <p:spPr bwMode="auto">
              <a:xfrm>
                <a:off x="4616450" y="2311401"/>
                <a:ext cx="817562" cy="385763"/>
              </a:xfrm>
              <a:custGeom>
                <a:avLst/>
                <a:gdLst>
                  <a:gd name="T0" fmla="*/ 0 w 333"/>
                  <a:gd name="T1" fmla="*/ 0 h 157"/>
                  <a:gd name="T2" fmla="*/ 0 w 333"/>
                  <a:gd name="T3" fmla="*/ 157 h 157"/>
                  <a:gd name="T4" fmla="*/ 333 w 333"/>
                  <a:gd name="T5" fmla="*/ 157 h 157"/>
                  <a:gd name="T6" fmla="*/ 333 w 333"/>
                  <a:gd name="T7" fmla="*/ 0 h 157"/>
                  <a:gd name="T8" fmla="*/ 0 w 333"/>
                  <a:gd name="T9" fmla="*/ 0 h 157"/>
                  <a:gd name="T10" fmla="*/ 33 w 333"/>
                  <a:gd name="T11" fmla="*/ 145 h 157"/>
                  <a:gd name="T12" fmla="*/ 32 w 333"/>
                  <a:gd name="T13" fmla="*/ 141 h 157"/>
                  <a:gd name="T14" fmla="*/ 20 w 333"/>
                  <a:gd name="T15" fmla="*/ 126 h 157"/>
                  <a:gd name="T16" fmla="*/ 12 w 333"/>
                  <a:gd name="T17" fmla="*/ 123 h 157"/>
                  <a:gd name="T18" fmla="*/ 12 w 333"/>
                  <a:gd name="T19" fmla="*/ 34 h 157"/>
                  <a:gd name="T20" fmla="*/ 33 w 333"/>
                  <a:gd name="T21" fmla="*/ 12 h 157"/>
                  <a:gd name="T22" fmla="*/ 298 w 333"/>
                  <a:gd name="T23" fmla="*/ 12 h 157"/>
                  <a:gd name="T24" fmla="*/ 321 w 333"/>
                  <a:gd name="T25" fmla="*/ 33 h 157"/>
                  <a:gd name="T26" fmla="*/ 321 w 333"/>
                  <a:gd name="T27" fmla="*/ 123 h 157"/>
                  <a:gd name="T28" fmla="*/ 312 w 333"/>
                  <a:gd name="T29" fmla="*/ 126 h 157"/>
                  <a:gd name="T30" fmla="*/ 299 w 333"/>
                  <a:gd name="T31" fmla="*/ 141 h 157"/>
                  <a:gd name="T32" fmla="*/ 298 w 333"/>
                  <a:gd name="T33" fmla="*/ 145 h 157"/>
                  <a:gd name="T34" fmla="*/ 33 w 333"/>
                  <a:gd name="T35" fmla="*/ 14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3" h="157">
                    <a:moveTo>
                      <a:pt x="0" y="0"/>
                    </a:moveTo>
                    <a:cubicBezTo>
                      <a:pt x="0" y="157"/>
                      <a:pt x="0" y="157"/>
                      <a:pt x="0" y="157"/>
                    </a:cubicBezTo>
                    <a:cubicBezTo>
                      <a:pt x="333" y="157"/>
                      <a:pt x="333" y="157"/>
                      <a:pt x="333" y="157"/>
                    </a:cubicBezTo>
                    <a:cubicBezTo>
                      <a:pt x="333" y="0"/>
                      <a:pt x="333" y="0"/>
                      <a:pt x="333" y="0"/>
                    </a:cubicBezTo>
                    <a:lnTo>
                      <a:pt x="0" y="0"/>
                    </a:lnTo>
                    <a:close/>
                    <a:moveTo>
                      <a:pt x="33" y="145"/>
                    </a:moveTo>
                    <a:cubicBezTo>
                      <a:pt x="33" y="143"/>
                      <a:pt x="33" y="142"/>
                      <a:pt x="32" y="141"/>
                    </a:cubicBezTo>
                    <a:cubicBezTo>
                      <a:pt x="30" y="134"/>
                      <a:pt x="26" y="129"/>
                      <a:pt x="20" y="126"/>
                    </a:cubicBezTo>
                    <a:cubicBezTo>
                      <a:pt x="17" y="125"/>
                      <a:pt x="14" y="124"/>
                      <a:pt x="12" y="123"/>
                    </a:cubicBezTo>
                    <a:cubicBezTo>
                      <a:pt x="12" y="34"/>
                      <a:pt x="12" y="34"/>
                      <a:pt x="12" y="34"/>
                    </a:cubicBezTo>
                    <a:cubicBezTo>
                      <a:pt x="22" y="32"/>
                      <a:pt x="32" y="24"/>
                      <a:pt x="33" y="12"/>
                    </a:cubicBezTo>
                    <a:cubicBezTo>
                      <a:pt x="298" y="12"/>
                      <a:pt x="298" y="12"/>
                      <a:pt x="298" y="12"/>
                    </a:cubicBezTo>
                    <a:cubicBezTo>
                      <a:pt x="300" y="23"/>
                      <a:pt x="309" y="32"/>
                      <a:pt x="321" y="33"/>
                    </a:cubicBezTo>
                    <a:cubicBezTo>
                      <a:pt x="321" y="123"/>
                      <a:pt x="321" y="123"/>
                      <a:pt x="321" y="123"/>
                    </a:cubicBezTo>
                    <a:cubicBezTo>
                      <a:pt x="318" y="124"/>
                      <a:pt x="315" y="125"/>
                      <a:pt x="312" y="126"/>
                    </a:cubicBezTo>
                    <a:cubicBezTo>
                      <a:pt x="306" y="129"/>
                      <a:pt x="301" y="134"/>
                      <a:pt x="299" y="141"/>
                    </a:cubicBezTo>
                    <a:cubicBezTo>
                      <a:pt x="299" y="142"/>
                      <a:pt x="298" y="143"/>
                      <a:pt x="298" y="145"/>
                    </a:cubicBezTo>
                    <a:lnTo>
                      <a:pt x="33" y="145"/>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grpSp>
      </p:grpSp>
      <p:grpSp>
        <p:nvGrpSpPr>
          <p:cNvPr id="24" name="Group 23">
            <a:extLst>
              <a:ext uri="{FF2B5EF4-FFF2-40B4-BE49-F238E27FC236}">
                <a16:creationId xmlns:a16="http://schemas.microsoft.com/office/drawing/2014/main" id="{95CF3AD0-F4F4-4D75-9CEE-BD9E07C35A2E}"/>
              </a:ext>
            </a:extLst>
          </p:cNvPr>
          <p:cNvGrpSpPr/>
          <p:nvPr/>
        </p:nvGrpSpPr>
        <p:grpSpPr>
          <a:xfrm>
            <a:off x="5624809" y="2129901"/>
            <a:ext cx="3411647" cy="1039083"/>
            <a:chOff x="4671911" y="4707617"/>
            <a:chExt cx="4697428" cy="1201859"/>
          </a:xfrm>
        </p:grpSpPr>
        <p:grpSp>
          <p:nvGrpSpPr>
            <p:cNvPr id="25" name="Group 4">
              <a:extLst>
                <a:ext uri="{FF2B5EF4-FFF2-40B4-BE49-F238E27FC236}">
                  <a16:creationId xmlns:a16="http://schemas.microsoft.com/office/drawing/2014/main" id="{C161542D-1127-43AE-8DB4-260EEA6CBB1C}"/>
                </a:ext>
              </a:extLst>
            </p:cNvPr>
            <p:cNvGrpSpPr>
              <a:grpSpLocks noChangeAspect="1"/>
            </p:cNvGrpSpPr>
            <p:nvPr/>
          </p:nvGrpSpPr>
          <p:grpSpPr>
            <a:xfrm>
              <a:off x="4671911" y="4707617"/>
              <a:ext cx="1384503" cy="1201859"/>
              <a:chOff x="2803" y="2151"/>
              <a:chExt cx="522" cy="386"/>
            </a:xfrm>
            <a:solidFill>
              <a:schemeClr val="accent2"/>
            </a:solidFill>
          </p:grpSpPr>
          <p:sp>
            <p:nvSpPr>
              <p:cNvPr id="32" name="Freeform 6">
                <a:extLst>
                  <a:ext uri="{FF2B5EF4-FFF2-40B4-BE49-F238E27FC236}">
                    <a16:creationId xmlns:a16="http://schemas.microsoft.com/office/drawing/2014/main" id="{BB7E3D11-44FE-463D-82BA-466823D9CC7F}"/>
                  </a:ext>
                </a:extLst>
              </p:cNvPr>
              <p:cNvSpPr>
                <a:spLocks noEditPoints="1"/>
              </p:cNvSpPr>
              <p:nvPr/>
            </p:nvSpPr>
            <p:spPr bwMode="auto">
              <a:xfrm>
                <a:off x="2803" y="2260"/>
                <a:ext cx="522" cy="277"/>
              </a:xfrm>
              <a:custGeom>
                <a:avLst/>
                <a:gdLst>
                  <a:gd name="T0" fmla="*/ 418 w 427"/>
                  <a:gd name="T1" fmla="*/ 0 h 226"/>
                  <a:gd name="T2" fmla="*/ 9 w 427"/>
                  <a:gd name="T3" fmla="*/ 0 h 226"/>
                  <a:gd name="T4" fmla="*/ 0 w 427"/>
                  <a:gd name="T5" fmla="*/ 9 h 226"/>
                  <a:gd name="T6" fmla="*/ 0 w 427"/>
                  <a:gd name="T7" fmla="*/ 18 h 226"/>
                  <a:gd name="T8" fmla="*/ 9 w 427"/>
                  <a:gd name="T9" fmla="*/ 27 h 226"/>
                  <a:gd name="T10" fmla="*/ 25 w 427"/>
                  <a:gd name="T11" fmla="*/ 27 h 226"/>
                  <a:gd name="T12" fmla="*/ 25 w 427"/>
                  <a:gd name="T13" fmla="*/ 160 h 226"/>
                  <a:gd name="T14" fmla="*/ 22 w 427"/>
                  <a:gd name="T15" fmla="*/ 160 h 226"/>
                  <a:gd name="T16" fmla="*/ 11 w 427"/>
                  <a:gd name="T17" fmla="*/ 171 h 226"/>
                  <a:gd name="T18" fmla="*/ 11 w 427"/>
                  <a:gd name="T19" fmla="*/ 215 h 226"/>
                  <a:gd name="T20" fmla="*/ 22 w 427"/>
                  <a:gd name="T21" fmla="*/ 226 h 226"/>
                  <a:gd name="T22" fmla="*/ 405 w 427"/>
                  <a:gd name="T23" fmla="*/ 226 h 226"/>
                  <a:gd name="T24" fmla="*/ 416 w 427"/>
                  <a:gd name="T25" fmla="*/ 215 h 226"/>
                  <a:gd name="T26" fmla="*/ 416 w 427"/>
                  <a:gd name="T27" fmla="*/ 171 h 226"/>
                  <a:gd name="T28" fmla="*/ 405 w 427"/>
                  <a:gd name="T29" fmla="*/ 160 h 226"/>
                  <a:gd name="T30" fmla="*/ 388 w 427"/>
                  <a:gd name="T31" fmla="*/ 160 h 226"/>
                  <a:gd name="T32" fmla="*/ 388 w 427"/>
                  <a:gd name="T33" fmla="*/ 27 h 226"/>
                  <a:gd name="T34" fmla="*/ 418 w 427"/>
                  <a:gd name="T35" fmla="*/ 27 h 226"/>
                  <a:gd name="T36" fmla="*/ 427 w 427"/>
                  <a:gd name="T37" fmla="*/ 18 h 226"/>
                  <a:gd name="T38" fmla="*/ 427 w 427"/>
                  <a:gd name="T39" fmla="*/ 9 h 226"/>
                  <a:gd name="T40" fmla="*/ 418 w 427"/>
                  <a:gd name="T41" fmla="*/ 0 h 226"/>
                  <a:gd name="T42" fmla="*/ 184 w 427"/>
                  <a:gd name="T43" fmla="*/ 27 h 226"/>
                  <a:gd name="T44" fmla="*/ 230 w 427"/>
                  <a:gd name="T45" fmla="*/ 27 h 226"/>
                  <a:gd name="T46" fmla="*/ 230 w 427"/>
                  <a:gd name="T47" fmla="*/ 160 h 226"/>
                  <a:gd name="T48" fmla="*/ 184 w 427"/>
                  <a:gd name="T49" fmla="*/ 160 h 226"/>
                  <a:gd name="T50" fmla="*/ 184 w 427"/>
                  <a:gd name="T51" fmla="*/ 27 h 226"/>
                  <a:gd name="T52" fmla="*/ 161 w 427"/>
                  <a:gd name="T53" fmla="*/ 160 h 226"/>
                  <a:gd name="T54" fmla="*/ 115 w 427"/>
                  <a:gd name="T55" fmla="*/ 160 h 226"/>
                  <a:gd name="T56" fmla="*/ 115 w 427"/>
                  <a:gd name="T57" fmla="*/ 27 h 226"/>
                  <a:gd name="T58" fmla="*/ 161 w 427"/>
                  <a:gd name="T59" fmla="*/ 27 h 226"/>
                  <a:gd name="T60" fmla="*/ 161 w 427"/>
                  <a:gd name="T61" fmla="*/ 160 h 226"/>
                  <a:gd name="T62" fmla="*/ 252 w 427"/>
                  <a:gd name="T63" fmla="*/ 27 h 226"/>
                  <a:gd name="T64" fmla="*/ 298 w 427"/>
                  <a:gd name="T65" fmla="*/ 27 h 226"/>
                  <a:gd name="T66" fmla="*/ 298 w 427"/>
                  <a:gd name="T67" fmla="*/ 160 h 226"/>
                  <a:gd name="T68" fmla="*/ 252 w 427"/>
                  <a:gd name="T69" fmla="*/ 160 h 226"/>
                  <a:gd name="T70" fmla="*/ 252 w 427"/>
                  <a:gd name="T71" fmla="*/ 27 h 226"/>
                  <a:gd name="T72" fmla="*/ 47 w 427"/>
                  <a:gd name="T73" fmla="*/ 27 h 226"/>
                  <a:gd name="T74" fmla="*/ 93 w 427"/>
                  <a:gd name="T75" fmla="*/ 27 h 226"/>
                  <a:gd name="T76" fmla="*/ 93 w 427"/>
                  <a:gd name="T77" fmla="*/ 160 h 226"/>
                  <a:gd name="T78" fmla="*/ 47 w 427"/>
                  <a:gd name="T79" fmla="*/ 160 h 226"/>
                  <a:gd name="T80" fmla="*/ 47 w 427"/>
                  <a:gd name="T81" fmla="*/ 27 h 226"/>
                  <a:gd name="T82" fmla="*/ 366 w 427"/>
                  <a:gd name="T83" fmla="*/ 160 h 226"/>
                  <a:gd name="T84" fmla="*/ 320 w 427"/>
                  <a:gd name="T85" fmla="*/ 160 h 226"/>
                  <a:gd name="T86" fmla="*/ 320 w 427"/>
                  <a:gd name="T87" fmla="*/ 27 h 226"/>
                  <a:gd name="T88" fmla="*/ 366 w 427"/>
                  <a:gd name="T89" fmla="*/ 27 h 226"/>
                  <a:gd name="T90" fmla="*/ 366 w 427"/>
                  <a:gd name="T91" fmla="*/ 16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7" h="226">
                    <a:moveTo>
                      <a:pt x="418" y="0"/>
                    </a:moveTo>
                    <a:cubicBezTo>
                      <a:pt x="9" y="0"/>
                      <a:pt x="9" y="0"/>
                      <a:pt x="9" y="0"/>
                    </a:cubicBezTo>
                    <a:cubicBezTo>
                      <a:pt x="4" y="0"/>
                      <a:pt x="0" y="4"/>
                      <a:pt x="0" y="9"/>
                    </a:cubicBezTo>
                    <a:cubicBezTo>
                      <a:pt x="0" y="18"/>
                      <a:pt x="0" y="18"/>
                      <a:pt x="0" y="18"/>
                    </a:cubicBezTo>
                    <a:cubicBezTo>
                      <a:pt x="0" y="23"/>
                      <a:pt x="4" y="27"/>
                      <a:pt x="9" y="27"/>
                    </a:cubicBezTo>
                    <a:cubicBezTo>
                      <a:pt x="25" y="27"/>
                      <a:pt x="25" y="27"/>
                      <a:pt x="25" y="27"/>
                    </a:cubicBezTo>
                    <a:cubicBezTo>
                      <a:pt x="25" y="160"/>
                      <a:pt x="25" y="160"/>
                      <a:pt x="25" y="160"/>
                    </a:cubicBezTo>
                    <a:cubicBezTo>
                      <a:pt x="22" y="160"/>
                      <a:pt x="22" y="160"/>
                      <a:pt x="22" y="160"/>
                    </a:cubicBezTo>
                    <a:cubicBezTo>
                      <a:pt x="16" y="160"/>
                      <a:pt x="11" y="165"/>
                      <a:pt x="11" y="171"/>
                    </a:cubicBezTo>
                    <a:cubicBezTo>
                      <a:pt x="11" y="215"/>
                      <a:pt x="11" y="215"/>
                      <a:pt x="11" y="215"/>
                    </a:cubicBezTo>
                    <a:cubicBezTo>
                      <a:pt x="11" y="221"/>
                      <a:pt x="16" y="226"/>
                      <a:pt x="22" y="226"/>
                    </a:cubicBezTo>
                    <a:cubicBezTo>
                      <a:pt x="405" y="226"/>
                      <a:pt x="405" y="226"/>
                      <a:pt x="405" y="226"/>
                    </a:cubicBezTo>
                    <a:cubicBezTo>
                      <a:pt x="411" y="226"/>
                      <a:pt x="416" y="221"/>
                      <a:pt x="416" y="215"/>
                    </a:cubicBezTo>
                    <a:cubicBezTo>
                      <a:pt x="416" y="171"/>
                      <a:pt x="416" y="171"/>
                      <a:pt x="416" y="171"/>
                    </a:cubicBezTo>
                    <a:cubicBezTo>
                      <a:pt x="416" y="165"/>
                      <a:pt x="411" y="160"/>
                      <a:pt x="405" y="160"/>
                    </a:cubicBezTo>
                    <a:cubicBezTo>
                      <a:pt x="388" y="160"/>
                      <a:pt x="388" y="160"/>
                      <a:pt x="388" y="160"/>
                    </a:cubicBezTo>
                    <a:cubicBezTo>
                      <a:pt x="388" y="27"/>
                      <a:pt x="388" y="27"/>
                      <a:pt x="388" y="27"/>
                    </a:cubicBezTo>
                    <a:cubicBezTo>
                      <a:pt x="418" y="27"/>
                      <a:pt x="418" y="27"/>
                      <a:pt x="418" y="27"/>
                    </a:cubicBezTo>
                    <a:cubicBezTo>
                      <a:pt x="423" y="27"/>
                      <a:pt x="427" y="23"/>
                      <a:pt x="427" y="18"/>
                    </a:cubicBezTo>
                    <a:cubicBezTo>
                      <a:pt x="427" y="9"/>
                      <a:pt x="427" y="9"/>
                      <a:pt x="427" y="9"/>
                    </a:cubicBezTo>
                    <a:cubicBezTo>
                      <a:pt x="427" y="4"/>
                      <a:pt x="423" y="0"/>
                      <a:pt x="418" y="0"/>
                    </a:cubicBezTo>
                    <a:close/>
                    <a:moveTo>
                      <a:pt x="184" y="27"/>
                    </a:moveTo>
                    <a:cubicBezTo>
                      <a:pt x="230" y="27"/>
                      <a:pt x="230" y="27"/>
                      <a:pt x="230" y="27"/>
                    </a:cubicBezTo>
                    <a:cubicBezTo>
                      <a:pt x="230" y="160"/>
                      <a:pt x="230" y="160"/>
                      <a:pt x="230" y="160"/>
                    </a:cubicBezTo>
                    <a:cubicBezTo>
                      <a:pt x="184" y="160"/>
                      <a:pt x="184" y="160"/>
                      <a:pt x="184" y="160"/>
                    </a:cubicBezTo>
                    <a:lnTo>
                      <a:pt x="184" y="27"/>
                    </a:lnTo>
                    <a:close/>
                    <a:moveTo>
                      <a:pt x="161" y="160"/>
                    </a:moveTo>
                    <a:cubicBezTo>
                      <a:pt x="115" y="160"/>
                      <a:pt x="115" y="160"/>
                      <a:pt x="115" y="160"/>
                    </a:cubicBezTo>
                    <a:cubicBezTo>
                      <a:pt x="115" y="27"/>
                      <a:pt x="115" y="27"/>
                      <a:pt x="115" y="27"/>
                    </a:cubicBezTo>
                    <a:cubicBezTo>
                      <a:pt x="161" y="27"/>
                      <a:pt x="161" y="27"/>
                      <a:pt x="161" y="27"/>
                    </a:cubicBezTo>
                    <a:lnTo>
                      <a:pt x="161" y="160"/>
                    </a:lnTo>
                    <a:close/>
                    <a:moveTo>
                      <a:pt x="252" y="27"/>
                    </a:moveTo>
                    <a:cubicBezTo>
                      <a:pt x="298" y="27"/>
                      <a:pt x="298" y="27"/>
                      <a:pt x="298" y="27"/>
                    </a:cubicBezTo>
                    <a:cubicBezTo>
                      <a:pt x="298" y="160"/>
                      <a:pt x="298" y="160"/>
                      <a:pt x="298" y="160"/>
                    </a:cubicBezTo>
                    <a:cubicBezTo>
                      <a:pt x="252" y="160"/>
                      <a:pt x="252" y="160"/>
                      <a:pt x="252" y="160"/>
                    </a:cubicBezTo>
                    <a:lnTo>
                      <a:pt x="252" y="27"/>
                    </a:lnTo>
                    <a:close/>
                    <a:moveTo>
                      <a:pt x="47" y="27"/>
                    </a:moveTo>
                    <a:cubicBezTo>
                      <a:pt x="93" y="27"/>
                      <a:pt x="93" y="27"/>
                      <a:pt x="93" y="27"/>
                    </a:cubicBezTo>
                    <a:cubicBezTo>
                      <a:pt x="93" y="160"/>
                      <a:pt x="93" y="160"/>
                      <a:pt x="93" y="160"/>
                    </a:cubicBezTo>
                    <a:cubicBezTo>
                      <a:pt x="47" y="160"/>
                      <a:pt x="47" y="160"/>
                      <a:pt x="47" y="160"/>
                    </a:cubicBezTo>
                    <a:lnTo>
                      <a:pt x="47" y="27"/>
                    </a:lnTo>
                    <a:close/>
                    <a:moveTo>
                      <a:pt x="366" y="160"/>
                    </a:moveTo>
                    <a:cubicBezTo>
                      <a:pt x="320" y="160"/>
                      <a:pt x="320" y="160"/>
                      <a:pt x="320" y="160"/>
                    </a:cubicBezTo>
                    <a:cubicBezTo>
                      <a:pt x="320" y="27"/>
                      <a:pt x="320" y="27"/>
                      <a:pt x="320" y="27"/>
                    </a:cubicBezTo>
                    <a:cubicBezTo>
                      <a:pt x="366" y="27"/>
                      <a:pt x="366" y="27"/>
                      <a:pt x="366" y="27"/>
                    </a:cubicBezTo>
                    <a:lnTo>
                      <a:pt x="366"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33" name="Freeform 7">
                <a:extLst>
                  <a:ext uri="{FF2B5EF4-FFF2-40B4-BE49-F238E27FC236}">
                    <a16:creationId xmlns:a16="http://schemas.microsoft.com/office/drawing/2014/main" id="{696CF1A1-A0AC-4A07-8D7C-B33F1FF1E244}"/>
                  </a:ext>
                </a:extLst>
              </p:cNvPr>
              <p:cNvSpPr/>
              <p:nvPr/>
            </p:nvSpPr>
            <p:spPr bwMode="auto">
              <a:xfrm>
                <a:off x="2816" y="2151"/>
                <a:ext cx="496" cy="99"/>
              </a:xfrm>
              <a:custGeom>
                <a:avLst/>
                <a:gdLst>
                  <a:gd name="T0" fmla="*/ 249 w 496"/>
                  <a:gd name="T1" fmla="*/ 0 h 99"/>
                  <a:gd name="T2" fmla="*/ 496 w 496"/>
                  <a:gd name="T3" fmla="*/ 99 h 99"/>
                  <a:gd name="T4" fmla="*/ 0 w 496"/>
                  <a:gd name="T5" fmla="*/ 99 h 99"/>
                  <a:gd name="T6" fmla="*/ 249 w 496"/>
                  <a:gd name="T7" fmla="*/ 0 h 99"/>
                </a:gdLst>
                <a:ahLst/>
                <a:cxnLst>
                  <a:cxn ang="0">
                    <a:pos x="T0" y="T1"/>
                  </a:cxn>
                  <a:cxn ang="0">
                    <a:pos x="T2" y="T3"/>
                  </a:cxn>
                  <a:cxn ang="0">
                    <a:pos x="T4" y="T5"/>
                  </a:cxn>
                  <a:cxn ang="0">
                    <a:pos x="T6" y="T7"/>
                  </a:cxn>
                </a:cxnLst>
                <a:rect l="0" t="0" r="r" b="b"/>
                <a:pathLst>
                  <a:path w="496" h="99">
                    <a:moveTo>
                      <a:pt x="249" y="0"/>
                    </a:moveTo>
                    <a:lnTo>
                      <a:pt x="496" y="99"/>
                    </a:lnTo>
                    <a:lnTo>
                      <a:pt x="0" y="99"/>
                    </a:lnTo>
                    <a:lnTo>
                      <a:pt x="2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grpSp>
        <p:grpSp>
          <p:nvGrpSpPr>
            <p:cNvPr id="26" name="Group 4">
              <a:extLst>
                <a:ext uri="{FF2B5EF4-FFF2-40B4-BE49-F238E27FC236}">
                  <a16:creationId xmlns:a16="http://schemas.microsoft.com/office/drawing/2014/main" id="{A074AAAC-665F-43D2-BF5A-8264D15964A4}"/>
                </a:ext>
              </a:extLst>
            </p:cNvPr>
            <p:cNvGrpSpPr>
              <a:grpSpLocks noChangeAspect="1"/>
            </p:cNvGrpSpPr>
            <p:nvPr/>
          </p:nvGrpSpPr>
          <p:grpSpPr>
            <a:xfrm>
              <a:off x="6328373" y="4707617"/>
              <a:ext cx="1384503" cy="1201859"/>
              <a:chOff x="2803" y="2151"/>
              <a:chExt cx="522" cy="386"/>
            </a:xfrm>
            <a:solidFill>
              <a:schemeClr val="accent2"/>
            </a:solidFill>
          </p:grpSpPr>
          <p:sp>
            <p:nvSpPr>
              <p:cNvPr id="30" name="Freeform 6">
                <a:extLst>
                  <a:ext uri="{FF2B5EF4-FFF2-40B4-BE49-F238E27FC236}">
                    <a16:creationId xmlns:a16="http://schemas.microsoft.com/office/drawing/2014/main" id="{5ECC5CF2-0FA3-4847-9502-7B9A59CD5D88}"/>
                  </a:ext>
                </a:extLst>
              </p:cNvPr>
              <p:cNvSpPr>
                <a:spLocks noEditPoints="1"/>
              </p:cNvSpPr>
              <p:nvPr/>
            </p:nvSpPr>
            <p:spPr bwMode="auto">
              <a:xfrm>
                <a:off x="2803" y="2260"/>
                <a:ext cx="522" cy="277"/>
              </a:xfrm>
              <a:custGeom>
                <a:avLst/>
                <a:gdLst>
                  <a:gd name="T0" fmla="*/ 418 w 427"/>
                  <a:gd name="T1" fmla="*/ 0 h 226"/>
                  <a:gd name="T2" fmla="*/ 9 w 427"/>
                  <a:gd name="T3" fmla="*/ 0 h 226"/>
                  <a:gd name="T4" fmla="*/ 0 w 427"/>
                  <a:gd name="T5" fmla="*/ 9 h 226"/>
                  <a:gd name="T6" fmla="*/ 0 w 427"/>
                  <a:gd name="T7" fmla="*/ 18 h 226"/>
                  <a:gd name="T8" fmla="*/ 9 w 427"/>
                  <a:gd name="T9" fmla="*/ 27 h 226"/>
                  <a:gd name="T10" fmla="*/ 25 w 427"/>
                  <a:gd name="T11" fmla="*/ 27 h 226"/>
                  <a:gd name="T12" fmla="*/ 25 w 427"/>
                  <a:gd name="T13" fmla="*/ 160 h 226"/>
                  <a:gd name="T14" fmla="*/ 22 w 427"/>
                  <a:gd name="T15" fmla="*/ 160 h 226"/>
                  <a:gd name="T16" fmla="*/ 11 w 427"/>
                  <a:gd name="T17" fmla="*/ 171 h 226"/>
                  <a:gd name="T18" fmla="*/ 11 w 427"/>
                  <a:gd name="T19" fmla="*/ 215 h 226"/>
                  <a:gd name="T20" fmla="*/ 22 w 427"/>
                  <a:gd name="T21" fmla="*/ 226 h 226"/>
                  <a:gd name="T22" fmla="*/ 405 w 427"/>
                  <a:gd name="T23" fmla="*/ 226 h 226"/>
                  <a:gd name="T24" fmla="*/ 416 w 427"/>
                  <a:gd name="T25" fmla="*/ 215 h 226"/>
                  <a:gd name="T26" fmla="*/ 416 w 427"/>
                  <a:gd name="T27" fmla="*/ 171 h 226"/>
                  <a:gd name="T28" fmla="*/ 405 w 427"/>
                  <a:gd name="T29" fmla="*/ 160 h 226"/>
                  <a:gd name="T30" fmla="*/ 388 w 427"/>
                  <a:gd name="T31" fmla="*/ 160 h 226"/>
                  <a:gd name="T32" fmla="*/ 388 w 427"/>
                  <a:gd name="T33" fmla="*/ 27 h 226"/>
                  <a:gd name="T34" fmla="*/ 418 w 427"/>
                  <a:gd name="T35" fmla="*/ 27 h 226"/>
                  <a:gd name="T36" fmla="*/ 427 w 427"/>
                  <a:gd name="T37" fmla="*/ 18 h 226"/>
                  <a:gd name="T38" fmla="*/ 427 w 427"/>
                  <a:gd name="T39" fmla="*/ 9 h 226"/>
                  <a:gd name="T40" fmla="*/ 418 w 427"/>
                  <a:gd name="T41" fmla="*/ 0 h 226"/>
                  <a:gd name="T42" fmla="*/ 184 w 427"/>
                  <a:gd name="T43" fmla="*/ 27 h 226"/>
                  <a:gd name="T44" fmla="*/ 230 w 427"/>
                  <a:gd name="T45" fmla="*/ 27 h 226"/>
                  <a:gd name="T46" fmla="*/ 230 w 427"/>
                  <a:gd name="T47" fmla="*/ 160 h 226"/>
                  <a:gd name="T48" fmla="*/ 184 w 427"/>
                  <a:gd name="T49" fmla="*/ 160 h 226"/>
                  <a:gd name="T50" fmla="*/ 184 w 427"/>
                  <a:gd name="T51" fmla="*/ 27 h 226"/>
                  <a:gd name="T52" fmla="*/ 161 w 427"/>
                  <a:gd name="T53" fmla="*/ 160 h 226"/>
                  <a:gd name="T54" fmla="*/ 115 w 427"/>
                  <a:gd name="T55" fmla="*/ 160 h 226"/>
                  <a:gd name="T56" fmla="*/ 115 w 427"/>
                  <a:gd name="T57" fmla="*/ 27 h 226"/>
                  <a:gd name="T58" fmla="*/ 161 w 427"/>
                  <a:gd name="T59" fmla="*/ 27 h 226"/>
                  <a:gd name="T60" fmla="*/ 161 w 427"/>
                  <a:gd name="T61" fmla="*/ 160 h 226"/>
                  <a:gd name="T62" fmla="*/ 252 w 427"/>
                  <a:gd name="T63" fmla="*/ 27 h 226"/>
                  <a:gd name="T64" fmla="*/ 298 w 427"/>
                  <a:gd name="T65" fmla="*/ 27 h 226"/>
                  <a:gd name="T66" fmla="*/ 298 w 427"/>
                  <a:gd name="T67" fmla="*/ 160 h 226"/>
                  <a:gd name="T68" fmla="*/ 252 w 427"/>
                  <a:gd name="T69" fmla="*/ 160 h 226"/>
                  <a:gd name="T70" fmla="*/ 252 w 427"/>
                  <a:gd name="T71" fmla="*/ 27 h 226"/>
                  <a:gd name="T72" fmla="*/ 47 w 427"/>
                  <a:gd name="T73" fmla="*/ 27 h 226"/>
                  <a:gd name="T74" fmla="*/ 93 w 427"/>
                  <a:gd name="T75" fmla="*/ 27 h 226"/>
                  <a:gd name="T76" fmla="*/ 93 w 427"/>
                  <a:gd name="T77" fmla="*/ 160 h 226"/>
                  <a:gd name="T78" fmla="*/ 47 w 427"/>
                  <a:gd name="T79" fmla="*/ 160 h 226"/>
                  <a:gd name="T80" fmla="*/ 47 w 427"/>
                  <a:gd name="T81" fmla="*/ 27 h 226"/>
                  <a:gd name="T82" fmla="*/ 366 w 427"/>
                  <a:gd name="T83" fmla="*/ 160 h 226"/>
                  <a:gd name="T84" fmla="*/ 320 w 427"/>
                  <a:gd name="T85" fmla="*/ 160 h 226"/>
                  <a:gd name="T86" fmla="*/ 320 w 427"/>
                  <a:gd name="T87" fmla="*/ 27 h 226"/>
                  <a:gd name="T88" fmla="*/ 366 w 427"/>
                  <a:gd name="T89" fmla="*/ 27 h 226"/>
                  <a:gd name="T90" fmla="*/ 366 w 427"/>
                  <a:gd name="T91" fmla="*/ 16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7" h="226">
                    <a:moveTo>
                      <a:pt x="418" y="0"/>
                    </a:moveTo>
                    <a:cubicBezTo>
                      <a:pt x="9" y="0"/>
                      <a:pt x="9" y="0"/>
                      <a:pt x="9" y="0"/>
                    </a:cubicBezTo>
                    <a:cubicBezTo>
                      <a:pt x="4" y="0"/>
                      <a:pt x="0" y="4"/>
                      <a:pt x="0" y="9"/>
                    </a:cubicBezTo>
                    <a:cubicBezTo>
                      <a:pt x="0" y="18"/>
                      <a:pt x="0" y="18"/>
                      <a:pt x="0" y="18"/>
                    </a:cubicBezTo>
                    <a:cubicBezTo>
                      <a:pt x="0" y="23"/>
                      <a:pt x="4" y="27"/>
                      <a:pt x="9" y="27"/>
                    </a:cubicBezTo>
                    <a:cubicBezTo>
                      <a:pt x="25" y="27"/>
                      <a:pt x="25" y="27"/>
                      <a:pt x="25" y="27"/>
                    </a:cubicBezTo>
                    <a:cubicBezTo>
                      <a:pt x="25" y="160"/>
                      <a:pt x="25" y="160"/>
                      <a:pt x="25" y="160"/>
                    </a:cubicBezTo>
                    <a:cubicBezTo>
                      <a:pt x="22" y="160"/>
                      <a:pt x="22" y="160"/>
                      <a:pt x="22" y="160"/>
                    </a:cubicBezTo>
                    <a:cubicBezTo>
                      <a:pt x="16" y="160"/>
                      <a:pt x="11" y="165"/>
                      <a:pt x="11" y="171"/>
                    </a:cubicBezTo>
                    <a:cubicBezTo>
                      <a:pt x="11" y="215"/>
                      <a:pt x="11" y="215"/>
                      <a:pt x="11" y="215"/>
                    </a:cubicBezTo>
                    <a:cubicBezTo>
                      <a:pt x="11" y="221"/>
                      <a:pt x="16" y="226"/>
                      <a:pt x="22" y="226"/>
                    </a:cubicBezTo>
                    <a:cubicBezTo>
                      <a:pt x="405" y="226"/>
                      <a:pt x="405" y="226"/>
                      <a:pt x="405" y="226"/>
                    </a:cubicBezTo>
                    <a:cubicBezTo>
                      <a:pt x="411" y="226"/>
                      <a:pt x="416" y="221"/>
                      <a:pt x="416" y="215"/>
                    </a:cubicBezTo>
                    <a:cubicBezTo>
                      <a:pt x="416" y="171"/>
                      <a:pt x="416" y="171"/>
                      <a:pt x="416" y="171"/>
                    </a:cubicBezTo>
                    <a:cubicBezTo>
                      <a:pt x="416" y="165"/>
                      <a:pt x="411" y="160"/>
                      <a:pt x="405" y="160"/>
                    </a:cubicBezTo>
                    <a:cubicBezTo>
                      <a:pt x="388" y="160"/>
                      <a:pt x="388" y="160"/>
                      <a:pt x="388" y="160"/>
                    </a:cubicBezTo>
                    <a:cubicBezTo>
                      <a:pt x="388" y="27"/>
                      <a:pt x="388" y="27"/>
                      <a:pt x="388" y="27"/>
                    </a:cubicBezTo>
                    <a:cubicBezTo>
                      <a:pt x="418" y="27"/>
                      <a:pt x="418" y="27"/>
                      <a:pt x="418" y="27"/>
                    </a:cubicBezTo>
                    <a:cubicBezTo>
                      <a:pt x="423" y="27"/>
                      <a:pt x="427" y="23"/>
                      <a:pt x="427" y="18"/>
                    </a:cubicBezTo>
                    <a:cubicBezTo>
                      <a:pt x="427" y="9"/>
                      <a:pt x="427" y="9"/>
                      <a:pt x="427" y="9"/>
                    </a:cubicBezTo>
                    <a:cubicBezTo>
                      <a:pt x="427" y="4"/>
                      <a:pt x="423" y="0"/>
                      <a:pt x="418" y="0"/>
                    </a:cubicBezTo>
                    <a:close/>
                    <a:moveTo>
                      <a:pt x="184" y="27"/>
                    </a:moveTo>
                    <a:cubicBezTo>
                      <a:pt x="230" y="27"/>
                      <a:pt x="230" y="27"/>
                      <a:pt x="230" y="27"/>
                    </a:cubicBezTo>
                    <a:cubicBezTo>
                      <a:pt x="230" y="160"/>
                      <a:pt x="230" y="160"/>
                      <a:pt x="230" y="160"/>
                    </a:cubicBezTo>
                    <a:cubicBezTo>
                      <a:pt x="184" y="160"/>
                      <a:pt x="184" y="160"/>
                      <a:pt x="184" y="160"/>
                    </a:cubicBezTo>
                    <a:lnTo>
                      <a:pt x="184" y="27"/>
                    </a:lnTo>
                    <a:close/>
                    <a:moveTo>
                      <a:pt x="161" y="160"/>
                    </a:moveTo>
                    <a:cubicBezTo>
                      <a:pt x="115" y="160"/>
                      <a:pt x="115" y="160"/>
                      <a:pt x="115" y="160"/>
                    </a:cubicBezTo>
                    <a:cubicBezTo>
                      <a:pt x="115" y="27"/>
                      <a:pt x="115" y="27"/>
                      <a:pt x="115" y="27"/>
                    </a:cubicBezTo>
                    <a:cubicBezTo>
                      <a:pt x="161" y="27"/>
                      <a:pt x="161" y="27"/>
                      <a:pt x="161" y="27"/>
                    </a:cubicBezTo>
                    <a:lnTo>
                      <a:pt x="161" y="160"/>
                    </a:lnTo>
                    <a:close/>
                    <a:moveTo>
                      <a:pt x="252" y="27"/>
                    </a:moveTo>
                    <a:cubicBezTo>
                      <a:pt x="298" y="27"/>
                      <a:pt x="298" y="27"/>
                      <a:pt x="298" y="27"/>
                    </a:cubicBezTo>
                    <a:cubicBezTo>
                      <a:pt x="298" y="160"/>
                      <a:pt x="298" y="160"/>
                      <a:pt x="298" y="160"/>
                    </a:cubicBezTo>
                    <a:cubicBezTo>
                      <a:pt x="252" y="160"/>
                      <a:pt x="252" y="160"/>
                      <a:pt x="252" y="160"/>
                    </a:cubicBezTo>
                    <a:lnTo>
                      <a:pt x="252" y="27"/>
                    </a:lnTo>
                    <a:close/>
                    <a:moveTo>
                      <a:pt x="47" y="27"/>
                    </a:moveTo>
                    <a:cubicBezTo>
                      <a:pt x="93" y="27"/>
                      <a:pt x="93" y="27"/>
                      <a:pt x="93" y="27"/>
                    </a:cubicBezTo>
                    <a:cubicBezTo>
                      <a:pt x="93" y="160"/>
                      <a:pt x="93" y="160"/>
                      <a:pt x="93" y="160"/>
                    </a:cubicBezTo>
                    <a:cubicBezTo>
                      <a:pt x="47" y="160"/>
                      <a:pt x="47" y="160"/>
                      <a:pt x="47" y="160"/>
                    </a:cubicBezTo>
                    <a:lnTo>
                      <a:pt x="47" y="27"/>
                    </a:lnTo>
                    <a:close/>
                    <a:moveTo>
                      <a:pt x="366" y="160"/>
                    </a:moveTo>
                    <a:cubicBezTo>
                      <a:pt x="320" y="160"/>
                      <a:pt x="320" y="160"/>
                      <a:pt x="320" y="160"/>
                    </a:cubicBezTo>
                    <a:cubicBezTo>
                      <a:pt x="320" y="27"/>
                      <a:pt x="320" y="27"/>
                      <a:pt x="320" y="27"/>
                    </a:cubicBezTo>
                    <a:cubicBezTo>
                      <a:pt x="366" y="27"/>
                      <a:pt x="366" y="27"/>
                      <a:pt x="366" y="27"/>
                    </a:cubicBezTo>
                    <a:lnTo>
                      <a:pt x="366"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31" name="Freeform 7">
                <a:extLst>
                  <a:ext uri="{FF2B5EF4-FFF2-40B4-BE49-F238E27FC236}">
                    <a16:creationId xmlns:a16="http://schemas.microsoft.com/office/drawing/2014/main" id="{B1420E24-7EE5-46DA-A65E-83E11A70E93F}"/>
                  </a:ext>
                </a:extLst>
              </p:cNvPr>
              <p:cNvSpPr/>
              <p:nvPr/>
            </p:nvSpPr>
            <p:spPr bwMode="auto">
              <a:xfrm>
                <a:off x="2816" y="2151"/>
                <a:ext cx="496" cy="99"/>
              </a:xfrm>
              <a:custGeom>
                <a:avLst/>
                <a:gdLst>
                  <a:gd name="T0" fmla="*/ 249 w 496"/>
                  <a:gd name="T1" fmla="*/ 0 h 99"/>
                  <a:gd name="T2" fmla="*/ 496 w 496"/>
                  <a:gd name="T3" fmla="*/ 99 h 99"/>
                  <a:gd name="T4" fmla="*/ 0 w 496"/>
                  <a:gd name="T5" fmla="*/ 99 h 99"/>
                  <a:gd name="T6" fmla="*/ 249 w 496"/>
                  <a:gd name="T7" fmla="*/ 0 h 99"/>
                </a:gdLst>
                <a:ahLst/>
                <a:cxnLst>
                  <a:cxn ang="0">
                    <a:pos x="T0" y="T1"/>
                  </a:cxn>
                  <a:cxn ang="0">
                    <a:pos x="T2" y="T3"/>
                  </a:cxn>
                  <a:cxn ang="0">
                    <a:pos x="T4" y="T5"/>
                  </a:cxn>
                  <a:cxn ang="0">
                    <a:pos x="T6" y="T7"/>
                  </a:cxn>
                </a:cxnLst>
                <a:rect l="0" t="0" r="r" b="b"/>
                <a:pathLst>
                  <a:path w="496" h="99">
                    <a:moveTo>
                      <a:pt x="249" y="0"/>
                    </a:moveTo>
                    <a:lnTo>
                      <a:pt x="496" y="99"/>
                    </a:lnTo>
                    <a:lnTo>
                      <a:pt x="0" y="99"/>
                    </a:lnTo>
                    <a:lnTo>
                      <a:pt x="2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grpSp>
        <p:grpSp>
          <p:nvGrpSpPr>
            <p:cNvPr id="27" name="Group 4">
              <a:extLst>
                <a:ext uri="{FF2B5EF4-FFF2-40B4-BE49-F238E27FC236}">
                  <a16:creationId xmlns:a16="http://schemas.microsoft.com/office/drawing/2014/main" id="{BEF080FF-104B-4752-982D-63241EE5CB00}"/>
                </a:ext>
              </a:extLst>
            </p:cNvPr>
            <p:cNvGrpSpPr>
              <a:grpSpLocks noChangeAspect="1"/>
            </p:cNvGrpSpPr>
            <p:nvPr/>
          </p:nvGrpSpPr>
          <p:grpSpPr>
            <a:xfrm>
              <a:off x="7984836" y="4707617"/>
              <a:ext cx="1384503" cy="1201859"/>
              <a:chOff x="2803" y="2151"/>
              <a:chExt cx="522" cy="386"/>
            </a:xfrm>
            <a:solidFill>
              <a:schemeClr val="accent3"/>
            </a:solidFill>
          </p:grpSpPr>
          <p:sp>
            <p:nvSpPr>
              <p:cNvPr id="28" name="Freeform 6">
                <a:extLst>
                  <a:ext uri="{FF2B5EF4-FFF2-40B4-BE49-F238E27FC236}">
                    <a16:creationId xmlns:a16="http://schemas.microsoft.com/office/drawing/2014/main" id="{98A3E3A8-1BCC-4372-A2ED-BB16FB90CA68}"/>
                  </a:ext>
                </a:extLst>
              </p:cNvPr>
              <p:cNvSpPr>
                <a:spLocks noEditPoints="1"/>
              </p:cNvSpPr>
              <p:nvPr/>
            </p:nvSpPr>
            <p:spPr bwMode="auto">
              <a:xfrm>
                <a:off x="2803" y="2260"/>
                <a:ext cx="522" cy="277"/>
              </a:xfrm>
              <a:custGeom>
                <a:avLst/>
                <a:gdLst>
                  <a:gd name="T0" fmla="*/ 418 w 427"/>
                  <a:gd name="T1" fmla="*/ 0 h 226"/>
                  <a:gd name="T2" fmla="*/ 9 w 427"/>
                  <a:gd name="T3" fmla="*/ 0 h 226"/>
                  <a:gd name="T4" fmla="*/ 0 w 427"/>
                  <a:gd name="T5" fmla="*/ 9 h 226"/>
                  <a:gd name="T6" fmla="*/ 0 w 427"/>
                  <a:gd name="T7" fmla="*/ 18 h 226"/>
                  <a:gd name="T8" fmla="*/ 9 w 427"/>
                  <a:gd name="T9" fmla="*/ 27 h 226"/>
                  <a:gd name="T10" fmla="*/ 25 w 427"/>
                  <a:gd name="T11" fmla="*/ 27 h 226"/>
                  <a:gd name="T12" fmla="*/ 25 w 427"/>
                  <a:gd name="T13" fmla="*/ 160 h 226"/>
                  <a:gd name="T14" fmla="*/ 22 w 427"/>
                  <a:gd name="T15" fmla="*/ 160 h 226"/>
                  <a:gd name="T16" fmla="*/ 11 w 427"/>
                  <a:gd name="T17" fmla="*/ 171 h 226"/>
                  <a:gd name="T18" fmla="*/ 11 w 427"/>
                  <a:gd name="T19" fmla="*/ 215 h 226"/>
                  <a:gd name="T20" fmla="*/ 22 w 427"/>
                  <a:gd name="T21" fmla="*/ 226 h 226"/>
                  <a:gd name="T22" fmla="*/ 405 w 427"/>
                  <a:gd name="T23" fmla="*/ 226 h 226"/>
                  <a:gd name="T24" fmla="*/ 416 w 427"/>
                  <a:gd name="T25" fmla="*/ 215 h 226"/>
                  <a:gd name="T26" fmla="*/ 416 w 427"/>
                  <a:gd name="T27" fmla="*/ 171 h 226"/>
                  <a:gd name="T28" fmla="*/ 405 w 427"/>
                  <a:gd name="T29" fmla="*/ 160 h 226"/>
                  <a:gd name="T30" fmla="*/ 388 w 427"/>
                  <a:gd name="T31" fmla="*/ 160 h 226"/>
                  <a:gd name="T32" fmla="*/ 388 w 427"/>
                  <a:gd name="T33" fmla="*/ 27 h 226"/>
                  <a:gd name="T34" fmla="*/ 418 w 427"/>
                  <a:gd name="T35" fmla="*/ 27 h 226"/>
                  <a:gd name="T36" fmla="*/ 427 w 427"/>
                  <a:gd name="T37" fmla="*/ 18 h 226"/>
                  <a:gd name="T38" fmla="*/ 427 w 427"/>
                  <a:gd name="T39" fmla="*/ 9 h 226"/>
                  <a:gd name="T40" fmla="*/ 418 w 427"/>
                  <a:gd name="T41" fmla="*/ 0 h 226"/>
                  <a:gd name="T42" fmla="*/ 184 w 427"/>
                  <a:gd name="T43" fmla="*/ 27 h 226"/>
                  <a:gd name="T44" fmla="*/ 230 w 427"/>
                  <a:gd name="T45" fmla="*/ 27 h 226"/>
                  <a:gd name="T46" fmla="*/ 230 w 427"/>
                  <a:gd name="T47" fmla="*/ 160 h 226"/>
                  <a:gd name="T48" fmla="*/ 184 w 427"/>
                  <a:gd name="T49" fmla="*/ 160 h 226"/>
                  <a:gd name="T50" fmla="*/ 184 w 427"/>
                  <a:gd name="T51" fmla="*/ 27 h 226"/>
                  <a:gd name="T52" fmla="*/ 161 w 427"/>
                  <a:gd name="T53" fmla="*/ 160 h 226"/>
                  <a:gd name="T54" fmla="*/ 115 w 427"/>
                  <a:gd name="T55" fmla="*/ 160 h 226"/>
                  <a:gd name="T56" fmla="*/ 115 w 427"/>
                  <a:gd name="T57" fmla="*/ 27 h 226"/>
                  <a:gd name="T58" fmla="*/ 161 w 427"/>
                  <a:gd name="T59" fmla="*/ 27 h 226"/>
                  <a:gd name="T60" fmla="*/ 161 w 427"/>
                  <a:gd name="T61" fmla="*/ 160 h 226"/>
                  <a:gd name="T62" fmla="*/ 252 w 427"/>
                  <a:gd name="T63" fmla="*/ 27 h 226"/>
                  <a:gd name="T64" fmla="*/ 298 w 427"/>
                  <a:gd name="T65" fmla="*/ 27 h 226"/>
                  <a:gd name="T66" fmla="*/ 298 w 427"/>
                  <a:gd name="T67" fmla="*/ 160 h 226"/>
                  <a:gd name="T68" fmla="*/ 252 w 427"/>
                  <a:gd name="T69" fmla="*/ 160 h 226"/>
                  <a:gd name="T70" fmla="*/ 252 w 427"/>
                  <a:gd name="T71" fmla="*/ 27 h 226"/>
                  <a:gd name="T72" fmla="*/ 47 w 427"/>
                  <a:gd name="T73" fmla="*/ 27 h 226"/>
                  <a:gd name="T74" fmla="*/ 93 w 427"/>
                  <a:gd name="T75" fmla="*/ 27 h 226"/>
                  <a:gd name="T76" fmla="*/ 93 w 427"/>
                  <a:gd name="T77" fmla="*/ 160 h 226"/>
                  <a:gd name="T78" fmla="*/ 47 w 427"/>
                  <a:gd name="T79" fmla="*/ 160 h 226"/>
                  <a:gd name="T80" fmla="*/ 47 w 427"/>
                  <a:gd name="T81" fmla="*/ 27 h 226"/>
                  <a:gd name="T82" fmla="*/ 366 w 427"/>
                  <a:gd name="T83" fmla="*/ 160 h 226"/>
                  <a:gd name="T84" fmla="*/ 320 w 427"/>
                  <a:gd name="T85" fmla="*/ 160 h 226"/>
                  <a:gd name="T86" fmla="*/ 320 w 427"/>
                  <a:gd name="T87" fmla="*/ 27 h 226"/>
                  <a:gd name="T88" fmla="*/ 366 w 427"/>
                  <a:gd name="T89" fmla="*/ 27 h 226"/>
                  <a:gd name="T90" fmla="*/ 366 w 427"/>
                  <a:gd name="T91" fmla="*/ 16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7" h="226">
                    <a:moveTo>
                      <a:pt x="418" y="0"/>
                    </a:moveTo>
                    <a:cubicBezTo>
                      <a:pt x="9" y="0"/>
                      <a:pt x="9" y="0"/>
                      <a:pt x="9" y="0"/>
                    </a:cubicBezTo>
                    <a:cubicBezTo>
                      <a:pt x="4" y="0"/>
                      <a:pt x="0" y="4"/>
                      <a:pt x="0" y="9"/>
                    </a:cubicBezTo>
                    <a:cubicBezTo>
                      <a:pt x="0" y="18"/>
                      <a:pt x="0" y="18"/>
                      <a:pt x="0" y="18"/>
                    </a:cubicBezTo>
                    <a:cubicBezTo>
                      <a:pt x="0" y="23"/>
                      <a:pt x="4" y="27"/>
                      <a:pt x="9" y="27"/>
                    </a:cubicBezTo>
                    <a:cubicBezTo>
                      <a:pt x="25" y="27"/>
                      <a:pt x="25" y="27"/>
                      <a:pt x="25" y="27"/>
                    </a:cubicBezTo>
                    <a:cubicBezTo>
                      <a:pt x="25" y="160"/>
                      <a:pt x="25" y="160"/>
                      <a:pt x="25" y="160"/>
                    </a:cubicBezTo>
                    <a:cubicBezTo>
                      <a:pt x="22" y="160"/>
                      <a:pt x="22" y="160"/>
                      <a:pt x="22" y="160"/>
                    </a:cubicBezTo>
                    <a:cubicBezTo>
                      <a:pt x="16" y="160"/>
                      <a:pt x="11" y="165"/>
                      <a:pt x="11" y="171"/>
                    </a:cubicBezTo>
                    <a:cubicBezTo>
                      <a:pt x="11" y="215"/>
                      <a:pt x="11" y="215"/>
                      <a:pt x="11" y="215"/>
                    </a:cubicBezTo>
                    <a:cubicBezTo>
                      <a:pt x="11" y="221"/>
                      <a:pt x="16" y="226"/>
                      <a:pt x="22" y="226"/>
                    </a:cubicBezTo>
                    <a:cubicBezTo>
                      <a:pt x="405" y="226"/>
                      <a:pt x="405" y="226"/>
                      <a:pt x="405" y="226"/>
                    </a:cubicBezTo>
                    <a:cubicBezTo>
                      <a:pt x="411" y="226"/>
                      <a:pt x="416" y="221"/>
                      <a:pt x="416" y="215"/>
                    </a:cubicBezTo>
                    <a:cubicBezTo>
                      <a:pt x="416" y="171"/>
                      <a:pt x="416" y="171"/>
                      <a:pt x="416" y="171"/>
                    </a:cubicBezTo>
                    <a:cubicBezTo>
                      <a:pt x="416" y="165"/>
                      <a:pt x="411" y="160"/>
                      <a:pt x="405" y="160"/>
                    </a:cubicBezTo>
                    <a:cubicBezTo>
                      <a:pt x="388" y="160"/>
                      <a:pt x="388" y="160"/>
                      <a:pt x="388" y="160"/>
                    </a:cubicBezTo>
                    <a:cubicBezTo>
                      <a:pt x="388" y="27"/>
                      <a:pt x="388" y="27"/>
                      <a:pt x="388" y="27"/>
                    </a:cubicBezTo>
                    <a:cubicBezTo>
                      <a:pt x="418" y="27"/>
                      <a:pt x="418" y="27"/>
                      <a:pt x="418" y="27"/>
                    </a:cubicBezTo>
                    <a:cubicBezTo>
                      <a:pt x="423" y="27"/>
                      <a:pt x="427" y="23"/>
                      <a:pt x="427" y="18"/>
                    </a:cubicBezTo>
                    <a:cubicBezTo>
                      <a:pt x="427" y="9"/>
                      <a:pt x="427" y="9"/>
                      <a:pt x="427" y="9"/>
                    </a:cubicBezTo>
                    <a:cubicBezTo>
                      <a:pt x="427" y="4"/>
                      <a:pt x="423" y="0"/>
                      <a:pt x="418" y="0"/>
                    </a:cubicBezTo>
                    <a:close/>
                    <a:moveTo>
                      <a:pt x="184" y="27"/>
                    </a:moveTo>
                    <a:cubicBezTo>
                      <a:pt x="230" y="27"/>
                      <a:pt x="230" y="27"/>
                      <a:pt x="230" y="27"/>
                    </a:cubicBezTo>
                    <a:cubicBezTo>
                      <a:pt x="230" y="160"/>
                      <a:pt x="230" y="160"/>
                      <a:pt x="230" y="160"/>
                    </a:cubicBezTo>
                    <a:cubicBezTo>
                      <a:pt x="184" y="160"/>
                      <a:pt x="184" y="160"/>
                      <a:pt x="184" y="160"/>
                    </a:cubicBezTo>
                    <a:lnTo>
                      <a:pt x="184" y="27"/>
                    </a:lnTo>
                    <a:close/>
                    <a:moveTo>
                      <a:pt x="161" y="160"/>
                    </a:moveTo>
                    <a:cubicBezTo>
                      <a:pt x="115" y="160"/>
                      <a:pt x="115" y="160"/>
                      <a:pt x="115" y="160"/>
                    </a:cubicBezTo>
                    <a:cubicBezTo>
                      <a:pt x="115" y="27"/>
                      <a:pt x="115" y="27"/>
                      <a:pt x="115" y="27"/>
                    </a:cubicBezTo>
                    <a:cubicBezTo>
                      <a:pt x="161" y="27"/>
                      <a:pt x="161" y="27"/>
                      <a:pt x="161" y="27"/>
                    </a:cubicBezTo>
                    <a:lnTo>
                      <a:pt x="161" y="160"/>
                    </a:lnTo>
                    <a:close/>
                    <a:moveTo>
                      <a:pt x="252" y="27"/>
                    </a:moveTo>
                    <a:cubicBezTo>
                      <a:pt x="298" y="27"/>
                      <a:pt x="298" y="27"/>
                      <a:pt x="298" y="27"/>
                    </a:cubicBezTo>
                    <a:cubicBezTo>
                      <a:pt x="298" y="160"/>
                      <a:pt x="298" y="160"/>
                      <a:pt x="298" y="160"/>
                    </a:cubicBezTo>
                    <a:cubicBezTo>
                      <a:pt x="252" y="160"/>
                      <a:pt x="252" y="160"/>
                      <a:pt x="252" y="160"/>
                    </a:cubicBezTo>
                    <a:lnTo>
                      <a:pt x="252" y="27"/>
                    </a:lnTo>
                    <a:close/>
                    <a:moveTo>
                      <a:pt x="47" y="27"/>
                    </a:moveTo>
                    <a:cubicBezTo>
                      <a:pt x="93" y="27"/>
                      <a:pt x="93" y="27"/>
                      <a:pt x="93" y="27"/>
                    </a:cubicBezTo>
                    <a:cubicBezTo>
                      <a:pt x="93" y="160"/>
                      <a:pt x="93" y="160"/>
                      <a:pt x="93" y="160"/>
                    </a:cubicBezTo>
                    <a:cubicBezTo>
                      <a:pt x="47" y="160"/>
                      <a:pt x="47" y="160"/>
                      <a:pt x="47" y="160"/>
                    </a:cubicBezTo>
                    <a:lnTo>
                      <a:pt x="47" y="27"/>
                    </a:lnTo>
                    <a:close/>
                    <a:moveTo>
                      <a:pt x="366" y="160"/>
                    </a:moveTo>
                    <a:cubicBezTo>
                      <a:pt x="320" y="160"/>
                      <a:pt x="320" y="160"/>
                      <a:pt x="320" y="160"/>
                    </a:cubicBezTo>
                    <a:cubicBezTo>
                      <a:pt x="320" y="27"/>
                      <a:pt x="320" y="27"/>
                      <a:pt x="320" y="27"/>
                    </a:cubicBezTo>
                    <a:cubicBezTo>
                      <a:pt x="366" y="27"/>
                      <a:pt x="366" y="27"/>
                      <a:pt x="366" y="27"/>
                    </a:cubicBezTo>
                    <a:lnTo>
                      <a:pt x="366" y="16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sp>
            <p:nvSpPr>
              <p:cNvPr id="29" name="Freeform 7">
                <a:extLst>
                  <a:ext uri="{FF2B5EF4-FFF2-40B4-BE49-F238E27FC236}">
                    <a16:creationId xmlns:a16="http://schemas.microsoft.com/office/drawing/2014/main" id="{C6C5E44A-EA83-4FE9-9022-0A0C7D9817E1}"/>
                  </a:ext>
                </a:extLst>
              </p:cNvPr>
              <p:cNvSpPr/>
              <p:nvPr/>
            </p:nvSpPr>
            <p:spPr bwMode="auto">
              <a:xfrm>
                <a:off x="2816" y="2151"/>
                <a:ext cx="496" cy="99"/>
              </a:xfrm>
              <a:custGeom>
                <a:avLst/>
                <a:gdLst>
                  <a:gd name="T0" fmla="*/ 249 w 496"/>
                  <a:gd name="T1" fmla="*/ 0 h 99"/>
                  <a:gd name="T2" fmla="*/ 496 w 496"/>
                  <a:gd name="T3" fmla="*/ 99 h 99"/>
                  <a:gd name="T4" fmla="*/ 0 w 496"/>
                  <a:gd name="T5" fmla="*/ 99 h 99"/>
                  <a:gd name="T6" fmla="*/ 249 w 496"/>
                  <a:gd name="T7" fmla="*/ 0 h 99"/>
                </a:gdLst>
                <a:ahLst/>
                <a:cxnLst>
                  <a:cxn ang="0">
                    <a:pos x="T0" y="T1"/>
                  </a:cxn>
                  <a:cxn ang="0">
                    <a:pos x="T2" y="T3"/>
                  </a:cxn>
                  <a:cxn ang="0">
                    <a:pos x="T4" y="T5"/>
                  </a:cxn>
                  <a:cxn ang="0">
                    <a:pos x="T6" y="T7"/>
                  </a:cxn>
                </a:cxnLst>
                <a:rect l="0" t="0" r="r" b="b"/>
                <a:pathLst>
                  <a:path w="496" h="99">
                    <a:moveTo>
                      <a:pt x="249" y="0"/>
                    </a:moveTo>
                    <a:lnTo>
                      <a:pt x="496" y="99"/>
                    </a:lnTo>
                    <a:lnTo>
                      <a:pt x="0" y="99"/>
                    </a:lnTo>
                    <a:lnTo>
                      <a:pt x="249"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244" tIns="42123" rIns="84244" bIns="42123" numCol="1" anchor="t" anchorCtr="0" compatLnSpc="1">
                <a:prstTxWarp prst="textNoShape">
                  <a:avLst/>
                </a:prstTxWarp>
              </a:bodyPr>
              <a:lstStyle/>
              <a:p>
                <a:pPr defTabSz="904057"/>
                <a:endParaRPr lang="en-US" sz="1751" dirty="0">
                  <a:solidFill>
                    <a:srgbClr val="464547"/>
                  </a:solidFill>
                  <a:latin typeface="Calibri"/>
                  <a:cs typeface="Arial"/>
                </a:endParaRPr>
              </a:p>
            </p:txBody>
          </p:sp>
        </p:grpSp>
      </p:grpSp>
    </p:spTree>
    <p:extLst>
      <p:ext uri="{BB962C8B-B14F-4D97-AF65-F5344CB8AC3E}">
        <p14:creationId xmlns:p14="http://schemas.microsoft.com/office/powerpoint/2010/main" val="206550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3D98-81C8-46EB-BA3B-59A2CE1215DA}"/>
              </a:ext>
            </a:extLst>
          </p:cNvPr>
          <p:cNvSpPr>
            <a:spLocks noGrp="1"/>
          </p:cNvSpPr>
          <p:nvPr>
            <p:ph type="title"/>
          </p:nvPr>
        </p:nvSpPr>
        <p:spPr/>
        <p:txBody>
          <a:bodyPr/>
          <a:lstStyle/>
          <a:p>
            <a:r>
              <a:rPr lang="en-US" dirty="0"/>
              <a:t>Spectrum of Grant Approaches</a:t>
            </a:r>
          </a:p>
        </p:txBody>
      </p:sp>
      <p:sp>
        <p:nvSpPr>
          <p:cNvPr id="5" name="Rectangle 4">
            <a:extLst>
              <a:ext uri="{FF2B5EF4-FFF2-40B4-BE49-F238E27FC236}">
                <a16:creationId xmlns:a16="http://schemas.microsoft.com/office/drawing/2014/main" id="{4F831298-17D3-4AD8-84B6-AFFD3B509CF2}"/>
              </a:ext>
            </a:extLst>
          </p:cNvPr>
          <p:cNvSpPr/>
          <p:nvPr/>
        </p:nvSpPr>
        <p:spPr>
          <a:xfrm>
            <a:off x="768103" y="2273845"/>
            <a:ext cx="2194560" cy="3444795"/>
          </a:xfrm>
          <a:prstGeom prst="rect">
            <a:avLst/>
          </a:prstGeom>
          <a:solidFill>
            <a:schemeClr val="accent2"/>
          </a:solidFill>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618FD5B-38F8-4FB4-978F-9A215B0D25F1}"/>
              </a:ext>
            </a:extLst>
          </p:cNvPr>
          <p:cNvSpPr/>
          <p:nvPr/>
        </p:nvSpPr>
        <p:spPr>
          <a:xfrm>
            <a:off x="3092412" y="2273845"/>
            <a:ext cx="2194560" cy="3444795"/>
          </a:xfrm>
          <a:prstGeom prst="rect">
            <a:avLst/>
          </a:prstGeom>
          <a:solidFill>
            <a:schemeClr val="accent6"/>
          </a:solidFill>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DBB2F069-323C-44E1-84DF-D79093665CAF}"/>
              </a:ext>
            </a:extLst>
          </p:cNvPr>
          <p:cNvSpPr/>
          <p:nvPr/>
        </p:nvSpPr>
        <p:spPr>
          <a:xfrm>
            <a:off x="5431643" y="2273845"/>
            <a:ext cx="2247335" cy="3444795"/>
          </a:xfrm>
          <a:prstGeom prst="rect">
            <a:avLst/>
          </a:prstGeom>
          <a:solidFill>
            <a:schemeClr val="accent4"/>
          </a:solidFill>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4FF56575-555F-4F74-A7C3-46147F160912}"/>
              </a:ext>
            </a:extLst>
          </p:cNvPr>
          <p:cNvSpPr/>
          <p:nvPr/>
        </p:nvSpPr>
        <p:spPr>
          <a:xfrm>
            <a:off x="7824235" y="2273845"/>
            <a:ext cx="2194560" cy="3444795"/>
          </a:xfrm>
          <a:prstGeom prst="rect">
            <a:avLst/>
          </a:prstGeom>
          <a:solidFill>
            <a:schemeClr val="accent5"/>
          </a:solidFill>
        </p:spPr>
        <p:txBody>
          <a:bodyPr wrap="square" lIns="0" tIns="0" rIns="0" bIns="0" rtlCol="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b="0" i="0" u="none" strike="noStrike" kern="0" cap="none" spc="0" normalizeH="0" baseline="0" noProof="0" dirty="0">
              <a:ln>
                <a:noFill/>
              </a:ln>
              <a:solidFill>
                <a:srgbClr val="404040"/>
              </a:solidFill>
              <a:effectLst/>
              <a:uLnTx/>
              <a:uFillTx/>
              <a:latin typeface="Trebuchet MS"/>
              <a:ea typeface="+mn-ea"/>
              <a:cs typeface="+mn-cs"/>
            </a:endParaRPr>
          </a:p>
        </p:txBody>
      </p:sp>
      <p:sp>
        <p:nvSpPr>
          <p:cNvPr id="9" name="TextBox 8">
            <a:extLst>
              <a:ext uri="{FF2B5EF4-FFF2-40B4-BE49-F238E27FC236}">
                <a16:creationId xmlns:a16="http://schemas.microsoft.com/office/drawing/2014/main" id="{9470F3F5-C96B-468D-A4B7-473BA10FA579}"/>
              </a:ext>
            </a:extLst>
          </p:cNvPr>
          <p:cNvSpPr txBox="1"/>
          <p:nvPr/>
        </p:nvSpPr>
        <p:spPr>
          <a:xfrm>
            <a:off x="972755" y="2378348"/>
            <a:ext cx="1785257" cy="77506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Enterprise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support </a:t>
            </a:r>
          </a:p>
        </p:txBody>
      </p:sp>
      <p:sp>
        <p:nvSpPr>
          <p:cNvPr id="10" name="TextBox 9">
            <a:extLst>
              <a:ext uri="{FF2B5EF4-FFF2-40B4-BE49-F238E27FC236}">
                <a16:creationId xmlns:a16="http://schemas.microsoft.com/office/drawing/2014/main" id="{FDB63FB0-23D2-4AD5-83BC-2740C10A4F21}"/>
              </a:ext>
            </a:extLst>
          </p:cNvPr>
          <p:cNvSpPr txBox="1"/>
          <p:nvPr/>
        </p:nvSpPr>
        <p:spPr>
          <a:xfrm>
            <a:off x="3297064" y="2378348"/>
            <a:ext cx="1785257" cy="77506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Flexible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program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support</a:t>
            </a:r>
          </a:p>
        </p:txBody>
      </p:sp>
      <p:sp>
        <p:nvSpPr>
          <p:cNvPr id="11" name="TextBox 10">
            <a:extLst>
              <a:ext uri="{FF2B5EF4-FFF2-40B4-BE49-F238E27FC236}">
                <a16:creationId xmlns:a16="http://schemas.microsoft.com/office/drawing/2014/main" id="{094D4289-49C4-47B7-BF64-5100E9DEE37D}"/>
              </a:ext>
            </a:extLst>
          </p:cNvPr>
          <p:cNvSpPr txBox="1"/>
          <p:nvPr/>
        </p:nvSpPr>
        <p:spPr>
          <a:xfrm>
            <a:off x="5641216" y="2363094"/>
            <a:ext cx="1828189" cy="77506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Flexible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project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support</a:t>
            </a:r>
          </a:p>
        </p:txBody>
      </p:sp>
      <p:sp>
        <p:nvSpPr>
          <p:cNvPr id="12" name="TextBox 11">
            <a:extLst>
              <a:ext uri="{FF2B5EF4-FFF2-40B4-BE49-F238E27FC236}">
                <a16:creationId xmlns:a16="http://schemas.microsoft.com/office/drawing/2014/main" id="{7C6C91C7-9AA6-463B-82C5-4467E7CE5FF9}"/>
              </a:ext>
            </a:extLst>
          </p:cNvPr>
          <p:cNvSpPr txBox="1"/>
          <p:nvPr/>
        </p:nvSpPr>
        <p:spPr>
          <a:xfrm>
            <a:off x="8028887" y="2378348"/>
            <a:ext cx="1785257" cy="77506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Cost-based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project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support</a:t>
            </a:r>
          </a:p>
        </p:txBody>
      </p:sp>
      <p:sp>
        <p:nvSpPr>
          <p:cNvPr id="13" name="Oval 12">
            <a:extLst>
              <a:ext uri="{FF2B5EF4-FFF2-40B4-BE49-F238E27FC236}">
                <a16:creationId xmlns:a16="http://schemas.microsoft.com/office/drawing/2014/main" id="{59975AC8-ED9C-4F82-9C32-7A750CFD0D9F}"/>
              </a:ext>
            </a:extLst>
          </p:cNvPr>
          <p:cNvSpPr/>
          <p:nvPr/>
        </p:nvSpPr>
        <p:spPr bwMode="auto">
          <a:xfrm>
            <a:off x="1408183" y="3298738"/>
            <a:ext cx="914400" cy="914400"/>
          </a:xfrm>
          <a:prstGeom prst="ellipse">
            <a:avLst/>
          </a:prstGeom>
          <a:solidFill>
            <a:schemeClr val="bg1"/>
          </a:solidFill>
          <a:ln w="25400" cap="flat" cmpd="sng" algn="ctr">
            <a:noFill/>
            <a:prstDash val="solid"/>
            <a:round/>
            <a:headEnd type="none" w="med"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
        <p:nvSpPr>
          <p:cNvPr id="14" name="Oval 13">
            <a:extLst>
              <a:ext uri="{FF2B5EF4-FFF2-40B4-BE49-F238E27FC236}">
                <a16:creationId xmlns:a16="http://schemas.microsoft.com/office/drawing/2014/main" id="{328EF4EE-DA33-4C4A-9C99-58556D303BC3}"/>
              </a:ext>
            </a:extLst>
          </p:cNvPr>
          <p:cNvSpPr/>
          <p:nvPr/>
        </p:nvSpPr>
        <p:spPr bwMode="auto">
          <a:xfrm>
            <a:off x="3732492" y="3298738"/>
            <a:ext cx="914400" cy="914400"/>
          </a:xfrm>
          <a:prstGeom prst="ellipse">
            <a:avLst/>
          </a:prstGeom>
          <a:solidFill>
            <a:schemeClr val="bg1"/>
          </a:solidFill>
          <a:ln w="25400" cap="flat" cmpd="sng" algn="ctr">
            <a:noFill/>
            <a:prstDash val="solid"/>
            <a:round/>
            <a:headEnd type="none" w="med"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rebuchet MS" pitchFamily="34" charset="0"/>
              <a:ea typeface="+mn-ea"/>
              <a:cs typeface="+mn-cs"/>
            </a:endParaRPr>
          </a:p>
        </p:txBody>
      </p:sp>
      <p:sp>
        <p:nvSpPr>
          <p:cNvPr id="15" name="Oval 14">
            <a:extLst>
              <a:ext uri="{FF2B5EF4-FFF2-40B4-BE49-F238E27FC236}">
                <a16:creationId xmlns:a16="http://schemas.microsoft.com/office/drawing/2014/main" id="{8CD57506-DFAE-418F-BAD6-A46268C82979}"/>
              </a:ext>
            </a:extLst>
          </p:cNvPr>
          <p:cNvSpPr/>
          <p:nvPr/>
        </p:nvSpPr>
        <p:spPr bwMode="auto">
          <a:xfrm>
            <a:off x="6087115" y="3298738"/>
            <a:ext cx="936390" cy="914400"/>
          </a:xfrm>
          <a:prstGeom prst="ellipse">
            <a:avLst/>
          </a:prstGeom>
          <a:solidFill>
            <a:schemeClr val="bg1"/>
          </a:solidFill>
          <a:ln w="25400" cap="flat" cmpd="sng" algn="ctr">
            <a:noFill/>
            <a:prstDash val="solid"/>
            <a:round/>
            <a:headEnd type="none" w="med"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Trebuchet MS" pitchFamily="34" charset="0"/>
              <a:ea typeface="+mn-ea"/>
              <a:cs typeface="+mn-cs"/>
            </a:endParaRPr>
          </a:p>
        </p:txBody>
      </p:sp>
      <p:grpSp>
        <p:nvGrpSpPr>
          <p:cNvPr id="16" name="Group 15">
            <a:extLst>
              <a:ext uri="{FF2B5EF4-FFF2-40B4-BE49-F238E27FC236}">
                <a16:creationId xmlns:a16="http://schemas.microsoft.com/office/drawing/2014/main" id="{08C426DF-41D9-4880-BC0C-D49BD7406E85}"/>
              </a:ext>
            </a:extLst>
          </p:cNvPr>
          <p:cNvGrpSpPr>
            <a:grpSpLocks noChangeAspect="1"/>
          </p:cNvGrpSpPr>
          <p:nvPr/>
        </p:nvGrpSpPr>
        <p:grpSpPr>
          <a:xfrm>
            <a:off x="8464315" y="3298738"/>
            <a:ext cx="914400" cy="914400"/>
            <a:chOff x="5249883" y="812931"/>
            <a:chExt cx="1371600" cy="1371600"/>
          </a:xfrm>
        </p:grpSpPr>
        <p:sp>
          <p:nvSpPr>
            <p:cNvPr id="28" name="Oval 27">
              <a:extLst>
                <a:ext uri="{FF2B5EF4-FFF2-40B4-BE49-F238E27FC236}">
                  <a16:creationId xmlns:a16="http://schemas.microsoft.com/office/drawing/2014/main" id="{8AC39949-CF7F-4D59-8922-3AB9BFD96BD0}"/>
                </a:ext>
              </a:extLst>
            </p:cNvPr>
            <p:cNvSpPr/>
            <p:nvPr/>
          </p:nvSpPr>
          <p:spPr bwMode="auto">
            <a:xfrm>
              <a:off x="5249883" y="812931"/>
              <a:ext cx="1371600" cy="1371600"/>
            </a:xfrm>
            <a:prstGeom prst="ellipse">
              <a:avLst/>
            </a:prstGeom>
            <a:solidFill>
              <a:schemeClr val="bg1"/>
            </a:solidFill>
            <a:ln w="25400" cap="flat" cmpd="sng" algn="ctr">
              <a:noFill/>
              <a:prstDash val="solid"/>
              <a:round/>
              <a:headEnd type="none" w="med"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rebuchet MS" pitchFamily="34" charset="0"/>
                  <a:ea typeface="+mn-ea"/>
                  <a:cs typeface="+mn-cs"/>
                </a:rPr>
                <a:t> </a:t>
              </a:r>
            </a:p>
          </p:txBody>
        </p:sp>
        <p:pic>
          <p:nvPicPr>
            <p:cNvPr id="29" name="Graphic 28">
              <a:extLst>
                <a:ext uri="{FF2B5EF4-FFF2-40B4-BE49-F238E27FC236}">
                  <a16:creationId xmlns:a16="http://schemas.microsoft.com/office/drawing/2014/main" id="{D78ABF08-1E6B-4926-8002-EFBA61F400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1346" y="1155831"/>
              <a:ext cx="828675" cy="685800"/>
            </a:xfrm>
            <a:prstGeom prst="rect">
              <a:avLst/>
            </a:prstGeom>
          </p:spPr>
        </p:pic>
      </p:grpSp>
      <p:sp>
        <p:nvSpPr>
          <p:cNvPr id="17" name="TextBox 16">
            <a:extLst>
              <a:ext uri="{FF2B5EF4-FFF2-40B4-BE49-F238E27FC236}">
                <a16:creationId xmlns:a16="http://schemas.microsoft.com/office/drawing/2014/main" id="{C11212F8-EEBE-480E-8C23-D07A55DA9074}"/>
              </a:ext>
            </a:extLst>
          </p:cNvPr>
          <p:cNvSpPr txBox="1"/>
          <p:nvPr/>
        </p:nvSpPr>
        <p:spPr>
          <a:xfrm>
            <a:off x="999477" y="4390975"/>
            <a:ext cx="1767296" cy="18113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Funding grantees as institutions (including growth, infrastructure and gen op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6B1B7E0B-1698-46E9-86B4-06F14D479842}"/>
              </a:ext>
            </a:extLst>
          </p:cNvPr>
          <p:cNvSpPr txBox="1"/>
          <p:nvPr/>
        </p:nvSpPr>
        <p:spPr>
          <a:xfrm>
            <a:off x="3323786" y="4390975"/>
            <a:ext cx="1767296" cy="18113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Flexible funding within a program/unit/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geography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9" name="TextBox 18">
            <a:extLst>
              <a:ext uri="{FF2B5EF4-FFF2-40B4-BE49-F238E27FC236}">
                <a16:creationId xmlns:a16="http://schemas.microsoft.com/office/drawing/2014/main" id="{A66FBD2F-4C25-4467-8E4A-F87B0D8E940B}"/>
              </a:ext>
            </a:extLst>
          </p:cNvPr>
          <p:cNvSpPr txBox="1"/>
          <p:nvPr/>
        </p:nvSpPr>
        <p:spPr>
          <a:xfrm>
            <a:off x="5668154" y="4774387"/>
            <a:ext cx="1809796" cy="104455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Flexible funding to execute a defined project scope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86D278F4-6A6A-477C-BF74-1F0FB8AFFF7F}"/>
              </a:ext>
            </a:extLst>
          </p:cNvPr>
          <p:cNvSpPr txBox="1"/>
          <p:nvPr/>
        </p:nvSpPr>
        <p:spPr>
          <a:xfrm>
            <a:off x="8055609" y="4390975"/>
            <a:ext cx="1767296" cy="181138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Funding for specified project budget items (including indirect costs)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p:txBody>
      </p:sp>
      <p:pic>
        <p:nvPicPr>
          <p:cNvPr id="21" name="Graphic 20" descr="Tag">
            <a:extLst>
              <a:ext uri="{FF2B5EF4-FFF2-40B4-BE49-F238E27FC236}">
                <a16:creationId xmlns:a16="http://schemas.microsoft.com/office/drawing/2014/main" id="{858CE5C0-1A8F-4B98-8C49-BF56757EAF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0844" y="3351205"/>
            <a:ext cx="828932" cy="809466"/>
          </a:xfrm>
          <a:prstGeom prst="rect">
            <a:avLst/>
          </a:prstGeom>
        </p:spPr>
      </p:pic>
      <p:pic>
        <p:nvPicPr>
          <p:cNvPr id="22" name="Graphic 21" descr="Money">
            <a:extLst>
              <a:ext uri="{FF2B5EF4-FFF2-40B4-BE49-F238E27FC236}">
                <a16:creationId xmlns:a16="http://schemas.microsoft.com/office/drawing/2014/main" id="{7E941475-19B7-4730-B90F-E62B5F631E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6063" y="3426618"/>
            <a:ext cx="658640" cy="658640"/>
          </a:xfrm>
          <a:prstGeom prst="rect">
            <a:avLst/>
          </a:prstGeom>
        </p:spPr>
      </p:pic>
      <p:pic>
        <p:nvPicPr>
          <p:cNvPr id="23" name="Graphic 22" descr="Bank check">
            <a:extLst>
              <a:ext uri="{FF2B5EF4-FFF2-40B4-BE49-F238E27FC236}">
                <a16:creationId xmlns:a16="http://schemas.microsoft.com/office/drawing/2014/main" id="{FB412426-A53E-4FCF-83C5-44C8CF292B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32558" y="3398804"/>
            <a:ext cx="714268" cy="714268"/>
          </a:xfrm>
          <a:prstGeom prst="rect">
            <a:avLst/>
          </a:prstGeom>
        </p:spPr>
      </p:pic>
      <p:sp>
        <p:nvSpPr>
          <p:cNvPr id="30" name="Rectangle 29">
            <a:extLst>
              <a:ext uri="{FF2B5EF4-FFF2-40B4-BE49-F238E27FC236}">
                <a16:creationId xmlns:a16="http://schemas.microsoft.com/office/drawing/2014/main" id="{E5A6C6C4-E0F8-4776-9D6E-D3B59A14BD0B}"/>
              </a:ext>
            </a:extLst>
          </p:cNvPr>
          <p:cNvSpPr/>
          <p:nvPr/>
        </p:nvSpPr>
        <p:spPr>
          <a:xfrm>
            <a:off x="5437007" y="1674148"/>
            <a:ext cx="2247335" cy="558317"/>
          </a:xfrm>
          <a:prstGeom prst="rect">
            <a:avLst/>
          </a:prstGeom>
          <a:solidFill>
            <a:schemeClr val="accent4"/>
          </a:solidFill>
        </p:spPr>
        <p:txBody>
          <a:bodyPr wrap="square" lIns="0" tIns="0" rIns="0" bIns="0" rtlCol="0" anchor="ctr">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Trebuchet MS"/>
                <a:ea typeface="+mn-ea"/>
                <a:cs typeface="+mn-cs"/>
              </a:rPr>
              <a:t>Project Level</a:t>
            </a:r>
          </a:p>
        </p:txBody>
      </p:sp>
      <p:sp>
        <p:nvSpPr>
          <p:cNvPr id="31" name="Rectangle 30">
            <a:extLst>
              <a:ext uri="{FF2B5EF4-FFF2-40B4-BE49-F238E27FC236}">
                <a16:creationId xmlns:a16="http://schemas.microsoft.com/office/drawing/2014/main" id="{40FBB0D6-2201-4D40-9794-2DB41844DA7A}"/>
              </a:ext>
            </a:extLst>
          </p:cNvPr>
          <p:cNvSpPr/>
          <p:nvPr/>
        </p:nvSpPr>
        <p:spPr>
          <a:xfrm>
            <a:off x="7824235" y="1674148"/>
            <a:ext cx="2194560" cy="558317"/>
          </a:xfrm>
          <a:prstGeom prst="rect">
            <a:avLst/>
          </a:prstGeom>
          <a:solidFill>
            <a:schemeClr val="accent5"/>
          </a:solidFill>
        </p:spPr>
        <p:txBody>
          <a:bodyPr wrap="square" lIns="0" tIns="0" rIns="0" bIns="0" rtlCol="0" anchor="ctr">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Trebuchet MS"/>
                <a:ea typeface="+mn-ea"/>
                <a:cs typeface="+mn-cs"/>
              </a:rPr>
              <a:t>Line-Item Level</a:t>
            </a:r>
          </a:p>
        </p:txBody>
      </p:sp>
      <p:sp>
        <p:nvSpPr>
          <p:cNvPr id="32" name="Rectangle 31">
            <a:extLst>
              <a:ext uri="{FF2B5EF4-FFF2-40B4-BE49-F238E27FC236}">
                <a16:creationId xmlns:a16="http://schemas.microsoft.com/office/drawing/2014/main" id="{2BD9E50B-8244-4647-93D1-2ACEAFD0DEE6}"/>
              </a:ext>
            </a:extLst>
          </p:cNvPr>
          <p:cNvSpPr/>
          <p:nvPr/>
        </p:nvSpPr>
        <p:spPr>
          <a:xfrm>
            <a:off x="3102555" y="1674148"/>
            <a:ext cx="2194560" cy="558317"/>
          </a:xfrm>
          <a:prstGeom prst="rect">
            <a:avLst/>
          </a:prstGeom>
          <a:solidFill>
            <a:schemeClr val="accent6"/>
          </a:solidFill>
        </p:spPr>
        <p:txBody>
          <a:bodyPr wrap="square" lIns="0" tIns="0" rIns="0" bIns="0" rtlCol="0" anchor="ctr">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Trebuchet MS"/>
                <a:ea typeface="+mn-ea"/>
                <a:cs typeface="+mn-cs"/>
              </a:rPr>
              <a:t>Program Level</a:t>
            </a:r>
          </a:p>
        </p:txBody>
      </p:sp>
      <p:sp>
        <p:nvSpPr>
          <p:cNvPr id="33" name="Rectangle 32">
            <a:extLst>
              <a:ext uri="{FF2B5EF4-FFF2-40B4-BE49-F238E27FC236}">
                <a16:creationId xmlns:a16="http://schemas.microsoft.com/office/drawing/2014/main" id="{DA1360E5-F024-412C-B21A-58AAA91A9D9F}"/>
              </a:ext>
            </a:extLst>
          </p:cNvPr>
          <p:cNvSpPr/>
          <p:nvPr/>
        </p:nvSpPr>
        <p:spPr>
          <a:xfrm>
            <a:off x="768103" y="1674148"/>
            <a:ext cx="2194560" cy="558317"/>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b="1" i="0" u="none" strike="noStrike" kern="0" cap="none" spc="0" normalizeH="0" baseline="0" noProof="0" dirty="0">
                <a:ln>
                  <a:noFill/>
                </a:ln>
                <a:solidFill>
                  <a:schemeClr val="bg1"/>
                </a:solidFill>
                <a:effectLst/>
                <a:uLnTx/>
                <a:uFillTx/>
                <a:latin typeface="Trebuchet MS"/>
                <a:ea typeface="+mn-ea"/>
                <a:cs typeface="+mn-cs"/>
              </a:rPr>
              <a:t>Organizational Level</a:t>
            </a:r>
          </a:p>
        </p:txBody>
      </p:sp>
    </p:spTree>
    <p:extLst>
      <p:ext uri="{BB962C8B-B14F-4D97-AF65-F5344CB8AC3E}">
        <p14:creationId xmlns:p14="http://schemas.microsoft.com/office/powerpoint/2010/main" val="14298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7" grpId="0"/>
      <p:bldP spid="18" grpId="0"/>
      <p:bldP spid="19" grpId="0"/>
      <p:bldP spid="30" grpId="0" animBg="1"/>
      <p:bldP spid="31" grpId="0" animBg="1"/>
      <p:bldP spid="32" grpId="0" animBg="1"/>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C5F0-538F-4FB6-8F1A-372B68829C0B}"/>
              </a:ext>
            </a:extLst>
          </p:cNvPr>
          <p:cNvSpPr>
            <a:spLocks noGrp="1"/>
          </p:cNvSpPr>
          <p:nvPr>
            <p:ph type="title"/>
          </p:nvPr>
        </p:nvSpPr>
        <p:spPr/>
        <p:txBody>
          <a:bodyPr/>
          <a:lstStyle/>
          <a:p>
            <a:r>
              <a:rPr lang="en-US" dirty="0"/>
              <a:t>Presenting your Financial Story</a:t>
            </a:r>
          </a:p>
        </p:txBody>
      </p:sp>
      <p:sp>
        <p:nvSpPr>
          <p:cNvPr id="8" name="Freeform: Shape 7">
            <a:extLst>
              <a:ext uri="{FF2B5EF4-FFF2-40B4-BE49-F238E27FC236}">
                <a16:creationId xmlns:a16="http://schemas.microsoft.com/office/drawing/2014/main" id="{AC9C941D-64F6-426F-A87A-66BD43EF9C25}"/>
              </a:ext>
            </a:extLst>
          </p:cNvPr>
          <p:cNvSpPr/>
          <p:nvPr/>
        </p:nvSpPr>
        <p:spPr>
          <a:xfrm>
            <a:off x="604430" y="2150595"/>
            <a:ext cx="2119951" cy="2621006"/>
          </a:xfrm>
          <a:custGeom>
            <a:avLst/>
            <a:gdLst>
              <a:gd name="connsiteX0" fmla="*/ 0 w 7385547"/>
              <a:gd name="connsiteY0" fmla="*/ 0 h 533570"/>
              <a:gd name="connsiteX1" fmla="*/ 7385547 w 7385547"/>
              <a:gd name="connsiteY1" fmla="*/ 0 h 533570"/>
              <a:gd name="connsiteX2" fmla="*/ 7385547 w 7385547"/>
              <a:gd name="connsiteY2" fmla="*/ 533570 h 533570"/>
              <a:gd name="connsiteX3" fmla="*/ 0 w 7385547"/>
              <a:gd name="connsiteY3" fmla="*/ 533570 h 533570"/>
              <a:gd name="connsiteX4" fmla="*/ 0 w 7385547"/>
              <a:gd name="connsiteY4" fmla="*/ 0 h 53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7" h="533570">
                <a:moveTo>
                  <a:pt x="0" y="0"/>
                </a:moveTo>
                <a:lnTo>
                  <a:pt x="7385547" y="0"/>
                </a:lnTo>
                <a:lnTo>
                  <a:pt x="7385547" y="533570"/>
                </a:lnTo>
                <a:lnTo>
                  <a:pt x="0" y="533570"/>
                </a:lnTo>
                <a:lnTo>
                  <a:pt x="0" y="0"/>
                </a:lnTo>
                <a:close/>
              </a:path>
            </a:pathLst>
          </a:custGeom>
          <a:solidFill>
            <a:schemeClr val="accent2"/>
          </a:solidFill>
          <a:ln w="1905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371600" rIns="91440" bIns="91440" numCol="1" spcCol="1270" anchor="t" anchorCtr="0">
            <a:noAutofit/>
          </a:bodyPr>
          <a:lstStyle/>
          <a:p>
            <a:pPr algn="ctr"/>
            <a:r>
              <a:rPr lang="en-US" sz="1600" dirty="0">
                <a:solidFill>
                  <a:schemeClr val="bg1"/>
                </a:solidFill>
              </a:rPr>
              <a:t>Highlight expertise and value proposition</a:t>
            </a:r>
          </a:p>
        </p:txBody>
      </p:sp>
      <p:sp>
        <p:nvSpPr>
          <p:cNvPr id="9" name="Freeform: Shape 8">
            <a:extLst>
              <a:ext uri="{FF2B5EF4-FFF2-40B4-BE49-F238E27FC236}">
                <a16:creationId xmlns:a16="http://schemas.microsoft.com/office/drawing/2014/main" id="{95150438-9D14-4683-9855-C542A55BDE39}"/>
              </a:ext>
            </a:extLst>
          </p:cNvPr>
          <p:cNvSpPr/>
          <p:nvPr/>
        </p:nvSpPr>
        <p:spPr>
          <a:xfrm>
            <a:off x="3035114" y="2167547"/>
            <a:ext cx="2086266" cy="2621006"/>
          </a:xfrm>
          <a:custGeom>
            <a:avLst/>
            <a:gdLst>
              <a:gd name="connsiteX0" fmla="*/ 0 w 7268199"/>
              <a:gd name="connsiteY0" fmla="*/ 0 h 533570"/>
              <a:gd name="connsiteX1" fmla="*/ 7268199 w 7268199"/>
              <a:gd name="connsiteY1" fmla="*/ 0 h 533570"/>
              <a:gd name="connsiteX2" fmla="*/ 7268199 w 7268199"/>
              <a:gd name="connsiteY2" fmla="*/ 533570 h 533570"/>
              <a:gd name="connsiteX3" fmla="*/ 0 w 7268199"/>
              <a:gd name="connsiteY3" fmla="*/ 533570 h 533570"/>
              <a:gd name="connsiteX4" fmla="*/ 0 w 7268199"/>
              <a:gd name="connsiteY4" fmla="*/ 0 h 53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8199" h="533570">
                <a:moveTo>
                  <a:pt x="0" y="0"/>
                </a:moveTo>
                <a:lnTo>
                  <a:pt x="7268199" y="0"/>
                </a:lnTo>
                <a:lnTo>
                  <a:pt x="7268199" y="533570"/>
                </a:lnTo>
                <a:lnTo>
                  <a:pt x="0" y="533570"/>
                </a:lnTo>
                <a:lnTo>
                  <a:pt x="0" y="0"/>
                </a:lnTo>
                <a:close/>
              </a:path>
            </a:pathLst>
          </a:custGeom>
          <a:solidFill>
            <a:schemeClr val="accent1"/>
          </a:solidFill>
          <a:ln w="1905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371600" rIns="91440" bIns="91440" numCol="1" spcCol="1270" anchor="t" anchorCtr="0">
            <a:noAutofit/>
          </a:bodyPr>
          <a:lstStyle/>
          <a:p>
            <a:pPr algn="ctr"/>
            <a:r>
              <a:rPr lang="en-US" sz="1600" dirty="0">
                <a:solidFill>
                  <a:schemeClr val="bg1"/>
                </a:solidFill>
              </a:rPr>
              <a:t>Explain past trends and gives insight into the future</a:t>
            </a:r>
          </a:p>
        </p:txBody>
      </p:sp>
      <p:sp>
        <p:nvSpPr>
          <p:cNvPr id="10" name="Freeform: Shape 9">
            <a:extLst>
              <a:ext uri="{FF2B5EF4-FFF2-40B4-BE49-F238E27FC236}">
                <a16:creationId xmlns:a16="http://schemas.microsoft.com/office/drawing/2014/main" id="{E62BE576-CBEB-4FC0-AC28-59B127334712}"/>
              </a:ext>
            </a:extLst>
          </p:cNvPr>
          <p:cNvSpPr/>
          <p:nvPr/>
        </p:nvSpPr>
        <p:spPr>
          <a:xfrm>
            <a:off x="5432113" y="2167547"/>
            <a:ext cx="2119951" cy="2621006"/>
          </a:xfrm>
          <a:custGeom>
            <a:avLst/>
            <a:gdLst>
              <a:gd name="connsiteX0" fmla="*/ 0 w 7385547"/>
              <a:gd name="connsiteY0" fmla="*/ 0 h 533570"/>
              <a:gd name="connsiteX1" fmla="*/ 7385547 w 7385547"/>
              <a:gd name="connsiteY1" fmla="*/ 0 h 533570"/>
              <a:gd name="connsiteX2" fmla="*/ 7385547 w 7385547"/>
              <a:gd name="connsiteY2" fmla="*/ 533570 h 533570"/>
              <a:gd name="connsiteX3" fmla="*/ 0 w 7385547"/>
              <a:gd name="connsiteY3" fmla="*/ 533570 h 533570"/>
              <a:gd name="connsiteX4" fmla="*/ 0 w 7385547"/>
              <a:gd name="connsiteY4" fmla="*/ 0 h 53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7" h="533570">
                <a:moveTo>
                  <a:pt x="0" y="0"/>
                </a:moveTo>
                <a:lnTo>
                  <a:pt x="7385547" y="0"/>
                </a:lnTo>
                <a:lnTo>
                  <a:pt x="7385547" y="533570"/>
                </a:lnTo>
                <a:lnTo>
                  <a:pt x="0" y="533570"/>
                </a:lnTo>
                <a:lnTo>
                  <a:pt x="0" y="0"/>
                </a:lnTo>
                <a:close/>
              </a:path>
            </a:pathLst>
          </a:custGeom>
          <a:solidFill>
            <a:schemeClr val="accent4"/>
          </a:solidFill>
          <a:ln w="1905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371600" rIns="91440" bIns="91440" numCol="1" spcCol="1270" anchor="t" anchorCtr="0">
            <a:noAutofit/>
          </a:bodyPr>
          <a:lstStyle/>
          <a:p>
            <a:pPr algn="ctr"/>
            <a:r>
              <a:rPr lang="en-US" sz="1600" dirty="0">
                <a:solidFill>
                  <a:schemeClr val="bg1"/>
                </a:solidFill>
              </a:rPr>
              <a:t>Understand your business model drivers</a:t>
            </a:r>
          </a:p>
        </p:txBody>
      </p:sp>
      <p:pic>
        <p:nvPicPr>
          <p:cNvPr id="12" name="Graphic 11">
            <a:extLst>
              <a:ext uri="{FF2B5EF4-FFF2-40B4-BE49-F238E27FC236}">
                <a16:creationId xmlns:a16="http://schemas.microsoft.com/office/drawing/2014/main" id="{654AA423-8CCE-47B2-A11B-27C3165D21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72112" y="2489046"/>
            <a:ext cx="812270" cy="888789"/>
          </a:xfrm>
          <a:prstGeom prst="rect">
            <a:avLst/>
          </a:prstGeom>
        </p:spPr>
      </p:pic>
      <p:pic>
        <p:nvPicPr>
          <p:cNvPr id="13" name="Graphic 12">
            <a:extLst>
              <a:ext uri="{FF2B5EF4-FFF2-40B4-BE49-F238E27FC236}">
                <a16:creationId xmlns:a16="http://schemas.microsoft.com/office/drawing/2014/main" id="{A2DB7B2F-C016-4881-8E64-C9DDA70775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107840" y="2612530"/>
            <a:ext cx="768495" cy="641820"/>
          </a:xfrm>
          <a:prstGeom prst="rect">
            <a:avLst/>
          </a:prstGeom>
        </p:spPr>
      </p:pic>
      <p:pic>
        <p:nvPicPr>
          <p:cNvPr id="14" name="Graphic 13">
            <a:extLst>
              <a:ext uri="{FF2B5EF4-FFF2-40B4-BE49-F238E27FC236}">
                <a16:creationId xmlns:a16="http://schemas.microsoft.com/office/drawing/2014/main" id="{126A4464-3D97-47E1-82C0-05C9A9382C4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39995" y="2608059"/>
            <a:ext cx="848821" cy="650763"/>
          </a:xfrm>
          <a:prstGeom prst="rect">
            <a:avLst/>
          </a:prstGeom>
        </p:spPr>
      </p:pic>
      <p:sp>
        <p:nvSpPr>
          <p:cNvPr id="11" name="Freeform: Shape 10">
            <a:extLst>
              <a:ext uri="{FF2B5EF4-FFF2-40B4-BE49-F238E27FC236}">
                <a16:creationId xmlns:a16="http://schemas.microsoft.com/office/drawing/2014/main" id="{8E98EB64-88E9-45E4-A77F-FCF0A5140A92}"/>
              </a:ext>
            </a:extLst>
          </p:cNvPr>
          <p:cNvSpPr/>
          <p:nvPr/>
        </p:nvSpPr>
        <p:spPr>
          <a:xfrm>
            <a:off x="7862797" y="2167547"/>
            <a:ext cx="2119951" cy="2621006"/>
          </a:xfrm>
          <a:custGeom>
            <a:avLst/>
            <a:gdLst>
              <a:gd name="connsiteX0" fmla="*/ 0 w 7385547"/>
              <a:gd name="connsiteY0" fmla="*/ 0 h 533570"/>
              <a:gd name="connsiteX1" fmla="*/ 7385547 w 7385547"/>
              <a:gd name="connsiteY1" fmla="*/ 0 h 533570"/>
              <a:gd name="connsiteX2" fmla="*/ 7385547 w 7385547"/>
              <a:gd name="connsiteY2" fmla="*/ 533570 h 533570"/>
              <a:gd name="connsiteX3" fmla="*/ 0 w 7385547"/>
              <a:gd name="connsiteY3" fmla="*/ 533570 h 533570"/>
              <a:gd name="connsiteX4" fmla="*/ 0 w 7385547"/>
              <a:gd name="connsiteY4" fmla="*/ 0 h 53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547" h="533570">
                <a:moveTo>
                  <a:pt x="0" y="0"/>
                </a:moveTo>
                <a:lnTo>
                  <a:pt x="7385547" y="0"/>
                </a:lnTo>
                <a:lnTo>
                  <a:pt x="7385547" y="533570"/>
                </a:lnTo>
                <a:lnTo>
                  <a:pt x="0" y="533570"/>
                </a:lnTo>
                <a:lnTo>
                  <a:pt x="0" y="0"/>
                </a:lnTo>
                <a:close/>
              </a:path>
            </a:pathLst>
          </a:custGeom>
          <a:solidFill>
            <a:schemeClr val="accent6"/>
          </a:solidFill>
          <a:ln w="19050">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1371600" rIns="91440" bIns="91440" numCol="1" spcCol="1270" anchor="t" anchorCtr="0">
            <a:noAutofit/>
          </a:bodyPr>
          <a:lstStyle/>
          <a:p>
            <a:pPr algn="ctr"/>
            <a:r>
              <a:rPr lang="en-US" sz="1600" dirty="0">
                <a:solidFill>
                  <a:schemeClr val="bg1"/>
                </a:solidFill>
              </a:rPr>
              <a:t>Present with confidence</a:t>
            </a:r>
          </a:p>
        </p:txBody>
      </p:sp>
      <p:pic>
        <p:nvPicPr>
          <p:cNvPr id="15" name="Graphic 14">
            <a:extLst>
              <a:ext uri="{FF2B5EF4-FFF2-40B4-BE49-F238E27FC236}">
                <a16:creationId xmlns:a16="http://schemas.microsoft.com/office/drawing/2014/main" id="{0393F985-BE87-4855-A1A8-492F9AA48A3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464351" y="2608059"/>
            <a:ext cx="919150" cy="641820"/>
          </a:xfrm>
          <a:prstGeom prst="rect">
            <a:avLst/>
          </a:prstGeom>
        </p:spPr>
      </p:pic>
    </p:spTree>
    <p:extLst>
      <p:ext uri="{BB962C8B-B14F-4D97-AF65-F5344CB8AC3E}">
        <p14:creationId xmlns:p14="http://schemas.microsoft.com/office/powerpoint/2010/main" val="802854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3F64AF-7F25-4897-A68B-6C64FB87A1CC}"/>
              </a:ext>
            </a:extLst>
          </p:cNvPr>
          <p:cNvSpPr>
            <a:spLocks noGrp="1"/>
          </p:cNvSpPr>
          <p:nvPr>
            <p:ph type="title"/>
          </p:nvPr>
        </p:nvSpPr>
        <p:spPr/>
        <p:txBody>
          <a:bodyPr/>
          <a:lstStyle/>
          <a:p>
            <a:r>
              <a:rPr lang="en-US" dirty="0">
                <a:solidFill>
                  <a:schemeClr val="bg1"/>
                </a:solidFill>
              </a:rPr>
              <a:t>Q&amp;A</a:t>
            </a:r>
          </a:p>
        </p:txBody>
      </p:sp>
      <p:sp>
        <p:nvSpPr>
          <p:cNvPr id="5" name="Text Placeholder 4">
            <a:extLst>
              <a:ext uri="{FF2B5EF4-FFF2-40B4-BE49-F238E27FC236}">
                <a16:creationId xmlns:a16="http://schemas.microsoft.com/office/drawing/2014/main" id="{7CF2E3AA-D263-46BC-A226-612BFFECD54C}"/>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303807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960CB-8B2F-4A04-BB79-268AE38BB1C2}"/>
              </a:ext>
            </a:extLst>
          </p:cNvPr>
          <p:cNvSpPr>
            <a:spLocks noGrp="1"/>
          </p:cNvSpPr>
          <p:nvPr>
            <p:ph type="title"/>
          </p:nvPr>
        </p:nvSpPr>
        <p:spPr/>
        <p:txBody>
          <a:bodyPr/>
          <a:lstStyle/>
          <a:p>
            <a:r>
              <a:rPr lang="en-US" dirty="0"/>
              <a:t>Case Study</a:t>
            </a:r>
          </a:p>
        </p:txBody>
      </p:sp>
      <p:sp>
        <p:nvSpPr>
          <p:cNvPr id="14" name="Content Placeholder 2">
            <a:extLst>
              <a:ext uri="{FF2B5EF4-FFF2-40B4-BE49-F238E27FC236}">
                <a16:creationId xmlns:a16="http://schemas.microsoft.com/office/drawing/2014/main" id="{AE2255BA-0A10-4A35-93B1-A36B4CD110A4}"/>
              </a:ext>
            </a:extLst>
          </p:cNvPr>
          <p:cNvSpPr txBox="1">
            <a:spLocks/>
          </p:cNvSpPr>
          <p:nvPr/>
        </p:nvSpPr>
        <p:spPr bwMode="auto">
          <a:xfrm>
            <a:off x="3391965" y="3856901"/>
            <a:ext cx="3821840" cy="13716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algn="ctr"/>
            <a:r>
              <a:rPr lang="en-US" b="1" kern="0" dirty="0">
                <a:solidFill>
                  <a:schemeClr val="accent1"/>
                </a:solidFill>
              </a:rPr>
              <a:t>MAPLE WALKER LLOYD</a:t>
            </a:r>
          </a:p>
          <a:p>
            <a:pPr algn="ctr"/>
            <a:r>
              <a:rPr lang="en-US" sz="1600" kern="0" dirty="0"/>
              <a:t>Director of Development &amp; Community Engagement</a:t>
            </a:r>
          </a:p>
          <a:p>
            <a:pPr algn="ctr"/>
            <a:r>
              <a:rPr lang="en-US" sz="1600" kern="0" dirty="0"/>
              <a:t>Block Club Chicago</a:t>
            </a:r>
          </a:p>
        </p:txBody>
      </p:sp>
      <p:pic>
        <p:nvPicPr>
          <p:cNvPr id="17" name="Picture 2">
            <a:extLst>
              <a:ext uri="{FF2B5EF4-FFF2-40B4-BE49-F238E27FC236}">
                <a16:creationId xmlns:a16="http://schemas.microsoft.com/office/drawing/2014/main" id="{9DA5BF32-E604-4BB9-BCD3-C7EAD2184CF5}"/>
              </a:ext>
            </a:extLst>
          </p:cNvPr>
          <p:cNvPicPr>
            <a:picLocks noChangeAspect="1" noChangeArrowheads="1"/>
          </p:cNvPicPr>
          <p:nvPr/>
        </p:nvPicPr>
        <p:blipFill>
          <a:blip r:embed="rId3"/>
          <a:srcRect l="7419" r="7419"/>
          <a:stretch/>
        </p:blipFill>
        <p:spPr bwMode="auto">
          <a:xfrm>
            <a:off x="4587267" y="1897000"/>
            <a:ext cx="1431235" cy="166315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73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7"/>
          <p:cNvPicPr preferRelativeResize="0"/>
          <p:nvPr/>
        </p:nvPicPr>
        <p:blipFill rotWithShape="1">
          <a:blip r:embed="rId3">
            <a:alphaModFix/>
          </a:blip>
          <a:srcRect t="18956"/>
          <a:stretch/>
        </p:blipFill>
        <p:spPr>
          <a:xfrm>
            <a:off x="0" y="-151650"/>
            <a:ext cx="12221619" cy="7261451"/>
          </a:xfrm>
          <a:prstGeom prst="rect">
            <a:avLst/>
          </a:prstGeom>
          <a:noFill/>
          <a:ln>
            <a:noFill/>
          </a:ln>
        </p:spPr>
      </p:pic>
      <p:sp>
        <p:nvSpPr>
          <p:cNvPr id="62" name="Google Shape;62;p17"/>
          <p:cNvSpPr/>
          <p:nvPr/>
        </p:nvSpPr>
        <p:spPr>
          <a:xfrm>
            <a:off x="2468931" y="4980912"/>
            <a:ext cx="9752800" cy="16404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45733" tIns="45733" rIns="45733" bIns="45733" anchor="ctr" anchorCtr="0">
            <a:noAutofit/>
          </a:bodyPr>
          <a:lstStyle/>
          <a:p>
            <a:pPr>
              <a:buClr>
                <a:srgbClr val="000000"/>
              </a:buClr>
              <a:buSzPts val="500"/>
            </a:pPr>
            <a:endParaRPr sz="667">
              <a:solidFill>
                <a:srgbClr val="000000"/>
              </a:solidFill>
              <a:latin typeface="Arial"/>
              <a:ea typeface="Arial"/>
              <a:cs typeface="Arial"/>
              <a:sym typeface="Arial"/>
            </a:endParaRPr>
          </a:p>
        </p:txBody>
      </p:sp>
      <p:pic>
        <p:nvPicPr>
          <p:cNvPr id="63" name="Google Shape;63;p17"/>
          <p:cNvPicPr preferRelativeResize="0"/>
          <p:nvPr/>
        </p:nvPicPr>
        <p:blipFill rotWithShape="1">
          <a:blip r:embed="rId4">
            <a:alphaModFix/>
          </a:blip>
          <a:srcRect/>
          <a:stretch/>
        </p:blipFill>
        <p:spPr>
          <a:xfrm>
            <a:off x="2890541" y="5292326"/>
            <a:ext cx="8907148" cy="10177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960CB-8B2F-4A04-BB79-268AE38BB1C2}"/>
              </a:ext>
            </a:extLst>
          </p:cNvPr>
          <p:cNvSpPr>
            <a:spLocks noGrp="1"/>
          </p:cNvSpPr>
          <p:nvPr>
            <p:ph type="title"/>
          </p:nvPr>
        </p:nvSpPr>
        <p:spPr/>
        <p:txBody>
          <a:bodyPr/>
          <a:lstStyle/>
          <a:p>
            <a:r>
              <a:rPr lang="en-US" dirty="0"/>
              <a:t>Today’s Presenters</a:t>
            </a:r>
          </a:p>
        </p:txBody>
      </p:sp>
      <p:sp>
        <p:nvSpPr>
          <p:cNvPr id="7" name="Content Placeholder 2">
            <a:extLst>
              <a:ext uri="{FF2B5EF4-FFF2-40B4-BE49-F238E27FC236}">
                <a16:creationId xmlns:a16="http://schemas.microsoft.com/office/drawing/2014/main" id="{6A50EB2B-F936-427D-AF52-1CBC45CA4027}"/>
              </a:ext>
            </a:extLst>
          </p:cNvPr>
          <p:cNvSpPr txBox="1">
            <a:spLocks/>
          </p:cNvSpPr>
          <p:nvPr/>
        </p:nvSpPr>
        <p:spPr bwMode="auto">
          <a:xfrm>
            <a:off x="2517389" y="4013232"/>
            <a:ext cx="2468880" cy="13716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algn="ctr"/>
            <a:r>
              <a:rPr lang="en-US" b="1" kern="0" dirty="0">
                <a:solidFill>
                  <a:schemeClr val="accent1"/>
                </a:solidFill>
              </a:rPr>
              <a:t>HILDA POLANCO</a:t>
            </a:r>
          </a:p>
          <a:p>
            <a:pPr algn="ctr"/>
            <a:r>
              <a:rPr lang="en-US" sz="1600" kern="0" dirty="0"/>
              <a:t>Market Managing Partner</a:t>
            </a:r>
          </a:p>
          <a:p>
            <a:pPr algn="ctr"/>
            <a:r>
              <a:rPr lang="en-US" sz="1600" kern="0" dirty="0"/>
              <a:t>BDO</a:t>
            </a:r>
          </a:p>
        </p:txBody>
      </p:sp>
      <p:sp>
        <p:nvSpPr>
          <p:cNvPr id="8" name="Content Placeholder 2">
            <a:extLst>
              <a:ext uri="{FF2B5EF4-FFF2-40B4-BE49-F238E27FC236}">
                <a16:creationId xmlns:a16="http://schemas.microsoft.com/office/drawing/2014/main" id="{85D7C1C1-EEC5-4877-B17D-F1040D7AF065}"/>
              </a:ext>
            </a:extLst>
          </p:cNvPr>
          <p:cNvSpPr txBox="1">
            <a:spLocks/>
          </p:cNvSpPr>
          <p:nvPr/>
        </p:nvSpPr>
        <p:spPr bwMode="auto">
          <a:xfrm>
            <a:off x="5207966" y="4013232"/>
            <a:ext cx="2468880" cy="13716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fontScale="92500" lnSpcReduction="10000"/>
          </a:bodyPr>
          <a:lst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algn="ctr"/>
            <a:r>
              <a:rPr lang="en-US" b="1" kern="0" dirty="0">
                <a:solidFill>
                  <a:schemeClr val="accent1"/>
                </a:solidFill>
              </a:rPr>
              <a:t>DANA BRITTO</a:t>
            </a:r>
          </a:p>
          <a:p>
            <a:pPr algn="ctr"/>
            <a:r>
              <a:rPr lang="en-US" sz="1800" kern="0" dirty="0"/>
              <a:t>Consultant to Nonprofits &amp; Foundations</a:t>
            </a:r>
          </a:p>
          <a:p>
            <a:pPr algn="ctr"/>
            <a:r>
              <a:rPr lang="en-US" sz="1800" kern="0" dirty="0"/>
              <a:t>Moderator at Nonprofit Financial Commons</a:t>
            </a:r>
          </a:p>
        </p:txBody>
      </p:sp>
      <p:pic>
        <p:nvPicPr>
          <p:cNvPr id="10" name="Picture 2">
            <a:extLst>
              <a:ext uri="{FF2B5EF4-FFF2-40B4-BE49-F238E27FC236}">
                <a16:creationId xmlns:a16="http://schemas.microsoft.com/office/drawing/2014/main" id="{4459D85F-B24C-4660-9154-0354145CBE13}"/>
              </a:ext>
            </a:extLst>
          </p:cNvPr>
          <p:cNvPicPr>
            <a:picLocks noChangeAspect="1" noChangeArrowheads="1"/>
          </p:cNvPicPr>
          <p:nvPr/>
        </p:nvPicPr>
        <p:blipFill>
          <a:blip r:embed="rId3"/>
          <a:srcRect l="15" r="15"/>
          <a:stretch/>
        </p:blipFill>
        <p:spPr bwMode="auto">
          <a:xfrm>
            <a:off x="3034970" y="1961598"/>
            <a:ext cx="1431235" cy="1663156"/>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50ED0588-333C-4FA3-A931-45A825667D66}"/>
              </a:ext>
            </a:extLst>
          </p:cNvPr>
          <p:cNvPicPr>
            <a:picLocks noChangeAspect="1" noChangeArrowheads="1"/>
          </p:cNvPicPr>
          <p:nvPr/>
        </p:nvPicPr>
        <p:blipFill>
          <a:blip r:embed="rId4"/>
          <a:srcRect l="15" r="15"/>
          <a:stretch/>
        </p:blipFill>
        <p:spPr bwMode="auto">
          <a:xfrm>
            <a:off x="5724306" y="1961598"/>
            <a:ext cx="1431235" cy="166315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415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8"/>
          <p:cNvPicPr preferRelativeResize="0">
            <a:picLocks noGrp="1"/>
          </p:cNvPicPr>
          <p:nvPr>
            <p:ph type="pic" idx="2"/>
          </p:nvPr>
        </p:nvPicPr>
        <p:blipFill rotWithShape="1">
          <a:blip r:embed="rId3">
            <a:alphaModFix/>
          </a:blip>
          <a:srcRect t="7512" b="7504"/>
          <a:stretch/>
        </p:blipFill>
        <p:spPr>
          <a:xfrm>
            <a:off x="0" y="1"/>
            <a:ext cx="12192000" cy="6857999"/>
          </a:xfrm>
          <a:prstGeom prst="rect">
            <a:avLst/>
          </a:prstGeom>
          <a:solidFill>
            <a:srgbClr val="F2F2F2"/>
          </a:solidFill>
          <a:ln>
            <a:noFill/>
          </a:ln>
        </p:spPr>
      </p:pic>
      <p:sp>
        <p:nvSpPr>
          <p:cNvPr id="70" name="Google Shape;70;p18"/>
          <p:cNvSpPr/>
          <p:nvPr/>
        </p:nvSpPr>
        <p:spPr>
          <a:xfrm>
            <a:off x="0" y="-27496"/>
            <a:ext cx="12192000" cy="6858000"/>
          </a:xfrm>
          <a:prstGeom prst="rect">
            <a:avLst/>
          </a:prstGeom>
          <a:solidFill>
            <a:srgbClr val="000000">
              <a:alpha val="47450"/>
            </a:srgbClr>
          </a:solidFill>
          <a:ln w="12700" cap="flat" cmpd="sng">
            <a:solidFill>
              <a:srgbClr val="859795"/>
            </a:solidFill>
            <a:prstDash val="solid"/>
            <a:miter lim="800000"/>
            <a:headEnd type="none" w="sm" len="sm"/>
            <a:tailEnd type="none" w="sm" len="sm"/>
          </a:ln>
        </p:spPr>
        <p:txBody>
          <a:bodyPr spcFirstLastPara="1" wrap="square" lIns="45733" tIns="22867" rIns="45733" bIns="22867"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71" name="Google Shape;71;p18"/>
          <p:cNvSpPr txBox="1"/>
          <p:nvPr/>
        </p:nvSpPr>
        <p:spPr>
          <a:xfrm>
            <a:off x="713049" y="1837123"/>
            <a:ext cx="10766000" cy="4651737"/>
          </a:xfrm>
          <a:prstGeom prst="rect">
            <a:avLst/>
          </a:prstGeom>
          <a:noFill/>
          <a:ln>
            <a:noFill/>
          </a:ln>
        </p:spPr>
        <p:txBody>
          <a:bodyPr spcFirstLastPara="1" wrap="square" lIns="45733" tIns="22867" rIns="45733" bIns="22867" anchor="t" anchorCtr="0">
            <a:spAutoFit/>
          </a:bodyPr>
          <a:lstStyle/>
          <a:p>
            <a:pPr>
              <a:lnSpc>
                <a:spcPct val="115000"/>
              </a:lnSpc>
              <a:buClr>
                <a:srgbClr val="000000"/>
              </a:buClr>
              <a:buSzPts val="1400"/>
            </a:pPr>
            <a:r>
              <a:rPr lang="en" sz="1867" b="1">
                <a:solidFill>
                  <a:schemeClr val="lt1"/>
                </a:solidFill>
                <a:latin typeface="Arial"/>
                <a:ea typeface="Arial"/>
                <a:cs typeface="Arial"/>
                <a:sym typeface="Arial"/>
              </a:rPr>
              <a:t>Block Club Chicago is a nonprofit, nonpartisan news organization exclusively dedicated to delivering </a:t>
            </a:r>
            <a:r>
              <a:rPr lang="en" sz="1867" b="1">
                <a:solidFill>
                  <a:schemeClr val="lt1"/>
                </a:solidFill>
              </a:rPr>
              <a:t>in-depth, original, daily coverage of Chicago’s diverse neighborhoods. </a:t>
            </a:r>
            <a:endParaRPr sz="1867" b="1">
              <a:solidFill>
                <a:schemeClr val="lt1"/>
              </a:solidFill>
            </a:endParaRPr>
          </a:p>
          <a:p>
            <a:pPr>
              <a:lnSpc>
                <a:spcPct val="115000"/>
              </a:lnSpc>
              <a:buClr>
                <a:srgbClr val="000000"/>
              </a:buClr>
              <a:buSzPts val="1400"/>
            </a:pPr>
            <a:endParaRPr sz="1867" b="1">
              <a:solidFill>
                <a:schemeClr val="lt1"/>
              </a:solidFill>
              <a:latin typeface="Arial"/>
              <a:ea typeface="Arial"/>
              <a:cs typeface="Arial"/>
              <a:sym typeface="Arial"/>
            </a:endParaRPr>
          </a:p>
          <a:p>
            <a:pPr>
              <a:lnSpc>
                <a:spcPct val="115000"/>
              </a:lnSpc>
              <a:buClr>
                <a:srgbClr val="000000"/>
              </a:buClr>
              <a:buSzPts val="1400"/>
            </a:pPr>
            <a:r>
              <a:rPr lang="en" sz="1867" b="1">
                <a:solidFill>
                  <a:schemeClr val="lt1"/>
                </a:solidFill>
                <a:latin typeface="Arial"/>
                <a:ea typeface="Arial"/>
                <a:cs typeface="Arial"/>
                <a:sym typeface="Arial"/>
              </a:rPr>
              <a:t>Our mission is to build community through quality, accurate reporting grounded in readers’ information needs. We aim to serve as a platform for community experiences, covering breaking news, investigative reporting, and feature stories that highlight the people, places, and events that make Chicago unique.  </a:t>
            </a:r>
            <a:endParaRPr sz="1867" b="1">
              <a:solidFill>
                <a:schemeClr val="lt1"/>
              </a:solidFill>
              <a:latin typeface="Arial"/>
              <a:ea typeface="Arial"/>
              <a:cs typeface="Arial"/>
              <a:sym typeface="Arial"/>
            </a:endParaRPr>
          </a:p>
          <a:p>
            <a:pPr>
              <a:lnSpc>
                <a:spcPct val="114000"/>
              </a:lnSpc>
              <a:buClr>
                <a:srgbClr val="000000"/>
              </a:buClr>
              <a:buSzPts val="1400"/>
            </a:pPr>
            <a:endParaRPr sz="1867" b="1">
              <a:solidFill>
                <a:schemeClr val="lt1"/>
              </a:solidFill>
              <a:latin typeface="Arial"/>
              <a:ea typeface="Arial"/>
              <a:cs typeface="Arial"/>
              <a:sym typeface="Arial"/>
            </a:endParaRPr>
          </a:p>
          <a:p>
            <a:pPr>
              <a:lnSpc>
                <a:spcPct val="114000"/>
              </a:lnSpc>
              <a:buClr>
                <a:srgbClr val="000000"/>
              </a:buClr>
              <a:buSzPts val="1400"/>
            </a:pPr>
            <a:r>
              <a:rPr lang="en" sz="1867" b="1">
                <a:solidFill>
                  <a:schemeClr val="lt1"/>
                </a:solidFill>
                <a:latin typeface="Arial"/>
                <a:ea typeface="Arial"/>
                <a:cs typeface="Arial"/>
                <a:sym typeface="Arial"/>
              </a:rPr>
              <a:t>Block Club Chicago started in 2018 with 8 journalists, and has since grown to a newsroom of </a:t>
            </a:r>
            <a:r>
              <a:rPr lang="en" sz="1867" b="1">
                <a:solidFill>
                  <a:schemeClr val="lt1"/>
                </a:solidFill>
              </a:rPr>
              <a:t>29</a:t>
            </a:r>
            <a:r>
              <a:rPr lang="en" sz="1867" b="1">
                <a:solidFill>
                  <a:schemeClr val="lt1"/>
                </a:solidFill>
                <a:latin typeface="Arial"/>
                <a:ea typeface="Arial"/>
                <a:cs typeface="Arial"/>
                <a:sym typeface="Arial"/>
              </a:rPr>
              <a:t> experienced journalists who have a deep understanding of our city and its neighborhoods. Our award-winning coverage enabled us to transform from a scrappy startup to one of the most read news organizations in Chicago, publishing more than a dozen stories daily from every corner of our city. Our website is read by 1.5 million unique readers each month, and our free daily newsletter and hyperlocal neighborhood newsletters reach 130,000 Chicagoans. </a:t>
            </a:r>
            <a:endParaRPr sz="1200" b="1">
              <a:solidFill>
                <a:schemeClr val="lt1"/>
              </a:solidFill>
              <a:latin typeface="Arial"/>
              <a:ea typeface="Arial"/>
              <a:cs typeface="Arial"/>
              <a:sym typeface="Arial"/>
            </a:endParaRPr>
          </a:p>
        </p:txBody>
      </p:sp>
      <p:sp>
        <p:nvSpPr>
          <p:cNvPr id="72" name="Google Shape;72;p18"/>
          <p:cNvSpPr txBox="1"/>
          <p:nvPr/>
        </p:nvSpPr>
        <p:spPr>
          <a:xfrm>
            <a:off x="714375" y="637296"/>
            <a:ext cx="8484400" cy="661734"/>
          </a:xfrm>
          <a:prstGeom prst="rect">
            <a:avLst/>
          </a:prstGeom>
          <a:noFill/>
          <a:ln>
            <a:noFill/>
          </a:ln>
        </p:spPr>
        <p:txBody>
          <a:bodyPr spcFirstLastPara="1" wrap="square" lIns="45733" tIns="22867" rIns="45733" bIns="22867" anchor="t" anchorCtr="0">
            <a:spAutoFit/>
          </a:bodyPr>
          <a:lstStyle/>
          <a:p>
            <a:pPr>
              <a:buClr>
                <a:srgbClr val="000000"/>
              </a:buClr>
              <a:buSzPts val="3000"/>
            </a:pPr>
            <a:r>
              <a:rPr lang="en" sz="4000" b="1">
                <a:solidFill>
                  <a:schemeClr val="lt1"/>
                </a:solidFill>
              </a:rPr>
              <a:t>Our mission </a:t>
            </a:r>
            <a:endParaRPr sz="667">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76"/>
        <p:cNvGrpSpPr/>
        <p:nvPr/>
      </p:nvGrpSpPr>
      <p:grpSpPr>
        <a:xfrm>
          <a:off x="0" y="0"/>
          <a:ext cx="0" cy="0"/>
          <a:chOff x="0" y="0"/>
          <a:chExt cx="0" cy="0"/>
        </a:xfrm>
      </p:grpSpPr>
      <p:pic>
        <p:nvPicPr>
          <p:cNvPr id="77" name="Google Shape;77;p19"/>
          <p:cNvPicPr preferRelativeResize="0"/>
          <p:nvPr/>
        </p:nvPicPr>
        <p:blipFill>
          <a:blip r:embed="rId3">
            <a:alphaModFix/>
          </a:blip>
          <a:stretch>
            <a:fillRect/>
          </a:stretch>
        </p:blipFill>
        <p:spPr>
          <a:xfrm>
            <a:off x="144911" y="6157233"/>
            <a:ext cx="533600" cy="533600"/>
          </a:xfrm>
          <a:prstGeom prst="rect">
            <a:avLst/>
          </a:prstGeom>
          <a:noFill/>
          <a:ln>
            <a:noFill/>
          </a:ln>
        </p:spPr>
      </p:pic>
      <p:pic>
        <p:nvPicPr>
          <p:cNvPr id="78" name="Google Shape;78;p19"/>
          <p:cNvPicPr preferRelativeResize="0"/>
          <p:nvPr/>
        </p:nvPicPr>
        <p:blipFill>
          <a:blip r:embed="rId4">
            <a:alphaModFix/>
          </a:blip>
          <a:stretch>
            <a:fillRect/>
          </a:stretch>
        </p:blipFill>
        <p:spPr>
          <a:xfrm>
            <a:off x="708451" y="1"/>
            <a:ext cx="11098103" cy="6858001"/>
          </a:xfrm>
          <a:prstGeom prst="rect">
            <a:avLst/>
          </a:prstGeom>
          <a:noFill/>
          <a:ln>
            <a:noFill/>
          </a:ln>
        </p:spPr>
      </p:pic>
      <p:sp>
        <p:nvSpPr>
          <p:cNvPr id="79" name="Google Shape;79;p19"/>
          <p:cNvSpPr txBox="1"/>
          <p:nvPr/>
        </p:nvSpPr>
        <p:spPr>
          <a:xfrm>
            <a:off x="581884" y="154601"/>
            <a:ext cx="11351200" cy="861734"/>
          </a:xfrm>
          <a:prstGeom prst="rect">
            <a:avLst/>
          </a:prstGeom>
          <a:solidFill>
            <a:schemeClr val="lt1"/>
          </a:solidFill>
          <a:ln>
            <a:noFill/>
          </a:ln>
        </p:spPr>
        <p:txBody>
          <a:bodyPr spcFirstLastPara="1" wrap="square" lIns="121900" tIns="121900" rIns="121900" bIns="121900" anchor="t" anchorCtr="0">
            <a:spAutoFit/>
          </a:bodyPr>
          <a:lstStyle/>
          <a:p>
            <a:pPr algn="ctr"/>
            <a:r>
              <a:rPr lang="en" sz="4000"/>
              <a:t>Current Revenue Streams</a:t>
            </a:r>
            <a:endParaRPr sz="4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sp>
        <p:nvSpPr>
          <p:cNvPr id="84" name="Google Shape;84;p20"/>
          <p:cNvSpPr txBox="1"/>
          <p:nvPr/>
        </p:nvSpPr>
        <p:spPr>
          <a:xfrm>
            <a:off x="517160" y="860319"/>
            <a:ext cx="5913600" cy="477068"/>
          </a:xfrm>
          <a:prstGeom prst="rect">
            <a:avLst/>
          </a:prstGeom>
          <a:noFill/>
          <a:ln>
            <a:noFill/>
          </a:ln>
        </p:spPr>
        <p:txBody>
          <a:bodyPr spcFirstLastPara="1" wrap="square" lIns="45733" tIns="22867" rIns="45733" bIns="22867" anchor="t" anchorCtr="0">
            <a:spAutoFit/>
          </a:bodyPr>
          <a:lstStyle/>
          <a:p>
            <a:pPr>
              <a:buClr>
                <a:srgbClr val="000000"/>
              </a:buClr>
              <a:buSzPts val="2000"/>
            </a:pPr>
            <a:r>
              <a:rPr lang="en" sz="2800" b="1" dirty="0">
                <a:solidFill>
                  <a:schemeClr val="dk1"/>
                </a:solidFill>
              </a:rPr>
              <a:t>Value Proposition</a:t>
            </a:r>
            <a:endParaRPr sz="800" dirty="0">
              <a:solidFill>
                <a:schemeClr val="dk1"/>
              </a:solidFill>
              <a:latin typeface="Arial"/>
              <a:ea typeface="Arial"/>
              <a:cs typeface="Arial"/>
              <a:sym typeface="Arial"/>
            </a:endParaRPr>
          </a:p>
        </p:txBody>
      </p:sp>
      <p:sp>
        <p:nvSpPr>
          <p:cNvPr id="85" name="Google Shape;85;p20"/>
          <p:cNvSpPr txBox="1"/>
          <p:nvPr/>
        </p:nvSpPr>
        <p:spPr>
          <a:xfrm>
            <a:off x="2048815" y="1650473"/>
            <a:ext cx="9740400" cy="834089"/>
          </a:xfrm>
          <a:prstGeom prst="rect">
            <a:avLst/>
          </a:prstGeom>
          <a:noFill/>
          <a:ln>
            <a:noFill/>
          </a:ln>
        </p:spPr>
        <p:txBody>
          <a:bodyPr spcFirstLastPara="1" wrap="square" lIns="45733" tIns="22867" rIns="45733" bIns="22867" anchor="t" anchorCtr="0">
            <a:spAutoFit/>
          </a:bodyPr>
          <a:lstStyle/>
          <a:p>
            <a:pPr>
              <a:lnSpc>
                <a:spcPct val="127500"/>
              </a:lnSpc>
              <a:buClr>
                <a:srgbClr val="000000"/>
              </a:buClr>
              <a:buSzPts val="1200"/>
            </a:pPr>
            <a:r>
              <a:rPr lang="en" sz="2000" dirty="0"/>
              <a:t>You may think your value proposition ONLY benefits your supporters, but it also benefits YOU! </a:t>
            </a:r>
            <a:endParaRPr sz="2000" dirty="0">
              <a:solidFill>
                <a:srgbClr val="000000"/>
              </a:solidFill>
              <a:latin typeface="Arial"/>
              <a:ea typeface="Arial"/>
              <a:cs typeface="Arial"/>
              <a:sym typeface="Arial"/>
            </a:endParaRPr>
          </a:p>
        </p:txBody>
      </p:sp>
      <p:grpSp>
        <p:nvGrpSpPr>
          <p:cNvPr id="86" name="Google Shape;86;p20"/>
          <p:cNvGrpSpPr/>
          <p:nvPr/>
        </p:nvGrpSpPr>
        <p:grpSpPr>
          <a:xfrm>
            <a:off x="1908671" y="3086566"/>
            <a:ext cx="10141924" cy="3630029"/>
            <a:chOff x="1390396" y="0"/>
            <a:chExt cx="22987136" cy="8558700"/>
          </a:xfrm>
        </p:grpSpPr>
        <p:sp>
          <p:nvSpPr>
            <p:cNvPr id="87" name="Google Shape;87;p20"/>
            <p:cNvSpPr/>
            <p:nvPr/>
          </p:nvSpPr>
          <p:spPr>
            <a:xfrm>
              <a:off x="16715232" y="0"/>
              <a:ext cx="7662300" cy="8558700"/>
            </a:xfrm>
            <a:prstGeom prst="rect">
              <a:avLst/>
            </a:prstGeom>
            <a:solidFill>
              <a:srgbClr val="EA4C21"/>
            </a:solidFill>
            <a:ln>
              <a:noFill/>
            </a:ln>
          </p:spPr>
          <p:txBody>
            <a:bodyPr spcFirstLastPara="1" wrap="square" lIns="45733" tIns="22867" rIns="45733" bIns="22867"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88" name="Google Shape;88;p20"/>
            <p:cNvSpPr/>
            <p:nvPr/>
          </p:nvSpPr>
          <p:spPr>
            <a:xfrm>
              <a:off x="9052814" y="0"/>
              <a:ext cx="7662300" cy="8558700"/>
            </a:xfrm>
            <a:prstGeom prst="rect">
              <a:avLst/>
            </a:prstGeom>
            <a:noFill/>
            <a:ln>
              <a:noFill/>
            </a:ln>
          </p:spPr>
          <p:txBody>
            <a:bodyPr spcFirstLastPara="1" wrap="square" lIns="45733" tIns="22867" rIns="45733" bIns="22867" anchor="ctr" anchorCtr="0">
              <a:noAutofit/>
            </a:bodyPr>
            <a:lstStyle/>
            <a:p>
              <a:pPr algn="ctr">
                <a:buClr>
                  <a:srgbClr val="000000"/>
                </a:buClr>
                <a:buSzPts val="1400"/>
              </a:pPr>
              <a:endParaRPr sz="1867">
                <a:solidFill>
                  <a:schemeClr val="lt1"/>
                </a:solidFill>
                <a:latin typeface="Calibri"/>
                <a:ea typeface="Calibri"/>
                <a:cs typeface="Calibri"/>
                <a:sym typeface="Calibri"/>
              </a:endParaRPr>
            </a:p>
          </p:txBody>
        </p:sp>
        <p:sp>
          <p:nvSpPr>
            <p:cNvPr id="89" name="Google Shape;89;p20"/>
            <p:cNvSpPr/>
            <p:nvPr/>
          </p:nvSpPr>
          <p:spPr>
            <a:xfrm>
              <a:off x="1390396" y="0"/>
              <a:ext cx="7662300" cy="8558700"/>
            </a:xfrm>
            <a:prstGeom prst="rect">
              <a:avLst/>
            </a:prstGeom>
            <a:solidFill>
              <a:srgbClr val="000000"/>
            </a:solidFill>
            <a:ln>
              <a:noFill/>
            </a:ln>
          </p:spPr>
          <p:txBody>
            <a:bodyPr spcFirstLastPara="1" wrap="square" lIns="45733" tIns="22867" rIns="45733" bIns="22867" anchor="ctr" anchorCtr="0">
              <a:noAutofit/>
            </a:bodyPr>
            <a:lstStyle/>
            <a:p>
              <a:pPr algn="ctr">
                <a:buClr>
                  <a:srgbClr val="000000"/>
                </a:buClr>
                <a:buSzPts val="1400"/>
              </a:pPr>
              <a:endParaRPr sz="1867">
                <a:solidFill>
                  <a:srgbClr val="000000"/>
                </a:solidFill>
                <a:latin typeface="Calibri"/>
                <a:ea typeface="Calibri"/>
                <a:cs typeface="Calibri"/>
                <a:sym typeface="Calibri"/>
              </a:endParaRPr>
            </a:p>
          </p:txBody>
        </p:sp>
      </p:grpSp>
      <p:sp>
        <p:nvSpPr>
          <p:cNvPr id="90" name="Google Shape;90;p20"/>
          <p:cNvSpPr/>
          <p:nvPr/>
        </p:nvSpPr>
        <p:spPr>
          <a:xfrm>
            <a:off x="2616793" y="3656040"/>
            <a:ext cx="2284400" cy="1431200"/>
          </a:xfrm>
          <a:prstGeom prst="rect">
            <a:avLst/>
          </a:prstGeom>
          <a:noFill/>
          <a:ln>
            <a:noFill/>
          </a:ln>
        </p:spPr>
        <p:txBody>
          <a:bodyPr spcFirstLastPara="1" wrap="square" lIns="45733" tIns="22867" rIns="45733" bIns="22867" anchor="t" anchorCtr="0">
            <a:noAutofit/>
          </a:bodyPr>
          <a:lstStyle/>
          <a:p>
            <a:pPr>
              <a:buClr>
                <a:srgbClr val="000000"/>
              </a:buClr>
              <a:buSzPts val="1400"/>
            </a:pPr>
            <a:r>
              <a:rPr lang="en" sz="2400" b="1" dirty="0">
                <a:solidFill>
                  <a:schemeClr val="lt1"/>
                </a:solidFill>
              </a:rPr>
              <a:t>Know your worth!</a:t>
            </a:r>
            <a:endParaRPr sz="2400" dirty="0">
              <a:solidFill>
                <a:srgbClr val="000000"/>
              </a:solidFill>
              <a:latin typeface="Arial"/>
              <a:ea typeface="Arial"/>
              <a:cs typeface="Arial"/>
              <a:sym typeface="Arial"/>
            </a:endParaRPr>
          </a:p>
        </p:txBody>
      </p:sp>
      <p:sp>
        <p:nvSpPr>
          <p:cNvPr id="91" name="Google Shape;91;p20"/>
          <p:cNvSpPr/>
          <p:nvPr/>
        </p:nvSpPr>
        <p:spPr>
          <a:xfrm>
            <a:off x="5779097" y="3414163"/>
            <a:ext cx="2836648" cy="1708400"/>
          </a:xfrm>
          <a:prstGeom prst="rect">
            <a:avLst/>
          </a:prstGeom>
          <a:noFill/>
          <a:ln>
            <a:noFill/>
          </a:ln>
        </p:spPr>
        <p:txBody>
          <a:bodyPr spcFirstLastPara="1" wrap="square" lIns="45733" tIns="22867" rIns="45733" bIns="22867" anchor="t" anchorCtr="0">
            <a:noAutofit/>
          </a:bodyPr>
          <a:lstStyle/>
          <a:p>
            <a:pPr>
              <a:buClr>
                <a:srgbClr val="000000"/>
              </a:buClr>
              <a:buSzPts val="1400"/>
            </a:pPr>
            <a:r>
              <a:rPr lang="en" sz="2400" b="1" dirty="0">
                <a:latin typeface="+mj-lt"/>
                <a:ea typeface="Montserrat SemiBold"/>
                <a:cs typeface="Montserrat SemiBold"/>
                <a:sym typeface="Montserrat SemiBold"/>
              </a:rPr>
              <a:t>Funder/Investment should align with your mission and goals.</a:t>
            </a:r>
            <a:endParaRPr sz="667" dirty="0">
              <a:solidFill>
                <a:srgbClr val="000000"/>
              </a:solidFill>
              <a:latin typeface="+mj-lt"/>
              <a:ea typeface="Arial"/>
              <a:cs typeface="Arial"/>
              <a:sym typeface="Arial"/>
            </a:endParaRPr>
          </a:p>
        </p:txBody>
      </p:sp>
      <p:sp>
        <p:nvSpPr>
          <p:cNvPr id="92" name="Google Shape;92;p20"/>
          <p:cNvSpPr/>
          <p:nvPr/>
        </p:nvSpPr>
        <p:spPr>
          <a:xfrm>
            <a:off x="9224107" y="3525903"/>
            <a:ext cx="2528800" cy="1708400"/>
          </a:xfrm>
          <a:prstGeom prst="rect">
            <a:avLst/>
          </a:prstGeom>
          <a:noFill/>
          <a:ln>
            <a:noFill/>
          </a:ln>
        </p:spPr>
        <p:txBody>
          <a:bodyPr spcFirstLastPara="1" wrap="square" lIns="45733" tIns="22867" rIns="45733" bIns="22867" anchor="t" anchorCtr="0">
            <a:noAutofit/>
          </a:bodyPr>
          <a:lstStyle/>
          <a:p>
            <a:pPr>
              <a:buClr>
                <a:srgbClr val="000000"/>
              </a:buClr>
              <a:buSzPts val="1400"/>
            </a:pPr>
            <a:r>
              <a:rPr lang="en" sz="2400" b="1" dirty="0">
                <a:solidFill>
                  <a:schemeClr val="lt1"/>
                </a:solidFill>
                <a:latin typeface="+mj-lt"/>
                <a:ea typeface="Montserrat SemiBold"/>
                <a:cs typeface="Montserrat SemiBold"/>
                <a:sym typeface="Montserrat SemiBold"/>
              </a:rPr>
              <a:t>Don’t settle just because you need the money. </a:t>
            </a:r>
            <a:endParaRPr sz="667" dirty="0">
              <a:solidFill>
                <a:srgbClr val="000000"/>
              </a:solidFill>
              <a:latin typeface="+mj-lt"/>
              <a:ea typeface="Arial"/>
              <a:cs typeface="Arial"/>
              <a:sym typeface="Arial"/>
            </a:endParaRPr>
          </a:p>
        </p:txBody>
      </p:sp>
      <p:sp>
        <p:nvSpPr>
          <p:cNvPr id="93" name="Google Shape;93;p20"/>
          <p:cNvSpPr txBox="1"/>
          <p:nvPr/>
        </p:nvSpPr>
        <p:spPr>
          <a:xfrm>
            <a:off x="3821985" y="5485463"/>
            <a:ext cx="1493600" cy="1585063"/>
          </a:xfrm>
          <a:prstGeom prst="rect">
            <a:avLst/>
          </a:prstGeom>
          <a:noFill/>
          <a:ln>
            <a:noFill/>
          </a:ln>
        </p:spPr>
        <p:txBody>
          <a:bodyPr spcFirstLastPara="1" wrap="square" lIns="45733" tIns="22867" rIns="45733" bIns="22867" anchor="t" anchorCtr="0">
            <a:spAutoFit/>
          </a:bodyPr>
          <a:lstStyle/>
          <a:p>
            <a:pPr algn="ctr">
              <a:buClr>
                <a:srgbClr val="000000"/>
              </a:buClr>
              <a:buSzPts val="7500"/>
            </a:pPr>
            <a:r>
              <a:rPr lang="en" sz="10000">
                <a:solidFill>
                  <a:schemeClr val="lt1"/>
                </a:solidFill>
                <a:latin typeface="Montserrat Medium"/>
                <a:ea typeface="Montserrat Medium"/>
                <a:cs typeface="Montserrat Medium"/>
                <a:sym typeface="Montserrat Medium"/>
              </a:rPr>
              <a:t>1</a:t>
            </a:r>
            <a:endParaRPr sz="667">
              <a:solidFill>
                <a:srgbClr val="000000"/>
              </a:solidFill>
              <a:latin typeface="Arial"/>
              <a:ea typeface="Arial"/>
              <a:cs typeface="Arial"/>
              <a:sym typeface="Arial"/>
            </a:endParaRPr>
          </a:p>
        </p:txBody>
      </p:sp>
      <p:sp>
        <p:nvSpPr>
          <p:cNvPr id="94" name="Google Shape;94;p20"/>
          <p:cNvSpPr txBox="1"/>
          <p:nvPr/>
        </p:nvSpPr>
        <p:spPr>
          <a:xfrm>
            <a:off x="7122145" y="5485463"/>
            <a:ext cx="1493600" cy="1585063"/>
          </a:xfrm>
          <a:prstGeom prst="rect">
            <a:avLst/>
          </a:prstGeom>
          <a:noFill/>
          <a:ln>
            <a:noFill/>
          </a:ln>
        </p:spPr>
        <p:txBody>
          <a:bodyPr spcFirstLastPara="1" wrap="square" lIns="45733" tIns="22867" rIns="45733" bIns="22867" anchor="t" anchorCtr="0">
            <a:spAutoFit/>
          </a:bodyPr>
          <a:lstStyle/>
          <a:p>
            <a:pPr algn="ctr">
              <a:buClr>
                <a:srgbClr val="000000"/>
              </a:buClr>
              <a:buSzPts val="7500"/>
            </a:pPr>
            <a:r>
              <a:rPr lang="en" sz="10000">
                <a:solidFill>
                  <a:srgbClr val="000000"/>
                </a:solidFill>
                <a:latin typeface="Montserrat Medium"/>
                <a:ea typeface="Montserrat Medium"/>
                <a:cs typeface="Montserrat Medium"/>
                <a:sym typeface="Montserrat Medium"/>
              </a:rPr>
              <a:t>2</a:t>
            </a:r>
            <a:endParaRPr sz="667">
              <a:solidFill>
                <a:srgbClr val="000000"/>
              </a:solidFill>
              <a:latin typeface="Arial"/>
              <a:ea typeface="Arial"/>
              <a:cs typeface="Arial"/>
              <a:sym typeface="Arial"/>
            </a:endParaRPr>
          </a:p>
        </p:txBody>
      </p:sp>
      <p:sp>
        <p:nvSpPr>
          <p:cNvPr id="95" name="Google Shape;95;p20"/>
          <p:cNvSpPr txBox="1"/>
          <p:nvPr/>
        </p:nvSpPr>
        <p:spPr>
          <a:xfrm>
            <a:off x="10422305" y="5485463"/>
            <a:ext cx="1493600" cy="1585063"/>
          </a:xfrm>
          <a:prstGeom prst="rect">
            <a:avLst/>
          </a:prstGeom>
          <a:noFill/>
          <a:ln>
            <a:noFill/>
          </a:ln>
        </p:spPr>
        <p:txBody>
          <a:bodyPr spcFirstLastPara="1" wrap="square" lIns="45733" tIns="22867" rIns="45733" bIns="22867" anchor="t" anchorCtr="0">
            <a:spAutoFit/>
          </a:bodyPr>
          <a:lstStyle/>
          <a:p>
            <a:pPr algn="ctr">
              <a:buClr>
                <a:srgbClr val="000000"/>
              </a:buClr>
              <a:buSzPts val="7500"/>
            </a:pPr>
            <a:r>
              <a:rPr lang="en" sz="10000">
                <a:solidFill>
                  <a:schemeClr val="lt1"/>
                </a:solidFill>
                <a:latin typeface="Montserrat Medium"/>
                <a:ea typeface="Montserrat Medium"/>
                <a:cs typeface="Montserrat Medium"/>
                <a:sym typeface="Montserrat Medium"/>
              </a:rPr>
              <a:t>3</a:t>
            </a:r>
            <a:endParaRPr sz="667">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grpSp>
        <p:nvGrpSpPr>
          <p:cNvPr id="100" name="Google Shape;100;p21"/>
          <p:cNvGrpSpPr/>
          <p:nvPr/>
        </p:nvGrpSpPr>
        <p:grpSpPr>
          <a:xfrm>
            <a:off x="715903" y="642123"/>
            <a:ext cx="9599552" cy="5197820"/>
            <a:chOff x="1653451" y="4864253"/>
            <a:chExt cx="15799131" cy="10395641"/>
          </a:xfrm>
        </p:grpSpPr>
        <p:sp>
          <p:nvSpPr>
            <p:cNvPr id="101" name="Google Shape;101;p21"/>
            <p:cNvSpPr txBox="1"/>
            <p:nvPr/>
          </p:nvSpPr>
          <p:spPr>
            <a:xfrm>
              <a:off x="1653451" y="4864253"/>
              <a:ext cx="8033399" cy="5016786"/>
            </a:xfrm>
            <a:prstGeom prst="rect">
              <a:avLst/>
            </a:prstGeom>
            <a:noFill/>
            <a:ln>
              <a:noFill/>
            </a:ln>
          </p:spPr>
          <p:txBody>
            <a:bodyPr spcFirstLastPara="1" wrap="square" lIns="45733" tIns="22867" rIns="45733" bIns="22867" anchor="t" anchorCtr="0">
              <a:spAutoFit/>
            </a:bodyPr>
            <a:lstStyle/>
            <a:p>
              <a:pPr>
                <a:buClr>
                  <a:srgbClr val="000000"/>
                </a:buClr>
                <a:buSzPts val="3000"/>
              </a:pPr>
              <a:r>
                <a:rPr lang="en" sz="4000" b="1">
                  <a:solidFill>
                    <a:schemeClr val="dk1"/>
                  </a:solidFill>
                </a:rPr>
                <a:t>Network! Network! </a:t>
              </a:r>
              <a:endParaRPr sz="4000" b="1">
                <a:solidFill>
                  <a:schemeClr val="dk1"/>
                </a:solidFill>
              </a:endParaRPr>
            </a:p>
            <a:p>
              <a:pPr>
                <a:buClr>
                  <a:srgbClr val="000000"/>
                </a:buClr>
                <a:buSzPts val="3000"/>
              </a:pPr>
              <a:r>
                <a:rPr lang="en" sz="4000" b="1">
                  <a:solidFill>
                    <a:schemeClr val="dk1"/>
                  </a:solidFill>
                </a:rPr>
                <a:t>Network </a:t>
              </a:r>
              <a:endParaRPr sz="4000" b="1">
                <a:solidFill>
                  <a:schemeClr val="dk1"/>
                </a:solidFill>
              </a:endParaRPr>
            </a:p>
            <a:p>
              <a:pPr>
                <a:buClr>
                  <a:srgbClr val="000000"/>
                </a:buClr>
                <a:buSzPts val="3000"/>
              </a:pPr>
              <a:endParaRPr sz="4000" b="1">
                <a:solidFill>
                  <a:schemeClr val="dk1"/>
                </a:solidFill>
              </a:endParaRPr>
            </a:p>
            <a:p>
              <a:pPr>
                <a:buClr>
                  <a:srgbClr val="000000"/>
                </a:buClr>
                <a:buSzPts val="3000"/>
              </a:pPr>
              <a:endParaRPr sz="4000" b="1">
                <a:solidFill>
                  <a:schemeClr val="dk1"/>
                </a:solidFill>
              </a:endParaRPr>
            </a:p>
          </p:txBody>
        </p:sp>
        <p:sp>
          <p:nvSpPr>
            <p:cNvPr id="102" name="Google Shape;102;p21"/>
            <p:cNvSpPr txBox="1"/>
            <p:nvPr/>
          </p:nvSpPr>
          <p:spPr>
            <a:xfrm>
              <a:off x="10350982" y="5958857"/>
              <a:ext cx="7101600" cy="9301037"/>
            </a:xfrm>
            <a:prstGeom prst="rect">
              <a:avLst/>
            </a:prstGeom>
            <a:noFill/>
            <a:ln>
              <a:noFill/>
            </a:ln>
          </p:spPr>
          <p:txBody>
            <a:bodyPr spcFirstLastPara="1" wrap="square" lIns="45733" tIns="22867" rIns="45733" bIns="22867" anchor="t" anchorCtr="0">
              <a:spAutoFit/>
            </a:bodyPr>
            <a:lstStyle/>
            <a:p>
              <a:pPr marL="609585" indent="-423323">
                <a:lnSpc>
                  <a:spcPct val="170000"/>
                </a:lnSpc>
                <a:buClr>
                  <a:schemeClr val="dk1"/>
                </a:buClr>
                <a:buSzPts val="1400"/>
                <a:buChar char="●"/>
              </a:pPr>
              <a:r>
                <a:rPr lang="en" sz="1600" b="1" dirty="0">
                  <a:solidFill>
                    <a:schemeClr val="dk1"/>
                  </a:solidFill>
                  <a:latin typeface="Lato"/>
                  <a:ea typeface="Lato"/>
                  <a:cs typeface="Lato"/>
                  <a:sym typeface="Lato"/>
                </a:rPr>
                <a:t>Funders want to put a  face with the organization. </a:t>
              </a:r>
              <a:endParaRPr sz="1600" b="1" dirty="0">
                <a:solidFill>
                  <a:schemeClr val="dk1"/>
                </a:solidFill>
                <a:latin typeface="Lato"/>
                <a:ea typeface="Lato"/>
                <a:cs typeface="Lato"/>
                <a:sym typeface="Lato"/>
              </a:endParaRPr>
            </a:p>
            <a:p>
              <a:pPr marL="609585">
                <a:lnSpc>
                  <a:spcPct val="170000"/>
                </a:lnSpc>
              </a:pPr>
              <a:endParaRPr sz="1600" b="1" dirty="0">
                <a:solidFill>
                  <a:schemeClr val="dk1"/>
                </a:solidFill>
                <a:latin typeface="Lato"/>
                <a:ea typeface="Lato"/>
                <a:cs typeface="Lato"/>
                <a:sym typeface="Lato"/>
              </a:endParaRPr>
            </a:p>
            <a:p>
              <a:pPr marL="609585" indent="-423323">
                <a:lnSpc>
                  <a:spcPct val="170000"/>
                </a:lnSpc>
                <a:buClr>
                  <a:schemeClr val="dk1"/>
                </a:buClr>
                <a:buSzPts val="1400"/>
                <a:buChar char="●"/>
              </a:pPr>
              <a:r>
                <a:rPr lang="en" sz="1600" b="1" dirty="0">
                  <a:solidFill>
                    <a:schemeClr val="dk1"/>
                  </a:solidFill>
                  <a:latin typeface="Lato"/>
                  <a:ea typeface="Lato"/>
                  <a:cs typeface="Lato"/>
                  <a:sym typeface="Lato"/>
                </a:rPr>
                <a:t>Ask within your network to make connections/introductions to foundations, especially when they don’t respond.</a:t>
              </a:r>
              <a:endParaRPr sz="1600" b="1" dirty="0">
                <a:solidFill>
                  <a:schemeClr val="dk1"/>
                </a:solidFill>
                <a:latin typeface="Lato"/>
                <a:ea typeface="Lato"/>
                <a:cs typeface="Lato"/>
                <a:sym typeface="Lato"/>
              </a:endParaRPr>
            </a:p>
            <a:p>
              <a:pPr marL="609585">
                <a:lnSpc>
                  <a:spcPct val="170000"/>
                </a:lnSpc>
              </a:pPr>
              <a:endParaRPr sz="1600" b="1" dirty="0">
                <a:solidFill>
                  <a:schemeClr val="dk1"/>
                </a:solidFill>
                <a:latin typeface="Lato"/>
                <a:ea typeface="Lato"/>
                <a:cs typeface="Lato"/>
                <a:sym typeface="Lato"/>
              </a:endParaRPr>
            </a:p>
            <a:p>
              <a:pPr marL="609585" indent="-423323">
                <a:lnSpc>
                  <a:spcPct val="170000"/>
                </a:lnSpc>
                <a:buClr>
                  <a:schemeClr val="dk1"/>
                </a:buClr>
                <a:buSzPts val="1400"/>
                <a:buFont typeface="Arial"/>
                <a:buChar char="●"/>
              </a:pPr>
              <a:r>
                <a:rPr lang="en" sz="1600" b="1" dirty="0">
                  <a:solidFill>
                    <a:schemeClr val="dk1"/>
                  </a:solidFill>
                  <a:latin typeface="Lato"/>
                  <a:ea typeface="Lato"/>
                  <a:cs typeface="Lato"/>
                  <a:sym typeface="Lato"/>
                </a:rPr>
                <a:t>Remember, it’s more than just asking for money. Build and foster relationships.</a:t>
              </a:r>
              <a:r>
                <a:rPr lang="en" sz="1600" b="1" dirty="0">
                  <a:solidFill>
                    <a:schemeClr val="dk1"/>
                  </a:solidFill>
                  <a:latin typeface="Lato Light"/>
                  <a:ea typeface="Lato Light"/>
                  <a:cs typeface="Lato Light"/>
                  <a:sym typeface="Lato Light"/>
                </a:rPr>
                <a:t>  </a:t>
              </a:r>
              <a:endParaRPr sz="1600" dirty="0">
                <a:solidFill>
                  <a:schemeClr val="dk1"/>
                </a:solidFill>
              </a:endParaRPr>
            </a:p>
          </p:txBody>
        </p:sp>
      </p:grpSp>
      <p:sp>
        <p:nvSpPr>
          <p:cNvPr id="103" name="Google Shape;103;p21"/>
          <p:cNvSpPr txBox="1"/>
          <p:nvPr/>
        </p:nvSpPr>
        <p:spPr>
          <a:xfrm>
            <a:off x="8968139" y="3797541"/>
            <a:ext cx="2988400" cy="148837"/>
          </a:xfrm>
          <a:prstGeom prst="rect">
            <a:avLst/>
          </a:prstGeom>
          <a:noFill/>
          <a:ln>
            <a:noFill/>
          </a:ln>
        </p:spPr>
        <p:txBody>
          <a:bodyPr spcFirstLastPara="1" wrap="square" lIns="45733" tIns="22867" rIns="45733" bIns="22867" anchor="t" anchorCtr="0">
            <a:spAutoFit/>
          </a:bodyPr>
          <a:lstStyle/>
          <a:p>
            <a:pPr algn="ctr">
              <a:buClr>
                <a:srgbClr val="000000"/>
              </a:buClr>
              <a:buSzPts val="18800"/>
            </a:pPr>
            <a:endParaRPr sz="667">
              <a:solidFill>
                <a:srgbClr val="000000"/>
              </a:solidFill>
              <a:latin typeface="Arial"/>
              <a:ea typeface="Arial"/>
              <a:cs typeface="Arial"/>
              <a:sym typeface="Arial"/>
            </a:endParaRPr>
          </a:p>
        </p:txBody>
      </p:sp>
      <p:pic>
        <p:nvPicPr>
          <p:cNvPr id="104" name="Google Shape;104;p21"/>
          <p:cNvPicPr preferRelativeResize="0"/>
          <p:nvPr/>
        </p:nvPicPr>
        <p:blipFill>
          <a:blip r:embed="rId3">
            <a:alphaModFix/>
          </a:blip>
          <a:stretch>
            <a:fillRect/>
          </a:stretch>
        </p:blipFill>
        <p:spPr>
          <a:xfrm>
            <a:off x="297497" y="2195569"/>
            <a:ext cx="5798503" cy="302383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3F64AF-7F25-4897-A68B-6C64FB87A1CC}"/>
              </a:ext>
            </a:extLst>
          </p:cNvPr>
          <p:cNvSpPr>
            <a:spLocks noGrp="1"/>
          </p:cNvSpPr>
          <p:nvPr>
            <p:ph type="title"/>
          </p:nvPr>
        </p:nvSpPr>
        <p:spPr/>
        <p:txBody>
          <a:bodyPr/>
          <a:lstStyle/>
          <a:p>
            <a:r>
              <a:rPr lang="en-US" dirty="0">
                <a:solidFill>
                  <a:schemeClr val="bg1"/>
                </a:solidFill>
              </a:rPr>
              <a:t>Q&amp;A</a:t>
            </a:r>
          </a:p>
        </p:txBody>
      </p:sp>
      <p:sp>
        <p:nvSpPr>
          <p:cNvPr id="5" name="Text Placeholder 4">
            <a:extLst>
              <a:ext uri="{FF2B5EF4-FFF2-40B4-BE49-F238E27FC236}">
                <a16:creationId xmlns:a16="http://schemas.microsoft.com/office/drawing/2014/main" id="{7CF2E3AA-D263-46BC-A226-612BFFECD54C}"/>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627065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29BD4-A3EC-4DD2-AE2F-119031760E48}"/>
              </a:ext>
            </a:extLst>
          </p:cNvPr>
          <p:cNvSpPr>
            <a:spLocks noGrp="1"/>
          </p:cNvSpPr>
          <p:nvPr>
            <p:ph type="title"/>
          </p:nvPr>
        </p:nvSpPr>
        <p:spPr/>
        <p:txBody>
          <a:bodyPr/>
          <a:lstStyle/>
          <a:p>
            <a:r>
              <a:rPr lang="en-US" sz="4000" dirty="0">
                <a:solidFill>
                  <a:srgbClr val="FFFFFF"/>
                </a:solidFill>
              </a:rPr>
              <a:t>Resources &amp; Wrap </a:t>
            </a:r>
            <a:r>
              <a:rPr lang="en-US" sz="4000" dirty="0">
                <a:solidFill>
                  <a:schemeClr val="bg1"/>
                </a:solidFill>
              </a:rPr>
              <a:t>Up</a:t>
            </a:r>
            <a:endParaRPr lang="en-US" dirty="0">
              <a:solidFill>
                <a:schemeClr val="bg1"/>
              </a:solidFill>
            </a:endParaRPr>
          </a:p>
        </p:txBody>
      </p:sp>
      <p:sp>
        <p:nvSpPr>
          <p:cNvPr id="3" name="Text Placeholder 2">
            <a:extLst>
              <a:ext uri="{FF2B5EF4-FFF2-40B4-BE49-F238E27FC236}">
                <a16:creationId xmlns:a16="http://schemas.microsoft.com/office/drawing/2014/main" id="{67439AD7-E717-4660-975D-2B15060797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9327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FE675-D743-6F1B-BC4F-F090C83370EB}"/>
              </a:ext>
            </a:extLst>
          </p:cNvPr>
          <p:cNvPicPr>
            <a:picLocks noChangeAspect="1"/>
          </p:cNvPicPr>
          <p:nvPr/>
        </p:nvPicPr>
        <p:blipFill>
          <a:blip r:embed="rId3"/>
          <a:stretch>
            <a:fillRect/>
          </a:stretch>
        </p:blipFill>
        <p:spPr>
          <a:xfrm>
            <a:off x="283029" y="-1028701"/>
            <a:ext cx="10214932" cy="7658102"/>
          </a:xfrm>
          <a:prstGeom prst="rect">
            <a:avLst/>
          </a:prstGeom>
        </p:spPr>
      </p:pic>
    </p:spTree>
    <p:extLst>
      <p:ext uri="{BB962C8B-B14F-4D97-AF65-F5344CB8AC3E}">
        <p14:creationId xmlns:p14="http://schemas.microsoft.com/office/powerpoint/2010/main" val="2255184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C9237B-043D-4210-9587-39E911D169A7}"/>
              </a:ext>
            </a:extLst>
          </p:cNvPr>
          <p:cNvSpPr>
            <a:spLocks noGrp="1"/>
          </p:cNvSpPr>
          <p:nvPr>
            <p:ph type="title"/>
          </p:nvPr>
        </p:nvSpPr>
        <p:spPr/>
        <p:txBody>
          <a:bodyPr/>
          <a:lstStyle/>
          <a:p>
            <a:r>
              <a:rPr lang="en-US" dirty="0"/>
              <a:t>Additional Sessions: </a:t>
            </a:r>
            <a:br>
              <a:rPr lang="en-US" dirty="0"/>
            </a:br>
            <a:r>
              <a:rPr lang="en-US" dirty="0"/>
              <a:t>Nonprofit Business Models</a:t>
            </a:r>
            <a:endParaRPr lang="en-US" sz="1800" dirty="0"/>
          </a:p>
        </p:txBody>
      </p:sp>
      <p:sp>
        <p:nvSpPr>
          <p:cNvPr id="5" name="Rectangle 4">
            <a:extLst>
              <a:ext uri="{FF2B5EF4-FFF2-40B4-BE49-F238E27FC236}">
                <a16:creationId xmlns:a16="http://schemas.microsoft.com/office/drawing/2014/main" id="{1E53B89D-D8C1-4C8A-B848-13F3DC74237C}"/>
              </a:ext>
            </a:extLst>
          </p:cNvPr>
          <p:cNvSpPr/>
          <p:nvPr/>
        </p:nvSpPr>
        <p:spPr>
          <a:xfrm>
            <a:off x="1156836" y="5051078"/>
            <a:ext cx="6653664" cy="701444"/>
          </a:xfrm>
          <a:prstGeom prst="rect">
            <a:avLst/>
          </a:prstGeom>
          <a:solidFill>
            <a:schemeClr val="accent2"/>
          </a:solidFill>
        </p:spPr>
        <p:txBody>
          <a:bodyPr lIns="731520" tIns="182880" rIns="182880" bIns="182880" rtlCol="0" anchor="ctr">
            <a:noAutofit/>
          </a:bodyPr>
          <a:lstStyle/>
          <a:p>
            <a:pPr>
              <a:spcBef>
                <a:spcPct val="20000"/>
              </a:spcBef>
            </a:pPr>
            <a:r>
              <a:rPr lang="en-US" b="1" kern="0" dirty="0">
                <a:solidFill>
                  <a:schemeClr val="bg1"/>
                </a:solidFill>
                <a:latin typeface="Trebuchet MS"/>
              </a:rPr>
              <a:t>MEMBERSHIP: November 28</a:t>
            </a:r>
            <a:r>
              <a:rPr lang="en-US" b="1" kern="0" baseline="30000" dirty="0">
                <a:solidFill>
                  <a:schemeClr val="bg1"/>
                </a:solidFill>
                <a:latin typeface="Trebuchet MS"/>
              </a:rPr>
              <a:t>th</a:t>
            </a:r>
            <a:r>
              <a:rPr lang="en-US" b="1" kern="0" dirty="0">
                <a:solidFill>
                  <a:schemeClr val="bg1"/>
                </a:solidFill>
              </a:rPr>
              <a:t> : 2-3:30pm ET</a:t>
            </a:r>
            <a:r>
              <a:rPr lang="en-US" b="1" kern="0" dirty="0">
                <a:solidFill>
                  <a:schemeClr val="bg1"/>
                </a:solidFill>
                <a:latin typeface="Trebuchet MS"/>
              </a:rPr>
              <a:t> </a:t>
            </a:r>
          </a:p>
        </p:txBody>
      </p:sp>
      <p:sp>
        <p:nvSpPr>
          <p:cNvPr id="6" name="Rectangle 5">
            <a:extLst>
              <a:ext uri="{FF2B5EF4-FFF2-40B4-BE49-F238E27FC236}">
                <a16:creationId xmlns:a16="http://schemas.microsoft.com/office/drawing/2014/main" id="{8415F5AA-99D7-45D1-8253-D1015DF35035}"/>
              </a:ext>
            </a:extLst>
          </p:cNvPr>
          <p:cNvSpPr/>
          <p:nvPr/>
        </p:nvSpPr>
        <p:spPr>
          <a:xfrm>
            <a:off x="1156836" y="2083073"/>
            <a:ext cx="6653664" cy="701444"/>
          </a:xfrm>
          <a:prstGeom prst="rect">
            <a:avLst/>
          </a:prstGeom>
          <a:solidFill>
            <a:schemeClr val="accent6"/>
          </a:solidFill>
        </p:spPr>
        <p:txBody>
          <a:bodyPr lIns="731520" tIns="182880" rIns="182880" bIns="182880" rtlCol="0" anchor="ctr">
            <a:noAutofit/>
          </a:bodyPr>
          <a:lstStyle/>
          <a:p>
            <a:pPr algn="l">
              <a:spcBef>
                <a:spcPct val="20000"/>
              </a:spcBef>
            </a:pPr>
            <a:r>
              <a:rPr lang="en-US" b="1" kern="0" dirty="0">
                <a:solidFill>
                  <a:schemeClr val="bg1"/>
                </a:solidFill>
                <a:latin typeface="Trebuchet MS"/>
              </a:rPr>
              <a:t>INDIVIDUAL DONOR: September 26</a:t>
            </a:r>
            <a:r>
              <a:rPr lang="en-US" b="1" kern="0" baseline="30000" dirty="0">
                <a:solidFill>
                  <a:schemeClr val="bg1"/>
                </a:solidFill>
                <a:latin typeface="Trebuchet MS"/>
              </a:rPr>
              <a:t>th </a:t>
            </a:r>
            <a:r>
              <a:rPr lang="en-US" b="1" kern="0" dirty="0">
                <a:solidFill>
                  <a:schemeClr val="bg1"/>
                </a:solidFill>
                <a:latin typeface="Trebuchet MS"/>
              </a:rPr>
              <a:t>: 2-3:30pm ET</a:t>
            </a:r>
          </a:p>
        </p:txBody>
      </p:sp>
      <p:pic>
        <p:nvPicPr>
          <p:cNvPr id="9" name="Graphic 8">
            <a:extLst>
              <a:ext uri="{FF2B5EF4-FFF2-40B4-BE49-F238E27FC236}">
                <a16:creationId xmlns:a16="http://schemas.microsoft.com/office/drawing/2014/main" id="{9DE56F0C-0451-4256-80C0-8B823FB17A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8837" y="2157316"/>
            <a:ext cx="410444" cy="552959"/>
          </a:xfrm>
          <a:prstGeom prst="rect">
            <a:avLst/>
          </a:prstGeom>
        </p:spPr>
      </p:pic>
      <p:pic>
        <p:nvPicPr>
          <p:cNvPr id="10" name="Graphic 9">
            <a:extLst>
              <a:ext uri="{FF2B5EF4-FFF2-40B4-BE49-F238E27FC236}">
                <a16:creationId xmlns:a16="http://schemas.microsoft.com/office/drawing/2014/main" id="{72C66AF0-1748-4562-8F4E-86CA0C2C99E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16941" y="5141809"/>
            <a:ext cx="454237" cy="519982"/>
          </a:xfrm>
          <a:prstGeom prst="rect">
            <a:avLst/>
          </a:prstGeom>
        </p:spPr>
      </p:pic>
      <p:sp>
        <p:nvSpPr>
          <p:cNvPr id="14" name="Rectangle 13">
            <a:extLst>
              <a:ext uri="{FF2B5EF4-FFF2-40B4-BE49-F238E27FC236}">
                <a16:creationId xmlns:a16="http://schemas.microsoft.com/office/drawing/2014/main" id="{0037FE35-11FA-4191-9471-9ABC83EB68F9}"/>
              </a:ext>
            </a:extLst>
          </p:cNvPr>
          <p:cNvSpPr/>
          <p:nvPr/>
        </p:nvSpPr>
        <p:spPr>
          <a:xfrm>
            <a:off x="1156836" y="3075104"/>
            <a:ext cx="6653664" cy="701444"/>
          </a:xfrm>
          <a:prstGeom prst="rect">
            <a:avLst/>
          </a:prstGeom>
          <a:solidFill>
            <a:schemeClr val="accent1"/>
          </a:solidFill>
        </p:spPr>
        <p:txBody>
          <a:bodyPr lIns="731520" tIns="182880" rIns="182880" bIns="182880" rtlCol="0" anchor="ctr">
            <a:noAutofit/>
          </a:bodyPr>
          <a:lstStyle/>
          <a:p>
            <a:pPr algn="l">
              <a:spcBef>
                <a:spcPct val="20000"/>
              </a:spcBef>
            </a:pPr>
            <a:r>
              <a:rPr lang="en-US" b="1" kern="0" dirty="0">
                <a:solidFill>
                  <a:schemeClr val="bg1"/>
                </a:solidFill>
                <a:latin typeface="Trebuchet MS"/>
              </a:rPr>
              <a:t>GOVERNMENT: Recording Available!</a:t>
            </a:r>
          </a:p>
        </p:txBody>
      </p:sp>
      <p:sp>
        <p:nvSpPr>
          <p:cNvPr id="15" name="Rectangle 14">
            <a:extLst>
              <a:ext uri="{FF2B5EF4-FFF2-40B4-BE49-F238E27FC236}">
                <a16:creationId xmlns:a16="http://schemas.microsoft.com/office/drawing/2014/main" id="{F73EBC70-E7E3-4448-8253-8DC06EAF0BE4}"/>
              </a:ext>
            </a:extLst>
          </p:cNvPr>
          <p:cNvSpPr/>
          <p:nvPr/>
        </p:nvSpPr>
        <p:spPr>
          <a:xfrm>
            <a:off x="1156836" y="4058716"/>
            <a:ext cx="6653664" cy="706631"/>
          </a:xfrm>
          <a:prstGeom prst="rect">
            <a:avLst/>
          </a:prstGeom>
          <a:solidFill>
            <a:schemeClr val="accent5"/>
          </a:solidFill>
          <a:ln>
            <a:noFill/>
          </a:ln>
        </p:spPr>
        <p:txBody>
          <a:bodyPr lIns="731520" tIns="182880" rIns="91440" bIns="182880" rtlCol="0" anchor="ctr">
            <a:noAutofit/>
          </a:bodyPr>
          <a:lstStyle/>
          <a:p>
            <a:pPr algn="l">
              <a:spcBef>
                <a:spcPct val="20000"/>
              </a:spcBef>
            </a:pPr>
            <a:r>
              <a:rPr lang="en-US" b="1" kern="0" dirty="0">
                <a:solidFill>
                  <a:schemeClr val="bg1"/>
                </a:solidFill>
                <a:latin typeface="Trebuchet MS"/>
              </a:rPr>
              <a:t>EARNED REVENUE: Recording Available!</a:t>
            </a:r>
          </a:p>
        </p:txBody>
      </p:sp>
      <p:pic>
        <p:nvPicPr>
          <p:cNvPr id="16" name="Graphic 15">
            <a:extLst>
              <a:ext uri="{FF2B5EF4-FFF2-40B4-BE49-F238E27FC236}">
                <a16:creationId xmlns:a16="http://schemas.microsoft.com/office/drawing/2014/main" id="{4134E612-2085-4872-969E-22FCD4196B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5358" y="4153384"/>
            <a:ext cx="357403" cy="517294"/>
          </a:xfrm>
          <a:prstGeom prst="rect">
            <a:avLst/>
          </a:prstGeom>
        </p:spPr>
      </p:pic>
      <p:pic>
        <p:nvPicPr>
          <p:cNvPr id="17" name="Graphic 16">
            <a:extLst>
              <a:ext uri="{FF2B5EF4-FFF2-40B4-BE49-F238E27FC236}">
                <a16:creationId xmlns:a16="http://schemas.microsoft.com/office/drawing/2014/main" id="{F8DBB005-5B26-404B-BD30-E6F0130B14C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47068" y="3149347"/>
            <a:ext cx="393983" cy="552959"/>
          </a:xfrm>
          <a:prstGeom prst="rect">
            <a:avLst/>
          </a:prstGeom>
        </p:spPr>
      </p:pic>
    </p:spTree>
    <p:extLst>
      <p:ext uri="{BB962C8B-B14F-4D97-AF65-F5344CB8AC3E}">
        <p14:creationId xmlns:p14="http://schemas.microsoft.com/office/powerpoint/2010/main" val="4245506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FC15D-4225-C160-1892-B507377FBDDE}"/>
              </a:ext>
            </a:extLst>
          </p:cNvPr>
          <p:cNvPicPr>
            <a:picLocks noChangeAspect="1"/>
          </p:cNvPicPr>
          <p:nvPr/>
        </p:nvPicPr>
        <p:blipFill>
          <a:blip r:embed="rId2"/>
          <a:stretch>
            <a:fillRect/>
          </a:stretch>
        </p:blipFill>
        <p:spPr>
          <a:xfrm>
            <a:off x="-182138" y="-356839"/>
            <a:ext cx="10095571" cy="7571678"/>
          </a:xfrm>
          <a:prstGeom prst="rect">
            <a:avLst/>
          </a:prstGeom>
        </p:spPr>
      </p:pic>
    </p:spTree>
    <p:extLst>
      <p:ext uri="{BB962C8B-B14F-4D97-AF65-F5344CB8AC3E}">
        <p14:creationId xmlns:p14="http://schemas.microsoft.com/office/powerpoint/2010/main" val="2641030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F799-C6CF-4A0E-A012-2B24397CF7D9}"/>
              </a:ext>
            </a:extLst>
          </p:cNvPr>
          <p:cNvSpPr>
            <a:spLocks noGrp="1"/>
          </p:cNvSpPr>
          <p:nvPr>
            <p:ph type="title"/>
          </p:nvPr>
        </p:nvSpPr>
        <p:spPr/>
        <p:txBody>
          <a:bodyPr/>
          <a:lstStyle/>
          <a:p>
            <a:r>
              <a:rPr lang="en-US" dirty="0"/>
              <a:t>Stay Connected on the Forum</a:t>
            </a:r>
          </a:p>
        </p:txBody>
      </p:sp>
      <p:pic>
        <p:nvPicPr>
          <p:cNvPr id="9" name="Picture 8">
            <a:extLst>
              <a:ext uri="{FF2B5EF4-FFF2-40B4-BE49-F238E27FC236}">
                <a16:creationId xmlns:a16="http://schemas.microsoft.com/office/drawing/2014/main" id="{59FB7D34-9DB6-419C-A628-E48CD3752C71}"/>
              </a:ext>
            </a:extLst>
          </p:cNvPr>
          <p:cNvPicPr>
            <a:picLocks noChangeAspect="1"/>
          </p:cNvPicPr>
          <p:nvPr/>
        </p:nvPicPr>
        <p:blipFill>
          <a:blip r:embed="rId3"/>
          <a:stretch>
            <a:fillRect/>
          </a:stretch>
        </p:blipFill>
        <p:spPr>
          <a:xfrm>
            <a:off x="677334" y="1893384"/>
            <a:ext cx="8322813" cy="3386524"/>
          </a:xfrm>
          <a:prstGeom prst="rect">
            <a:avLst/>
          </a:prstGeom>
        </p:spPr>
      </p:pic>
    </p:spTree>
    <p:extLst>
      <p:ext uri="{BB962C8B-B14F-4D97-AF65-F5344CB8AC3E}">
        <p14:creationId xmlns:p14="http://schemas.microsoft.com/office/powerpoint/2010/main" val="287761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A6E1-33A3-44E5-A4C1-35F4D57C5392}"/>
              </a:ext>
            </a:extLst>
          </p:cNvPr>
          <p:cNvSpPr>
            <a:spLocks noGrp="1"/>
          </p:cNvSpPr>
          <p:nvPr>
            <p:ph type="title"/>
          </p:nvPr>
        </p:nvSpPr>
        <p:spPr/>
        <p:txBody>
          <a:bodyPr/>
          <a:lstStyle/>
          <a:p>
            <a:r>
              <a:rPr lang="en-US" dirty="0"/>
              <a:t>Poll: What Is Your Organization’s Expense Budget?</a:t>
            </a:r>
          </a:p>
        </p:txBody>
      </p:sp>
      <p:graphicFrame>
        <p:nvGraphicFramePr>
          <p:cNvPr id="4" name="Table 11">
            <a:extLst>
              <a:ext uri="{FF2B5EF4-FFF2-40B4-BE49-F238E27FC236}">
                <a16:creationId xmlns:a16="http://schemas.microsoft.com/office/drawing/2014/main" id="{12A7437E-6E08-48D7-A21A-75627C8112D0}"/>
              </a:ext>
            </a:extLst>
          </p:cNvPr>
          <p:cNvGraphicFramePr>
            <a:graphicFrameLocks noGrp="1"/>
          </p:cNvGraphicFramePr>
          <p:nvPr>
            <p:ph idx="1"/>
          </p:nvPr>
        </p:nvGraphicFramePr>
        <p:xfrm>
          <a:off x="779883" y="2234796"/>
          <a:ext cx="6110349" cy="3169920"/>
        </p:xfrm>
        <a:graphic>
          <a:graphicData uri="http://schemas.openxmlformats.org/drawingml/2006/table">
            <a:tbl>
              <a:tblPr firstRow="1" bandRow="1">
                <a:tableStyleId>{5C22544A-7EE6-4342-B048-85BDC9FD1C3A}</a:tableStyleId>
              </a:tblPr>
              <a:tblGrid>
                <a:gridCol w="797002">
                  <a:extLst>
                    <a:ext uri="{9D8B030D-6E8A-4147-A177-3AD203B41FA5}">
                      <a16:colId xmlns:a16="http://schemas.microsoft.com/office/drawing/2014/main" val="710398218"/>
                    </a:ext>
                  </a:extLst>
                </a:gridCol>
                <a:gridCol w="5313347">
                  <a:extLst>
                    <a:ext uri="{9D8B030D-6E8A-4147-A177-3AD203B41FA5}">
                      <a16:colId xmlns:a16="http://schemas.microsoft.com/office/drawing/2014/main" val="660024261"/>
                    </a:ext>
                  </a:extLst>
                </a:gridCol>
              </a:tblGrid>
              <a:tr h="792480">
                <a:tc>
                  <a:txBody>
                    <a:bodyPr/>
                    <a:lstStyle/>
                    <a:p>
                      <a:pPr algn="ctr"/>
                      <a:r>
                        <a:rPr lang="en-US" sz="3200" b="1" dirty="0">
                          <a:solidFill>
                            <a:schemeClr val="bg1"/>
                          </a:solidFill>
                        </a:rPr>
                        <a:t>1</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Below $250K</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703392"/>
                  </a:ext>
                </a:extLst>
              </a:tr>
              <a:tr h="792480">
                <a:tc>
                  <a:txBody>
                    <a:bodyPr/>
                    <a:lstStyle/>
                    <a:p>
                      <a:pPr algn="ctr"/>
                      <a:r>
                        <a:rPr lang="en-US" sz="3200" b="1" dirty="0">
                          <a:solidFill>
                            <a:schemeClr val="bg1"/>
                          </a:solidFill>
                        </a:rPr>
                        <a:t>2</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Between $250K and $1M </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389197"/>
                  </a:ext>
                </a:extLst>
              </a:tr>
              <a:tr h="792480">
                <a:tc>
                  <a:txBody>
                    <a:bodyPr/>
                    <a:lstStyle/>
                    <a:p>
                      <a:pPr algn="ctr"/>
                      <a:r>
                        <a:rPr lang="en-US" sz="3200" b="1" dirty="0">
                          <a:solidFill>
                            <a:schemeClr val="bg1"/>
                          </a:solidFill>
                        </a:rPr>
                        <a:t>3</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Between $1M and $5M</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038283"/>
                  </a:ext>
                </a:extLst>
              </a:tr>
              <a:tr h="792480">
                <a:tc>
                  <a:txBody>
                    <a:bodyPr/>
                    <a:lstStyle/>
                    <a:p>
                      <a:pPr algn="ctr"/>
                      <a:r>
                        <a:rPr lang="en-US" sz="3200" b="1" dirty="0">
                          <a:solidFill>
                            <a:schemeClr val="bg1"/>
                          </a:solidFill>
                        </a:rPr>
                        <a:t>4</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More than $5M</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5314157"/>
                  </a:ext>
                </a:extLst>
              </a:tr>
            </a:tbl>
          </a:graphicData>
        </a:graphic>
      </p:graphicFrame>
    </p:spTree>
    <p:extLst>
      <p:ext uri="{BB962C8B-B14F-4D97-AF65-F5344CB8AC3E}">
        <p14:creationId xmlns:p14="http://schemas.microsoft.com/office/powerpoint/2010/main" val="3697427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466EA-57F3-E03B-4EC4-38C4B95C63D8}"/>
              </a:ext>
            </a:extLst>
          </p:cNvPr>
          <p:cNvSpPr>
            <a:spLocks noGrp="1"/>
          </p:cNvSpPr>
          <p:nvPr>
            <p:ph type="title"/>
          </p:nvPr>
        </p:nvSpPr>
        <p:spPr>
          <a:xfrm>
            <a:off x="677335" y="1840524"/>
            <a:ext cx="8596668" cy="1723292"/>
          </a:xfrm>
        </p:spPr>
        <p:txBody>
          <a:bodyPr/>
          <a:lstStyle/>
          <a:p>
            <a:pPr algn="ctr"/>
            <a:r>
              <a:rPr lang="en-US" b="1" i="1" dirty="0"/>
              <a:t>What do you want to learn more about?</a:t>
            </a:r>
          </a:p>
        </p:txBody>
      </p:sp>
      <p:sp>
        <p:nvSpPr>
          <p:cNvPr id="3" name="Text Placeholder 2">
            <a:extLst>
              <a:ext uri="{FF2B5EF4-FFF2-40B4-BE49-F238E27FC236}">
                <a16:creationId xmlns:a16="http://schemas.microsoft.com/office/drawing/2014/main" id="{40458C25-3DA3-BBFA-68F3-E59E2A4B5034}"/>
              </a:ext>
            </a:extLst>
          </p:cNvPr>
          <p:cNvSpPr>
            <a:spLocks noGrp="1"/>
          </p:cNvSpPr>
          <p:nvPr>
            <p:ph type="body" idx="1"/>
          </p:nvPr>
        </p:nvSpPr>
        <p:spPr/>
        <p:txBody>
          <a:bodyPr/>
          <a:lstStyle/>
          <a:p>
            <a:r>
              <a:rPr lang="en-US" b="1" dirty="0"/>
              <a:t>Add it to the chat!</a:t>
            </a:r>
          </a:p>
        </p:txBody>
      </p:sp>
    </p:spTree>
    <p:extLst>
      <p:ext uri="{BB962C8B-B14F-4D97-AF65-F5344CB8AC3E}">
        <p14:creationId xmlns:p14="http://schemas.microsoft.com/office/powerpoint/2010/main" val="417472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A6E1-33A3-44E5-A4C1-35F4D57C5392}"/>
              </a:ext>
            </a:extLst>
          </p:cNvPr>
          <p:cNvSpPr>
            <a:spLocks noGrp="1"/>
          </p:cNvSpPr>
          <p:nvPr>
            <p:ph type="title"/>
          </p:nvPr>
        </p:nvSpPr>
        <p:spPr/>
        <p:txBody>
          <a:bodyPr>
            <a:normAutofit fontScale="90000"/>
          </a:bodyPr>
          <a:lstStyle/>
          <a:p>
            <a:r>
              <a:rPr lang="en-US" dirty="0"/>
              <a:t>Poll: What is your organization’s mission area?</a:t>
            </a:r>
            <a:br>
              <a:rPr lang="en-US" dirty="0"/>
            </a:br>
            <a:endParaRPr lang="en-US" dirty="0"/>
          </a:p>
        </p:txBody>
      </p:sp>
      <p:graphicFrame>
        <p:nvGraphicFramePr>
          <p:cNvPr id="4" name="Table 11">
            <a:extLst>
              <a:ext uri="{FF2B5EF4-FFF2-40B4-BE49-F238E27FC236}">
                <a16:creationId xmlns:a16="http://schemas.microsoft.com/office/drawing/2014/main" id="{12A7437E-6E08-48D7-A21A-75627C8112D0}"/>
              </a:ext>
            </a:extLst>
          </p:cNvPr>
          <p:cNvGraphicFramePr>
            <a:graphicFrameLocks noGrp="1"/>
          </p:cNvGraphicFramePr>
          <p:nvPr>
            <p:ph idx="1"/>
            <p:extLst>
              <p:ext uri="{D42A27DB-BD31-4B8C-83A1-F6EECF244321}">
                <p14:modId xmlns:p14="http://schemas.microsoft.com/office/powerpoint/2010/main" val="122996677"/>
              </p:ext>
            </p:extLst>
          </p:nvPr>
        </p:nvGraphicFramePr>
        <p:xfrm>
          <a:off x="779883" y="1653838"/>
          <a:ext cx="6110349" cy="5029200"/>
        </p:xfrm>
        <a:graphic>
          <a:graphicData uri="http://schemas.openxmlformats.org/drawingml/2006/table">
            <a:tbl>
              <a:tblPr firstRow="1" bandRow="1">
                <a:tableStyleId>{5C22544A-7EE6-4342-B048-85BDC9FD1C3A}</a:tableStyleId>
              </a:tblPr>
              <a:tblGrid>
                <a:gridCol w="797002">
                  <a:extLst>
                    <a:ext uri="{9D8B030D-6E8A-4147-A177-3AD203B41FA5}">
                      <a16:colId xmlns:a16="http://schemas.microsoft.com/office/drawing/2014/main" val="710398218"/>
                    </a:ext>
                  </a:extLst>
                </a:gridCol>
                <a:gridCol w="5313347">
                  <a:extLst>
                    <a:ext uri="{9D8B030D-6E8A-4147-A177-3AD203B41FA5}">
                      <a16:colId xmlns:a16="http://schemas.microsoft.com/office/drawing/2014/main" val="660024261"/>
                    </a:ext>
                  </a:extLst>
                </a:gridCol>
              </a:tblGrid>
              <a:tr h="457200">
                <a:tc>
                  <a:txBody>
                    <a:bodyPr/>
                    <a:lstStyle/>
                    <a:p>
                      <a:pPr algn="ctr"/>
                      <a:r>
                        <a:rPr lang="en-US" sz="2000" b="1" dirty="0">
                          <a:solidFill>
                            <a:schemeClr val="bg1"/>
                          </a:solidFill>
                        </a:rPr>
                        <a:t>1</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0" dirty="0">
                          <a:solidFill>
                            <a:schemeClr val="dk1"/>
                          </a:solidFill>
                          <a:latin typeface="+mn-lt"/>
                          <a:ea typeface="+mn-ea"/>
                          <a:cs typeface="+mn-cs"/>
                        </a:rPr>
                        <a:t>Animals &amp; Environment</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703392"/>
                  </a:ext>
                </a:extLst>
              </a:tr>
              <a:tr h="457200">
                <a:tc>
                  <a:txBody>
                    <a:bodyPr/>
                    <a:lstStyle/>
                    <a:p>
                      <a:pPr algn="ctr"/>
                      <a:r>
                        <a:rPr lang="en-US" sz="2000" b="1" dirty="0">
                          <a:solidFill>
                            <a:schemeClr val="bg1"/>
                          </a:solidFill>
                        </a:rPr>
                        <a:t>2</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Arts &amp; Culture</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389197"/>
                  </a:ext>
                </a:extLst>
              </a:tr>
              <a:tr h="457200">
                <a:tc>
                  <a:txBody>
                    <a:bodyPr/>
                    <a:lstStyle/>
                    <a:p>
                      <a:pPr algn="ctr"/>
                      <a:r>
                        <a:rPr lang="en-US" sz="2000" b="1" dirty="0">
                          <a:solidFill>
                            <a:schemeClr val="bg1"/>
                          </a:solidFill>
                        </a:rPr>
                        <a:t>3</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Advocacy &amp; Organizing</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038283"/>
                  </a:ext>
                </a:extLst>
              </a:tr>
              <a:tr h="457200">
                <a:tc>
                  <a:txBody>
                    <a:bodyPr/>
                    <a:lstStyle/>
                    <a:p>
                      <a:pPr algn="ctr"/>
                      <a:r>
                        <a:rPr lang="en-US" sz="2000" b="1" dirty="0">
                          <a:solidFill>
                            <a:schemeClr val="bg1"/>
                          </a:solidFill>
                        </a:rPr>
                        <a:t>4</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Capacity Building &amp; Leadership Development</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5314157"/>
                  </a:ext>
                </a:extLst>
              </a:tr>
              <a:tr h="457200">
                <a:tc>
                  <a:txBody>
                    <a:bodyPr/>
                    <a:lstStyle/>
                    <a:p>
                      <a:pPr algn="ctr"/>
                      <a:r>
                        <a:rPr lang="en-US" sz="2000" b="1" dirty="0">
                          <a:solidFill>
                            <a:schemeClr val="bg1"/>
                          </a:solidFill>
                        </a:rPr>
                        <a:t>5</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Community Development &amp; Workforce</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9326039"/>
                  </a:ext>
                </a:extLst>
              </a:tr>
              <a:tr h="457200">
                <a:tc>
                  <a:txBody>
                    <a:bodyPr/>
                    <a:lstStyle/>
                    <a:p>
                      <a:pPr algn="ctr"/>
                      <a:r>
                        <a:rPr lang="en-US" sz="2000" b="1" dirty="0">
                          <a:solidFill>
                            <a:schemeClr val="bg1"/>
                          </a:solidFill>
                        </a:rPr>
                        <a:t>6</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Healthcare &amp; Aging</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2944778"/>
                  </a:ext>
                </a:extLst>
              </a:tr>
              <a:tr h="457200">
                <a:tc>
                  <a:txBody>
                    <a:bodyPr/>
                    <a:lstStyle/>
                    <a:p>
                      <a:pPr algn="ctr"/>
                      <a:r>
                        <a:rPr lang="en-US" sz="2000" b="1" dirty="0">
                          <a:solidFill>
                            <a:schemeClr val="bg1"/>
                          </a:solidFill>
                        </a:rPr>
                        <a:t>7</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Housing &amp; Shelter</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7866233"/>
                  </a:ext>
                </a:extLst>
              </a:tr>
              <a:tr h="457200">
                <a:tc>
                  <a:txBody>
                    <a:bodyPr/>
                    <a:lstStyle/>
                    <a:p>
                      <a:pPr algn="ctr"/>
                      <a:r>
                        <a:rPr lang="en-US" sz="2000" b="1" dirty="0">
                          <a:solidFill>
                            <a:schemeClr val="bg1"/>
                          </a:solidFill>
                        </a:rPr>
                        <a:t>8</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Social Services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842011"/>
                  </a:ext>
                </a:extLst>
              </a:tr>
              <a:tr h="457200">
                <a:tc>
                  <a:txBody>
                    <a:bodyPr/>
                    <a:lstStyle/>
                    <a:p>
                      <a:pPr algn="ctr"/>
                      <a:r>
                        <a:rPr lang="en-US" sz="2000" b="1" dirty="0">
                          <a:solidFill>
                            <a:schemeClr val="bg1"/>
                          </a:solidFill>
                        </a:rPr>
                        <a:t>9</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Education &amp; Youth</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7260205"/>
                  </a:ext>
                </a:extLst>
              </a:tr>
              <a:tr h="457200">
                <a:tc>
                  <a:txBody>
                    <a:bodyPr/>
                    <a:lstStyle/>
                    <a:p>
                      <a:pPr algn="ctr"/>
                      <a:r>
                        <a:rPr lang="en-US" sz="2000" b="1" dirty="0">
                          <a:solidFill>
                            <a:schemeClr val="bg1"/>
                          </a:solidFill>
                        </a:rPr>
                        <a:t>10</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Self-Help, Peer Support, Associational</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201172"/>
                  </a:ext>
                </a:extLst>
              </a:tr>
              <a:tr h="457200">
                <a:tc>
                  <a:txBody>
                    <a:bodyPr/>
                    <a:lstStyle/>
                    <a:p>
                      <a:pPr algn="ctr"/>
                      <a:r>
                        <a:rPr lang="en-US" sz="2000" b="1" dirty="0">
                          <a:solidFill>
                            <a:schemeClr val="bg1"/>
                          </a:solidFill>
                        </a:rPr>
                        <a:t>11</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t>Other (in the chat)</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80676"/>
                  </a:ext>
                </a:extLst>
              </a:tr>
            </a:tbl>
          </a:graphicData>
        </a:graphic>
      </p:graphicFrame>
    </p:spTree>
    <p:extLst>
      <p:ext uri="{BB962C8B-B14F-4D97-AF65-F5344CB8AC3E}">
        <p14:creationId xmlns:p14="http://schemas.microsoft.com/office/powerpoint/2010/main" val="427414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A6E1-33A3-44E5-A4C1-35F4D57C5392}"/>
              </a:ext>
            </a:extLst>
          </p:cNvPr>
          <p:cNvSpPr>
            <a:spLocks noGrp="1"/>
          </p:cNvSpPr>
          <p:nvPr>
            <p:ph type="title"/>
          </p:nvPr>
        </p:nvSpPr>
        <p:spPr/>
        <p:txBody>
          <a:bodyPr>
            <a:normAutofit/>
          </a:bodyPr>
          <a:lstStyle/>
          <a:p>
            <a:r>
              <a:rPr lang="en-US" dirty="0"/>
              <a:t>Poll: What role does foundation funding play at your organization?</a:t>
            </a:r>
          </a:p>
        </p:txBody>
      </p:sp>
      <p:graphicFrame>
        <p:nvGraphicFramePr>
          <p:cNvPr id="4" name="Table 11">
            <a:extLst>
              <a:ext uri="{FF2B5EF4-FFF2-40B4-BE49-F238E27FC236}">
                <a16:creationId xmlns:a16="http://schemas.microsoft.com/office/drawing/2014/main" id="{12A7437E-6E08-48D7-A21A-75627C8112D0}"/>
              </a:ext>
            </a:extLst>
          </p:cNvPr>
          <p:cNvGraphicFramePr>
            <a:graphicFrameLocks noGrp="1"/>
          </p:cNvGraphicFramePr>
          <p:nvPr>
            <p:ph idx="1"/>
            <p:extLst>
              <p:ext uri="{D42A27DB-BD31-4B8C-83A1-F6EECF244321}">
                <p14:modId xmlns:p14="http://schemas.microsoft.com/office/powerpoint/2010/main" val="3323165051"/>
              </p:ext>
            </p:extLst>
          </p:nvPr>
        </p:nvGraphicFramePr>
        <p:xfrm>
          <a:off x="779882" y="1916736"/>
          <a:ext cx="8005529" cy="4754880"/>
        </p:xfrm>
        <a:graphic>
          <a:graphicData uri="http://schemas.openxmlformats.org/drawingml/2006/table">
            <a:tbl>
              <a:tblPr firstRow="1" bandRow="1">
                <a:tableStyleId>{5C22544A-7EE6-4342-B048-85BDC9FD1C3A}</a:tableStyleId>
              </a:tblPr>
              <a:tblGrid>
                <a:gridCol w="1044200">
                  <a:extLst>
                    <a:ext uri="{9D8B030D-6E8A-4147-A177-3AD203B41FA5}">
                      <a16:colId xmlns:a16="http://schemas.microsoft.com/office/drawing/2014/main" val="710398218"/>
                    </a:ext>
                  </a:extLst>
                </a:gridCol>
                <a:gridCol w="6961329">
                  <a:extLst>
                    <a:ext uri="{9D8B030D-6E8A-4147-A177-3AD203B41FA5}">
                      <a16:colId xmlns:a16="http://schemas.microsoft.com/office/drawing/2014/main" val="660024261"/>
                    </a:ext>
                  </a:extLst>
                </a:gridCol>
              </a:tblGrid>
              <a:tr h="792480">
                <a:tc>
                  <a:txBody>
                    <a:bodyPr/>
                    <a:lstStyle/>
                    <a:p>
                      <a:pPr algn="ctr"/>
                      <a:r>
                        <a:rPr lang="en-US" sz="3200" b="1" dirty="0">
                          <a:solidFill>
                            <a:schemeClr val="bg1"/>
                          </a:solidFill>
                        </a:rPr>
                        <a:t>1</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r>
                        <a:rPr lang="en-US" b="0" dirty="0">
                          <a:solidFill>
                            <a:schemeClr val="tx2"/>
                          </a:solidFill>
                        </a:rPr>
                        <a:t>Covers general operating expenses </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7703392"/>
                  </a:ext>
                </a:extLst>
              </a:tr>
              <a:tr h="792480">
                <a:tc>
                  <a:txBody>
                    <a:bodyPr/>
                    <a:lstStyle/>
                    <a:p>
                      <a:pPr algn="ctr"/>
                      <a:r>
                        <a:rPr lang="en-US" sz="3200" b="1" dirty="0">
                          <a:solidFill>
                            <a:schemeClr val="bg1"/>
                          </a:solidFill>
                        </a:rPr>
                        <a:t>2</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Provides capacity building opportunities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389197"/>
                  </a:ext>
                </a:extLst>
              </a:tr>
              <a:tr h="792480">
                <a:tc>
                  <a:txBody>
                    <a:bodyPr/>
                    <a:lstStyle/>
                    <a:p>
                      <a:pPr algn="ctr"/>
                      <a:r>
                        <a:rPr lang="en-US" sz="3200" b="1" dirty="0">
                          <a:solidFill>
                            <a:schemeClr val="bg1"/>
                          </a:solidFill>
                        </a:rPr>
                        <a:t>3</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Seeds money for new projects or initiatives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2038283"/>
                  </a:ext>
                </a:extLst>
              </a:tr>
              <a:tr h="792480">
                <a:tc>
                  <a:txBody>
                    <a:bodyPr/>
                    <a:lstStyle/>
                    <a:p>
                      <a:pPr algn="ctr"/>
                      <a:r>
                        <a:rPr lang="en-US" sz="3200" b="1" dirty="0">
                          <a:solidFill>
                            <a:schemeClr val="bg1"/>
                          </a:solidFill>
                        </a:rPr>
                        <a:t>4</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Funds programmatic activities and program delivery</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5314157"/>
                  </a:ext>
                </a:extLst>
              </a:tr>
              <a:tr h="792480">
                <a:tc>
                  <a:txBody>
                    <a:bodyPr/>
                    <a:lstStyle/>
                    <a:p>
                      <a:pPr algn="ctr"/>
                      <a:r>
                        <a:rPr lang="en-US" sz="3200" b="1" dirty="0">
                          <a:solidFill>
                            <a:schemeClr val="bg1"/>
                          </a:solidFill>
                        </a:rPr>
                        <a:t>5</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Fills budget gaps, planned or unplanned</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6110637"/>
                  </a:ext>
                </a:extLst>
              </a:tr>
              <a:tr h="792480">
                <a:tc>
                  <a:txBody>
                    <a:bodyPr/>
                    <a:lstStyle/>
                    <a:p>
                      <a:pPr algn="ctr"/>
                      <a:r>
                        <a:rPr lang="en-US" sz="3200" b="1" dirty="0">
                          <a:solidFill>
                            <a:schemeClr val="bg1"/>
                          </a:solidFill>
                        </a:rPr>
                        <a:t>6</a:t>
                      </a:r>
                    </a:p>
                  </a:txBody>
                  <a:tcPr marL="128357"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t>Supports facilities and capital improvements</a:t>
                      </a:r>
                    </a:p>
                  </a:txBody>
                  <a:tcPr marL="256714" marR="128357"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5837038"/>
                  </a:ext>
                </a:extLst>
              </a:tr>
            </a:tbl>
          </a:graphicData>
        </a:graphic>
      </p:graphicFrame>
    </p:spTree>
    <p:extLst>
      <p:ext uri="{BB962C8B-B14F-4D97-AF65-F5344CB8AC3E}">
        <p14:creationId xmlns:p14="http://schemas.microsoft.com/office/powerpoint/2010/main" val="2050290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799C-F9FD-43F5-A799-55AEC91F38E3}"/>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3485F8C4-CDDC-4460-873C-7F273CB77A4C}"/>
              </a:ext>
            </a:extLst>
          </p:cNvPr>
          <p:cNvSpPr>
            <a:spLocks noGrp="1"/>
          </p:cNvSpPr>
          <p:nvPr>
            <p:ph idx="1"/>
          </p:nvPr>
        </p:nvSpPr>
        <p:spPr/>
        <p:txBody>
          <a:bodyPr/>
          <a:lstStyle/>
          <a:p>
            <a:r>
              <a:rPr lang="en-US" dirty="0"/>
              <a:t>Perspectives from the Nonprofit News Sector</a:t>
            </a:r>
          </a:p>
          <a:p>
            <a:r>
              <a:rPr lang="en-US" dirty="0"/>
              <a:t>Q&amp;A</a:t>
            </a:r>
          </a:p>
          <a:p>
            <a:r>
              <a:rPr lang="en-US" dirty="0"/>
              <a:t>The World of Foundations</a:t>
            </a:r>
          </a:p>
          <a:p>
            <a:r>
              <a:rPr lang="en-US" dirty="0"/>
              <a:t>Business Model Considerations</a:t>
            </a:r>
          </a:p>
          <a:p>
            <a:r>
              <a:rPr lang="en-US" dirty="0"/>
              <a:t>Q&amp;A</a:t>
            </a:r>
          </a:p>
          <a:p>
            <a:r>
              <a:rPr lang="en-US" dirty="0"/>
              <a:t>Case Study: Block Club Chicago </a:t>
            </a:r>
          </a:p>
          <a:p>
            <a:r>
              <a:rPr lang="en-US" dirty="0"/>
              <a:t>Q&amp;A</a:t>
            </a:r>
          </a:p>
          <a:p>
            <a:r>
              <a:rPr lang="en-US" dirty="0"/>
              <a:t>Resources &amp; Wrap Up</a:t>
            </a:r>
          </a:p>
        </p:txBody>
      </p:sp>
    </p:spTree>
    <p:extLst>
      <p:ext uri="{BB962C8B-B14F-4D97-AF65-F5344CB8AC3E}">
        <p14:creationId xmlns:p14="http://schemas.microsoft.com/office/powerpoint/2010/main" val="220428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6960CB-8B2F-4A04-BB79-268AE38BB1C2}"/>
              </a:ext>
            </a:extLst>
          </p:cNvPr>
          <p:cNvSpPr>
            <a:spLocks noGrp="1"/>
          </p:cNvSpPr>
          <p:nvPr>
            <p:ph type="title"/>
          </p:nvPr>
        </p:nvSpPr>
        <p:spPr/>
        <p:txBody>
          <a:bodyPr/>
          <a:lstStyle/>
          <a:p>
            <a:r>
              <a:rPr lang="en-US" dirty="0"/>
              <a:t>Perspective from the Nonprofit News Sector</a:t>
            </a:r>
          </a:p>
        </p:txBody>
      </p:sp>
      <p:sp>
        <p:nvSpPr>
          <p:cNvPr id="12" name="Content Placeholder 2">
            <a:extLst>
              <a:ext uri="{FF2B5EF4-FFF2-40B4-BE49-F238E27FC236}">
                <a16:creationId xmlns:a16="http://schemas.microsoft.com/office/drawing/2014/main" id="{285EAF5B-D533-43E4-9C04-6D6F6F5283BB}"/>
              </a:ext>
            </a:extLst>
          </p:cNvPr>
          <p:cNvSpPr txBox="1">
            <a:spLocks/>
          </p:cNvSpPr>
          <p:nvPr/>
        </p:nvSpPr>
        <p:spPr bwMode="auto">
          <a:xfrm>
            <a:off x="2318145" y="4269865"/>
            <a:ext cx="3821840" cy="13716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lvl1pPr algn="l" rtl="0" eaLnBrk="1" fontAlgn="base" hangingPunct="1">
              <a:spcBef>
                <a:spcPts val="0"/>
              </a:spcBef>
              <a:spcAft>
                <a:spcPts val="600"/>
              </a:spcAft>
              <a:defRPr sz="1800">
                <a:solidFill>
                  <a:schemeClr val="tx2"/>
                </a:solidFill>
                <a:latin typeface="+mn-lt"/>
                <a:ea typeface="+mn-ea"/>
                <a:cs typeface="+mn-cs"/>
              </a:defRPr>
            </a:lvl1pPr>
            <a:lvl2pPr marL="274320" indent="-274320" algn="l" rtl="0" eaLnBrk="1" fontAlgn="base" hangingPunct="1">
              <a:spcBef>
                <a:spcPts val="0"/>
              </a:spcBef>
              <a:spcAft>
                <a:spcPts val="600"/>
              </a:spcAft>
              <a:buClr>
                <a:schemeClr val="accent1"/>
              </a:buClr>
              <a:buSzPct val="80000"/>
              <a:buFont typeface="Wingdings 3" panose="05040102010807070707" pitchFamily="18" charset="2"/>
              <a:buChar char="u"/>
              <a:defRPr sz="1800">
                <a:solidFill>
                  <a:schemeClr val="tx2"/>
                </a:solidFill>
                <a:latin typeface="+mn-lt"/>
              </a:defRPr>
            </a:lvl2pPr>
            <a:lvl3pPr marL="457200" indent="-179388" algn="l" rtl="0" eaLnBrk="1" fontAlgn="base" hangingPunct="1">
              <a:spcBef>
                <a:spcPts val="0"/>
              </a:spcBef>
              <a:spcAft>
                <a:spcPts val="600"/>
              </a:spcAft>
              <a:buFont typeface="Arial" panose="020B0604020202020204" pitchFamily="34" charset="0"/>
              <a:buChar char="•"/>
              <a:defRPr sz="1800">
                <a:solidFill>
                  <a:schemeClr val="tx2"/>
                </a:solidFill>
                <a:latin typeface="+mn-lt"/>
              </a:defRPr>
            </a:lvl3pPr>
            <a:lvl4pPr marL="640080" indent="-182880" algn="l" rtl="0" eaLnBrk="1" fontAlgn="base" hangingPunct="1">
              <a:spcBef>
                <a:spcPts val="0"/>
              </a:spcBef>
              <a:spcAft>
                <a:spcPts val="600"/>
              </a:spcAft>
              <a:buFont typeface="Univers HSBCPB Con 520" pitchFamily="34" charset="0"/>
              <a:buChar char="-"/>
              <a:defRPr sz="1600">
                <a:solidFill>
                  <a:schemeClr val="tx2"/>
                </a:solidFill>
                <a:latin typeface="+mn-lt"/>
              </a:defRPr>
            </a:lvl4pPr>
            <a:lvl5pPr marL="822960" indent="-182880" algn="l" rtl="0" eaLnBrk="1" fontAlgn="base" hangingPunct="1">
              <a:spcBef>
                <a:spcPts val="0"/>
              </a:spcBef>
              <a:spcAft>
                <a:spcPts val="600"/>
              </a:spcAft>
              <a:buFont typeface="Courier New" panose="02070309020205020404" pitchFamily="49" charset="0"/>
              <a:buChar char="o"/>
              <a:defRPr sz="1600">
                <a:solidFill>
                  <a:schemeClr val="tx2"/>
                </a:solidFill>
                <a:latin typeface="+mn-lt"/>
              </a:defRPr>
            </a:lvl5pPr>
            <a:lvl6pPr marL="17589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6pPr>
            <a:lvl7pPr marL="22161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7pPr>
            <a:lvl8pPr marL="26733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8pPr>
            <a:lvl9pPr marL="3130550" indent="-328613" algn="l" rtl="0" eaLnBrk="1" fontAlgn="base" hangingPunct="1">
              <a:spcBef>
                <a:spcPct val="20000"/>
              </a:spcBef>
              <a:spcAft>
                <a:spcPct val="0"/>
              </a:spcAft>
              <a:buFont typeface="Univers HSBCPB Con 520" pitchFamily="34" charset="0"/>
              <a:buChar char="-"/>
              <a:defRPr sz="1400">
                <a:solidFill>
                  <a:srgbClr val="786860"/>
                </a:solidFill>
                <a:latin typeface="+mn-lt"/>
              </a:defRPr>
            </a:lvl9pPr>
          </a:lstStyle>
          <a:p>
            <a:pPr algn="ctr"/>
            <a:r>
              <a:rPr lang="en-US" b="1" kern="0" dirty="0">
                <a:solidFill>
                  <a:schemeClr val="accent1"/>
                </a:solidFill>
              </a:rPr>
              <a:t>EMILY ROSEMAN</a:t>
            </a:r>
          </a:p>
          <a:p>
            <a:pPr algn="ctr"/>
            <a:r>
              <a:rPr lang="en-US" sz="1600" kern="0" dirty="0"/>
              <a:t>Research Director &amp; Editor</a:t>
            </a:r>
          </a:p>
          <a:p>
            <a:pPr algn="ctr"/>
            <a:r>
              <a:rPr lang="en-US" sz="1600" kern="0" dirty="0"/>
              <a:t>Institute for Nonprofit News</a:t>
            </a:r>
          </a:p>
        </p:txBody>
      </p:sp>
      <p:pic>
        <p:nvPicPr>
          <p:cNvPr id="16" name="Picture 2">
            <a:extLst>
              <a:ext uri="{FF2B5EF4-FFF2-40B4-BE49-F238E27FC236}">
                <a16:creationId xmlns:a16="http://schemas.microsoft.com/office/drawing/2014/main" id="{78E76D44-2D14-4BF3-BC29-894A9B7871D1}"/>
              </a:ext>
            </a:extLst>
          </p:cNvPr>
          <p:cNvPicPr>
            <a:picLocks noChangeAspect="1" noChangeArrowheads="1"/>
          </p:cNvPicPr>
          <p:nvPr/>
        </p:nvPicPr>
        <p:blipFill>
          <a:blip r:embed="rId3"/>
          <a:srcRect l="6972" r="6972"/>
          <a:stretch/>
        </p:blipFill>
        <p:spPr bwMode="auto">
          <a:xfrm>
            <a:off x="3513447" y="2300509"/>
            <a:ext cx="1431235" cy="166315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476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00D22-208F-4048-82C6-0A27D4F4978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BE65522-B006-4A96-B540-94041A02FAAB}"/>
              </a:ext>
            </a:extLst>
          </p:cNvPr>
          <p:cNvPicPr>
            <a:picLocks noChangeAspect="1"/>
          </p:cNvPicPr>
          <p:nvPr/>
        </p:nvPicPr>
        <p:blipFill>
          <a:blip r:embed="rId2"/>
          <a:stretch>
            <a:fillRect/>
          </a:stretch>
        </p:blipFill>
        <p:spPr>
          <a:xfrm>
            <a:off x="193071" y="34290"/>
            <a:ext cx="11805858" cy="6858000"/>
          </a:xfrm>
          <a:prstGeom prst="rect">
            <a:avLst/>
          </a:prstGeom>
        </p:spPr>
      </p:pic>
    </p:spTree>
    <p:extLst>
      <p:ext uri="{BB962C8B-B14F-4D97-AF65-F5344CB8AC3E}">
        <p14:creationId xmlns:p14="http://schemas.microsoft.com/office/powerpoint/2010/main" val="3630200648"/>
      </p:ext>
    </p:extLst>
  </p:cSld>
  <p:clrMapOvr>
    <a:masterClrMapping/>
  </p:clrMapOvr>
</p:sld>
</file>

<file path=ppt/theme/theme1.xml><?xml version="1.0" encoding="utf-8"?>
<a:theme xmlns:a="http://schemas.openxmlformats.org/drawingml/2006/main" name="Facet">
  <a:themeElements>
    <a:clrScheme name="Custom 10">
      <a:dk1>
        <a:srgbClr val="000000"/>
      </a:dk1>
      <a:lt1>
        <a:srgbClr val="FFFFFF"/>
      </a:lt1>
      <a:dk2>
        <a:srgbClr val="2C3C43"/>
      </a:dk2>
      <a:lt2>
        <a:srgbClr val="EBEBEB"/>
      </a:lt2>
      <a:accent1>
        <a:srgbClr val="284E5E"/>
      </a:accent1>
      <a:accent2>
        <a:srgbClr val="F5BA26"/>
      </a:accent2>
      <a:accent3>
        <a:srgbClr val="E6B91E"/>
      </a:accent3>
      <a:accent4>
        <a:srgbClr val="E76618"/>
      </a:accent4>
      <a:accent5>
        <a:srgbClr val="DEB477"/>
      </a:accent5>
      <a:accent6>
        <a:srgbClr val="918655"/>
      </a:accent6>
      <a:hlink>
        <a:srgbClr val="FFBE09"/>
      </a:hlink>
      <a:folHlink>
        <a:srgbClr val="A0620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b5da06a-79e1-4f5f-b5b1-ccdeb1153bae"/>
    <lcf76f155ced4ddcb4097134ff3c332f xmlns="043bc5a1-41d9-4ce5-a554-f172a4abb6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85596181ACC64785CE7B22BED2954B" ma:contentTypeVersion="14" ma:contentTypeDescription="Create a new document." ma:contentTypeScope="" ma:versionID="76e43fc5bc006c3e3f3fca2c092c5cee">
  <xsd:schema xmlns:xsd="http://www.w3.org/2001/XMLSchema" xmlns:xs="http://www.w3.org/2001/XMLSchema" xmlns:p="http://schemas.microsoft.com/office/2006/metadata/properties" xmlns:ns2="043bc5a1-41d9-4ce5-a554-f172a4abb631" xmlns:ns3="4b5da06a-79e1-4f5f-b5b1-ccdeb1153bae" targetNamespace="http://schemas.microsoft.com/office/2006/metadata/properties" ma:root="true" ma:fieldsID="1ec0592129acc59b94acbb57fc10e509" ns2:_="" ns3:_="">
    <xsd:import namespace="043bc5a1-41d9-4ce5-a554-f172a4abb631"/>
    <xsd:import namespace="4b5da06a-79e1-4f5f-b5b1-ccdeb1153ba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3bc5a1-41d9-4ce5-a554-f172a4abb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d0f8528-5c17-4612-ab6b-ad608832645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b5da06a-79e1-4f5f-b5b1-ccdeb1153ba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664da69-5af3-4d0b-800d-40a76c3b3a35}" ma:internalName="TaxCatchAll" ma:showField="CatchAllData" ma:web="4b5da06a-79e1-4f5f-b5b1-ccdeb1153b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17532A-62ED-4B7D-8304-34556FB08061}">
  <ds:schemaRefs>
    <ds:schemaRef ds:uri="http://schemas.openxmlformats.org/package/2006/metadata/core-properties"/>
    <ds:schemaRef ds:uri="http://purl.org/dc/dcmitype/"/>
    <ds:schemaRef ds:uri="4b5da06a-79e1-4f5f-b5b1-ccdeb1153ba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043bc5a1-41d9-4ce5-a554-f172a4abb631"/>
    <ds:schemaRef ds:uri="http://www.w3.org/XML/1998/namespace"/>
  </ds:schemaRefs>
</ds:datastoreItem>
</file>

<file path=customXml/itemProps2.xml><?xml version="1.0" encoding="utf-8"?>
<ds:datastoreItem xmlns:ds="http://schemas.openxmlformats.org/officeDocument/2006/customXml" ds:itemID="{023203AF-3174-444A-A7B3-BC5DC5D227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3bc5a1-41d9-4ce5-a554-f172a4abb631"/>
    <ds:schemaRef ds:uri="4b5da06a-79e1-4f5f-b5b1-ccdeb1153b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3E972D-04CA-4183-BF71-F75642004D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8178</TotalTime>
  <Words>1610</Words>
  <Application>Microsoft Office PowerPoint</Application>
  <PresentationFormat>Widescreen</PresentationFormat>
  <Paragraphs>272</Paragraphs>
  <Slides>40</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Lato</vt:lpstr>
      <vt:lpstr>Lato Light</vt:lpstr>
      <vt:lpstr>Montserrat Medium</vt:lpstr>
      <vt:lpstr>Söhne</vt:lpstr>
      <vt:lpstr>Trebuchet MS</vt:lpstr>
      <vt:lpstr>Wingdings 3</vt:lpstr>
      <vt:lpstr>Facet</vt:lpstr>
      <vt:lpstr>Nonprofit Business Models: Foundation Funding</vt:lpstr>
      <vt:lpstr>Enter your burning questions in the Chat, monitored by NFC moderators, to have them answered during our interactive Q&amp;A sessions. </vt:lpstr>
      <vt:lpstr>Today’s Presenters</vt:lpstr>
      <vt:lpstr>Poll: What Is Your Organization’s Expense Budget?</vt:lpstr>
      <vt:lpstr>Poll: What is your organization’s mission area? </vt:lpstr>
      <vt:lpstr>Poll: What role does foundation funding play at your organization?</vt:lpstr>
      <vt:lpstr>Today’s Agenda</vt:lpstr>
      <vt:lpstr>Perspective from the Nonprofit News Sector</vt:lpstr>
      <vt:lpstr>PowerPoint Presentation</vt:lpstr>
      <vt:lpstr>PowerPoint Presentation</vt:lpstr>
      <vt:lpstr>PowerPoint Presentation</vt:lpstr>
      <vt:lpstr>PowerPoint Presentation</vt:lpstr>
      <vt:lpstr>PowerPoint Presentation</vt:lpstr>
      <vt:lpstr>Q&amp;A</vt:lpstr>
      <vt:lpstr>The World of Foundations</vt:lpstr>
      <vt:lpstr>Types of Foundations</vt:lpstr>
      <vt:lpstr>The Nonprofit Economy</vt:lpstr>
      <vt:lpstr>PowerPoint Presentation</vt:lpstr>
      <vt:lpstr>Creating Social Value</vt:lpstr>
      <vt:lpstr>5 Common Nonprofit Business Models</vt:lpstr>
      <vt:lpstr>5 Common Nonprofit Business Models</vt:lpstr>
      <vt:lpstr>Business Model Considerations</vt:lpstr>
      <vt:lpstr>Business Model Considerations</vt:lpstr>
      <vt:lpstr>True Cost Project Research and Findings</vt:lpstr>
      <vt:lpstr>Spectrum of Grant Approaches</vt:lpstr>
      <vt:lpstr>Presenting your Financial Story</vt:lpstr>
      <vt:lpstr>Q&amp;A</vt:lpstr>
      <vt:lpstr>Case Study</vt:lpstr>
      <vt:lpstr>PowerPoint Presentation</vt:lpstr>
      <vt:lpstr>PowerPoint Presentation</vt:lpstr>
      <vt:lpstr>PowerPoint Presentation</vt:lpstr>
      <vt:lpstr>PowerPoint Presentation</vt:lpstr>
      <vt:lpstr>PowerPoint Presentation</vt:lpstr>
      <vt:lpstr>Q&amp;A</vt:lpstr>
      <vt:lpstr>Resources &amp; Wrap Up</vt:lpstr>
      <vt:lpstr>PowerPoint Presentation</vt:lpstr>
      <vt:lpstr>Additional Sessions:  Nonprofit Business Models</vt:lpstr>
      <vt:lpstr>PowerPoint Presentation</vt:lpstr>
      <vt:lpstr>Stay Connected on the Forum</vt:lpstr>
      <vt:lpstr>What do you want to learn more about?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Nelson</dc:creator>
  <cp:lastModifiedBy>Melissa Cameron</cp:lastModifiedBy>
  <cp:revision>88</cp:revision>
  <cp:lastPrinted>2023-01-31T15:14:18Z</cp:lastPrinted>
  <dcterms:created xsi:type="dcterms:W3CDTF">2022-10-25T20:34:37Z</dcterms:created>
  <dcterms:modified xsi:type="dcterms:W3CDTF">2023-07-18T16:35:10Z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0x0101005985596181ACC64785CE7B22BED2954B</vt:lpwstr>
  </property>
</Properties>
</file>