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8" r:id="rId2"/>
  </p:sldMasterIdLst>
  <p:notesMasterIdLst>
    <p:notesMasterId r:id="rId28"/>
  </p:notesMasterIdLst>
  <p:sldIdLst>
    <p:sldId id="256" r:id="rId3"/>
    <p:sldId id="1332" r:id="rId4"/>
    <p:sldId id="257" r:id="rId5"/>
    <p:sldId id="262" r:id="rId6"/>
    <p:sldId id="1323" r:id="rId7"/>
    <p:sldId id="282" r:id="rId8"/>
    <p:sldId id="259" r:id="rId9"/>
    <p:sldId id="287" r:id="rId10"/>
    <p:sldId id="1321" r:id="rId11"/>
    <p:sldId id="263" r:id="rId12"/>
    <p:sldId id="1315" r:id="rId13"/>
    <p:sldId id="1318" r:id="rId14"/>
    <p:sldId id="1320" r:id="rId15"/>
    <p:sldId id="1313" r:id="rId16"/>
    <p:sldId id="288" r:id="rId17"/>
    <p:sldId id="1325" r:id="rId18"/>
    <p:sldId id="1324" r:id="rId19"/>
    <p:sldId id="1326" r:id="rId20"/>
    <p:sldId id="1322" r:id="rId21"/>
    <p:sldId id="281" r:id="rId22"/>
    <p:sldId id="1330" r:id="rId23"/>
    <p:sldId id="1331" r:id="rId24"/>
    <p:sldId id="1328" r:id="rId25"/>
    <p:sldId id="286" r:id="rId26"/>
    <p:sldId id="1327"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1E799A5-561A-AA42-CC85-1BFF93EB2234}" name="Tammy Ricciardella" initials="TR" userId="S::tricciardella@bdo.com::5aa14806-46e3-46d9-bff5-5ba5bdffd55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390" autoAdjust="0"/>
    <p:restoredTop sz="82159" autoAdjust="0"/>
  </p:normalViewPr>
  <p:slideViewPr>
    <p:cSldViewPr snapToGrid="0" snapToObjects="1">
      <p:cViewPr varScale="1">
        <p:scale>
          <a:sx n="91" d="100"/>
          <a:sy n="91" d="100"/>
        </p:scale>
        <p:origin x="87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990866-19A0-44C2-9BDE-6528E95B82D7}" type="doc">
      <dgm:prSet loTypeId="urn:microsoft.com/office/officeart/2005/8/layout/chevron1" loCatId="process" qsTypeId="urn:microsoft.com/office/officeart/2005/8/quickstyle/simple1" qsCatId="simple" csTypeId="urn:microsoft.com/office/officeart/2005/8/colors/accent1_2" csCatId="accent1" phldr="1"/>
      <dgm:spPr/>
    </dgm:pt>
    <dgm:pt modelId="{BA6EC916-226D-413F-B580-1058C03DB38A}">
      <dgm:prSet phldrT="[Text]" custT="1"/>
      <dgm:spPr/>
      <dgm:t>
        <a:bodyPr/>
        <a:lstStyle/>
        <a:p>
          <a:r>
            <a:rPr lang="en-US" sz="2200" dirty="0"/>
            <a:t>Evaluate Transaction Substance</a:t>
          </a:r>
        </a:p>
      </dgm:t>
    </dgm:pt>
    <dgm:pt modelId="{54B9C8C2-F8B5-4A65-8987-3F8D78BE0157}" type="parTrans" cxnId="{46A35BFD-E654-442A-AA1F-178FCB5A99A6}">
      <dgm:prSet/>
      <dgm:spPr/>
      <dgm:t>
        <a:bodyPr/>
        <a:lstStyle/>
        <a:p>
          <a:endParaRPr lang="en-US"/>
        </a:p>
      </dgm:t>
    </dgm:pt>
    <dgm:pt modelId="{1B12523A-B50F-4DDE-9B4C-983905868529}" type="sibTrans" cxnId="{46A35BFD-E654-442A-AA1F-178FCB5A99A6}">
      <dgm:prSet/>
      <dgm:spPr/>
      <dgm:t>
        <a:bodyPr/>
        <a:lstStyle/>
        <a:p>
          <a:endParaRPr lang="en-US"/>
        </a:p>
      </dgm:t>
    </dgm:pt>
    <dgm:pt modelId="{38287E0E-723B-4812-921B-E5FF68D9875B}">
      <dgm:prSet phldrT="[Text]" custT="1"/>
      <dgm:spPr/>
      <dgm:t>
        <a:bodyPr/>
        <a:lstStyle/>
        <a:p>
          <a:r>
            <a:rPr lang="en-US" sz="2200" baseline="0" dirty="0">
              <a:solidFill>
                <a:schemeClr val="bg1"/>
              </a:solidFill>
            </a:rPr>
            <a:t>Identify Conditions</a:t>
          </a:r>
        </a:p>
      </dgm:t>
    </dgm:pt>
    <dgm:pt modelId="{1CDC84F6-6A21-4572-BECE-6C69FE89ED12}" type="parTrans" cxnId="{39B94B17-7396-44CE-9CC1-BBEB14D936DE}">
      <dgm:prSet/>
      <dgm:spPr/>
      <dgm:t>
        <a:bodyPr/>
        <a:lstStyle/>
        <a:p>
          <a:endParaRPr lang="en-US"/>
        </a:p>
      </dgm:t>
    </dgm:pt>
    <dgm:pt modelId="{F49DDA91-E830-41B5-8324-92272C84E1F5}" type="sibTrans" cxnId="{39B94B17-7396-44CE-9CC1-BBEB14D936DE}">
      <dgm:prSet/>
      <dgm:spPr/>
      <dgm:t>
        <a:bodyPr/>
        <a:lstStyle/>
        <a:p>
          <a:endParaRPr lang="en-US"/>
        </a:p>
      </dgm:t>
    </dgm:pt>
    <dgm:pt modelId="{7D941918-DEBC-4453-A744-17292275F364}">
      <dgm:prSet phldrT="[Text]" custT="1"/>
      <dgm:spPr/>
      <dgm:t>
        <a:bodyPr/>
        <a:lstStyle/>
        <a:p>
          <a:pPr algn="ctr">
            <a:buFont typeface="Courier New" panose="02070309020205020404" pitchFamily="49" charset="0"/>
            <a:buChar char="o"/>
          </a:pPr>
          <a:r>
            <a:rPr lang="en-US" sz="1850" baseline="0" dirty="0">
              <a:solidFill>
                <a:schemeClr val="tx1">
                  <a:lumMod val="50000"/>
                  <a:lumOff val="50000"/>
                </a:schemeClr>
              </a:solidFill>
            </a:rPr>
            <a:t>No customer buying for themselves. *</a:t>
          </a:r>
        </a:p>
      </dgm:t>
    </dgm:pt>
    <dgm:pt modelId="{B78D41CB-34FB-48CF-86B8-25647903E325}" type="parTrans" cxnId="{660799E5-0905-48FE-B84D-1C35CF2FA28F}">
      <dgm:prSet/>
      <dgm:spPr/>
      <dgm:t>
        <a:bodyPr/>
        <a:lstStyle/>
        <a:p>
          <a:endParaRPr lang="en-US"/>
        </a:p>
      </dgm:t>
    </dgm:pt>
    <dgm:pt modelId="{34CC5DCE-7A79-4237-807C-23C8A7863AF9}" type="sibTrans" cxnId="{660799E5-0905-48FE-B84D-1C35CF2FA28F}">
      <dgm:prSet/>
      <dgm:spPr/>
      <dgm:t>
        <a:bodyPr/>
        <a:lstStyle/>
        <a:p>
          <a:endParaRPr lang="en-US"/>
        </a:p>
      </dgm:t>
    </dgm:pt>
    <dgm:pt modelId="{817C2E79-7ED8-48E0-8CAF-E4BF9D375637}">
      <dgm:prSet phldrT="[Text]" custT="1"/>
      <dgm:spPr/>
      <dgm:t>
        <a:bodyPr/>
        <a:lstStyle/>
        <a:p>
          <a:r>
            <a:rPr lang="en-US" sz="2200" baseline="0" dirty="0">
              <a:solidFill>
                <a:schemeClr val="bg1"/>
              </a:solidFill>
            </a:rPr>
            <a:t>Identify Restrictions</a:t>
          </a:r>
        </a:p>
      </dgm:t>
    </dgm:pt>
    <dgm:pt modelId="{994D7B51-B337-408D-B8D4-6D8BB42E804F}" type="parTrans" cxnId="{714FD1FF-B9D2-4D21-B637-BD6D8CCD0FB3}">
      <dgm:prSet/>
      <dgm:spPr/>
      <dgm:t>
        <a:bodyPr/>
        <a:lstStyle/>
        <a:p>
          <a:endParaRPr lang="en-US"/>
        </a:p>
      </dgm:t>
    </dgm:pt>
    <dgm:pt modelId="{037E66FA-6923-42B1-873D-C07296E19000}" type="sibTrans" cxnId="{714FD1FF-B9D2-4D21-B637-BD6D8CCD0FB3}">
      <dgm:prSet/>
      <dgm:spPr/>
      <dgm:t>
        <a:bodyPr/>
        <a:lstStyle/>
        <a:p>
          <a:endParaRPr lang="en-US"/>
        </a:p>
      </dgm:t>
    </dgm:pt>
    <dgm:pt modelId="{A79C394F-9B08-4A3A-854E-721A5BFE6717}">
      <dgm:prSet phldrT="[Text]" custT="1"/>
      <dgm:spPr/>
      <dgm:t>
        <a:bodyPr/>
        <a:lstStyle/>
        <a:p>
          <a:pPr algn="ctr">
            <a:buFont typeface="Courier New" panose="02070309020205020404" pitchFamily="49" charset="0"/>
            <a:buChar char="o"/>
          </a:pPr>
          <a:r>
            <a:rPr lang="en-US" sz="1850" baseline="0" dirty="0">
              <a:solidFill>
                <a:schemeClr val="tx1">
                  <a:lumMod val="50000"/>
                  <a:lumOff val="50000"/>
                </a:schemeClr>
              </a:solidFill>
            </a:rPr>
            <a:t>Donor imposed barriers.</a:t>
          </a:r>
        </a:p>
      </dgm:t>
    </dgm:pt>
    <dgm:pt modelId="{A3AFA630-F373-4390-B052-A5BB91F109EF}" type="parTrans" cxnId="{0FB6CB4D-ADFB-4C07-8B12-2AAAAE45BD64}">
      <dgm:prSet/>
      <dgm:spPr/>
      <dgm:t>
        <a:bodyPr/>
        <a:lstStyle/>
        <a:p>
          <a:endParaRPr lang="en-US"/>
        </a:p>
      </dgm:t>
    </dgm:pt>
    <dgm:pt modelId="{2700828E-583B-4C59-A8E5-B54C38C21F1F}" type="sibTrans" cxnId="{0FB6CB4D-ADFB-4C07-8B12-2AAAAE45BD64}">
      <dgm:prSet/>
      <dgm:spPr/>
      <dgm:t>
        <a:bodyPr/>
        <a:lstStyle/>
        <a:p>
          <a:endParaRPr lang="en-US"/>
        </a:p>
      </dgm:t>
    </dgm:pt>
    <dgm:pt modelId="{9A232EF2-4616-4969-ABFA-0E353898E574}">
      <dgm:prSet phldrT="[Text]" custT="1"/>
      <dgm:spPr/>
      <dgm:t>
        <a:bodyPr/>
        <a:lstStyle/>
        <a:p>
          <a:pPr algn="ctr">
            <a:buFont typeface="Courier New" panose="02070309020205020404" pitchFamily="49" charset="0"/>
            <a:buChar char="o"/>
          </a:pPr>
          <a:r>
            <a:rPr lang="en-US" sz="1850" baseline="0" dirty="0">
              <a:solidFill>
                <a:schemeClr val="tx1">
                  <a:lumMod val="50000"/>
                  <a:lumOff val="50000"/>
                </a:schemeClr>
              </a:solidFill>
            </a:rPr>
            <a:t>Donor imposed limitation on the use of funds.</a:t>
          </a:r>
        </a:p>
      </dgm:t>
    </dgm:pt>
    <dgm:pt modelId="{9071F173-93DC-4F84-978B-EEC8C44C5778}" type="parTrans" cxnId="{E1560C0D-764D-40AE-9DDE-3A0C4FE1FE9B}">
      <dgm:prSet/>
      <dgm:spPr/>
      <dgm:t>
        <a:bodyPr/>
        <a:lstStyle/>
        <a:p>
          <a:endParaRPr lang="en-US"/>
        </a:p>
      </dgm:t>
    </dgm:pt>
    <dgm:pt modelId="{3EBA8DE0-9084-4185-ABB7-062039844734}" type="sibTrans" cxnId="{E1560C0D-764D-40AE-9DDE-3A0C4FE1FE9B}">
      <dgm:prSet/>
      <dgm:spPr/>
      <dgm:t>
        <a:bodyPr/>
        <a:lstStyle/>
        <a:p>
          <a:endParaRPr lang="en-US"/>
        </a:p>
      </dgm:t>
    </dgm:pt>
    <dgm:pt modelId="{D773196E-A8F5-42D7-9ADB-BFE4BB059ADC}">
      <dgm:prSet phldrT="[Text]" custT="1"/>
      <dgm:spPr/>
      <dgm:t>
        <a:bodyPr/>
        <a:lstStyle/>
        <a:p>
          <a:pPr algn="ctr">
            <a:buFont typeface="Courier New" panose="02070309020205020404" pitchFamily="49" charset="0"/>
            <a:buChar char="o"/>
          </a:pPr>
          <a:r>
            <a:rPr lang="en-US" sz="1850" baseline="0" dirty="0">
              <a:solidFill>
                <a:schemeClr val="tx1">
                  <a:lumMod val="50000"/>
                  <a:lumOff val="50000"/>
                </a:schemeClr>
              </a:solidFill>
            </a:rPr>
            <a:t>Prohibit the recording of revenue/affect timing.</a:t>
          </a:r>
        </a:p>
      </dgm:t>
    </dgm:pt>
    <dgm:pt modelId="{649A807B-8E02-4F8B-BED8-CF802462497A}" type="parTrans" cxnId="{F77E03B2-4953-4110-9F39-1CDD08EABC36}">
      <dgm:prSet/>
      <dgm:spPr/>
      <dgm:t>
        <a:bodyPr/>
        <a:lstStyle/>
        <a:p>
          <a:endParaRPr lang="en-US"/>
        </a:p>
      </dgm:t>
    </dgm:pt>
    <dgm:pt modelId="{F8D041E6-C9EA-434F-A6F5-EC156AAB1961}" type="sibTrans" cxnId="{F77E03B2-4953-4110-9F39-1CDD08EABC36}">
      <dgm:prSet/>
      <dgm:spPr/>
      <dgm:t>
        <a:bodyPr/>
        <a:lstStyle/>
        <a:p>
          <a:endParaRPr lang="en-US"/>
        </a:p>
      </dgm:t>
    </dgm:pt>
    <dgm:pt modelId="{B569B682-079E-4244-B3FA-9FA008386CD0}">
      <dgm:prSet phldrT="[Text]" custT="1"/>
      <dgm:spPr/>
      <dgm:t>
        <a:bodyPr/>
        <a:lstStyle/>
        <a:p>
          <a:pPr algn="ctr">
            <a:buFont typeface="Courier New" panose="02070309020205020404" pitchFamily="49" charset="0"/>
            <a:buChar char="o"/>
          </a:pPr>
          <a:r>
            <a:rPr lang="en-US" sz="1850" baseline="0" dirty="0">
              <a:solidFill>
                <a:schemeClr val="tx1">
                  <a:lumMod val="50000"/>
                  <a:lumOff val="50000"/>
                </a:schemeClr>
              </a:solidFill>
            </a:rPr>
            <a:t>Considerations around method of delivery and determination of price or contract value. </a:t>
          </a:r>
        </a:p>
      </dgm:t>
    </dgm:pt>
    <dgm:pt modelId="{7CA500A4-1695-4D04-84A6-1E7DBB982EC1}" type="parTrans" cxnId="{95E625F8-E131-4441-99CE-40CFC21DBF4B}">
      <dgm:prSet/>
      <dgm:spPr/>
      <dgm:t>
        <a:bodyPr/>
        <a:lstStyle/>
        <a:p>
          <a:endParaRPr lang="en-US"/>
        </a:p>
      </dgm:t>
    </dgm:pt>
    <dgm:pt modelId="{53425390-6340-4A2A-930B-9950A0ADBC33}" type="sibTrans" cxnId="{95E625F8-E131-4441-99CE-40CFC21DBF4B}">
      <dgm:prSet/>
      <dgm:spPr/>
      <dgm:t>
        <a:bodyPr/>
        <a:lstStyle/>
        <a:p>
          <a:endParaRPr lang="en-US"/>
        </a:p>
      </dgm:t>
    </dgm:pt>
    <dgm:pt modelId="{D6EBECA3-CBC6-4FFA-A6A5-F25208870E82}">
      <dgm:prSet phldrT="[Text]" custT="1"/>
      <dgm:spPr/>
      <dgm:t>
        <a:bodyPr/>
        <a:lstStyle/>
        <a:p>
          <a:pPr algn="ctr">
            <a:buFont typeface="Courier New" panose="02070309020205020404" pitchFamily="49" charset="0"/>
            <a:buNone/>
          </a:pPr>
          <a:r>
            <a:rPr lang="en-US" sz="1850" baseline="0" dirty="0">
              <a:solidFill>
                <a:schemeClr val="tx1">
                  <a:lumMod val="50000"/>
                  <a:lumOff val="50000"/>
                </a:schemeClr>
              </a:solidFill>
            </a:rPr>
            <a:t>Contributions indicate:</a:t>
          </a:r>
        </a:p>
      </dgm:t>
    </dgm:pt>
    <dgm:pt modelId="{6A0D872E-AB67-4084-B6CD-931CF2A3F32F}" type="parTrans" cxnId="{15A16DB6-4B33-4CDC-B783-F1ED9BAA6375}">
      <dgm:prSet/>
      <dgm:spPr/>
      <dgm:t>
        <a:bodyPr/>
        <a:lstStyle/>
        <a:p>
          <a:endParaRPr lang="en-US"/>
        </a:p>
      </dgm:t>
    </dgm:pt>
    <dgm:pt modelId="{6252EB71-D779-4E3E-8623-AE1DFAE11117}" type="sibTrans" cxnId="{15A16DB6-4B33-4CDC-B783-F1ED9BAA6375}">
      <dgm:prSet/>
      <dgm:spPr/>
      <dgm:t>
        <a:bodyPr/>
        <a:lstStyle/>
        <a:p>
          <a:endParaRPr lang="en-US"/>
        </a:p>
      </dgm:t>
    </dgm:pt>
    <dgm:pt modelId="{5FE39857-2624-4F39-8A8D-45E3C50FF24B}" type="pres">
      <dgm:prSet presAssocID="{E3990866-19A0-44C2-9BDE-6528E95B82D7}" presName="Name0" presStyleCnt="0">
        <dgm:presLayoutVars>
          <dgm:dir/>
          <dgm:animLvl val="lvl"/>
          <dgm:resizeHandles val="exact"/>
        </dgm:presLayoutVars>
      </dgm:prSet>
      <dgm:spPr/>
    </dgm:pt>
    <dgm:pt modelId="{AD956CD3-6F82-446A-89C9-71925467665E}" type="pres">
      <dgm:prSet presAssocID="{BA6EC916-226D-413F-B580-1058C03DB38A}" presName="composite" presStyleCnt="0"/>
      <dgm:spPr/>
    </dgm:pt>
    <dgm:pt modelId="{7AE0FB0D-E9D1-44A8-99AD-283D10834A0B}" type="pres">
      <dgm:prSet presAssocID="{BA6EC916-226D-413F-B580-1058C03DB38A}" presName="parTx" presStyleLbl="node1" presStyleIdx="0" presStyleCnt="3">
        <dgm:presLayoutVars>
          <dgm:chMax val="0"/>
          <dgm:chPref val="0"/>
          <dgm:bulletEnabled val="1"/>
        </dgm:presLayoutVars>
      </dgm:prSet>
      <dgm:spPr/>
    </dgm:pt>
    <dgm:pt modelId="{F55DC08F-0743-4DD7-AD12-36A02012E29F}" type="pres">
      <dgm:prSet presAssocID="{BA6EC916-226D-413F-B580-1058C03DB38A}" presName="desTx" presStyleLbl="revTx" presStyleIdx="0" presStyleCnt="3" custScaleX="120370">
        <dgm:presLayoutVars>
          <dgm:bulletEnabled val="1"/>
        </dgm:presLayoutVars>
      </dgm:prSet>
      <dgm:spPr/>
    </dgm:pt>
    <dgm:pt modelId="{DEE63B2B-923A-4D6B-8187-9D69A91AF5FF}" type="pres">
      <dgm:prSet presAssocID="{1B12523A-B50F-4DDE-9B4C-983905868529}" presName="space" presStyleCnt="0"/>
      <dgm:spPr/>
    </dgm:pt>
    <dgm:pt modelId="{B322EFD3-6429-4D81-B41B-D754936EDD02}" type="pres">
      <dgm:prSet presAssocID="{38287E0E-723B-4812-921B-E5FF68D9875B}" presName="composite" presStyleCnt="0"/>
      <dgm:spPr/>
    </dgm:pt>
    <dgm:pt modelId="{9B5CD200-423A-4E12-8749-EE93D68C7948}" type="pres">
      <dgm:prSet presAssocID="{38287E0E-723B-4812-921B-E5FF68D9875B}" presName="parTx" presStyleLbl="node1" presStyleIdx="1" presStyleCnt="3" custLinFactNeighborX="-418">
        <dgm:presLayoutVars>
          <dgm:chMax val="0"/>
          <dgm:chPref val="0"/>
          <dgm:bulletEnabled val="1"/>
        </dgm:presLayoutVars>
      </dgm:prSet>
      <dgm:spPr/>
    </dgm:pt>
    <dgm:pt modelId="{7549C5FB-3BB8-4C1E-A6E0-D582072B1DAA}" type="pres">
      <dgm:prSet presAssocID="{38287E0E-723B-4812-921B-E5FF68D9875B}" presName="desTx" presStyleLbl="revTx" presStyleIdx="1" presStyleCnt="3" custLinFactNeighborX="-509">
        <dgm:presLayoutVars>
          <dgm:bulletEnabled val="1"/>
        </dgm:presLayoutVars>
      </dgm:prSet>
      <dgm:spPr/>
    </dgm:pt>
    <dgm:pt modelId="{DA50B842-52B1-4075-9848-19B611EE8780}" type="pres">
      <dgm:prSet presAssocID="{F49DDA91-E830-41B5-8324-92272C84E1F5}" presName="space" presStyleCnt="0"/>
      <dgm:spPr/>
    </dgm:pt>
    <dgm:pt modelId="{EF11E517-0B02-4160-B507-D37103AFE5EB}" type="pres">
      <dgm:prSet presAssocID="{817C2E79-7ED8-48E0-8CAF-E4BF9D375637}" presName="composite" presStyleCnt="0"/>
      <dgm:spPr/>
    </dgm:pt>
    <dgm:pt modelId="{FBECB4A4-C0DA-4D55-99DD-C5369EF4D705}" type="pres">
      <dgm:prSet presAssocID="{817C2E79-7ED8-48E0-8CAF-E4BF9D375637}" presName="parTx" presStyleLbl="node1" presStyleIdx="2" presStyleCnt="3" custLinFactNeighborX="15544" custLinFactNeighborY="-132">
        <dgm:presLayoutVars>
          <dgm:chMax val="0"/>
          <dgm:chPref val="0"/>
          <dgm:bulletEnabled val="1"/>
        </dgm:presLayoutVars>
      </dgm:prSet>
      <dgm:spPr/>
    </dgm:pt>
    <dgm:pt modelId="{546D1741-5BF1-4A52-B86F-CC32F6C9D2EB}" type="pres">
      <dgm:prSet presAssocID="{817C2E79-7ED8-48E0-8CAF-E4BF9D375637}" presName="desTx" presStyleLbl="revTx" presStyleIdx="2" presStyleCnt="3" custLinFactNeighborX="1019" custLinFactNeighborY="95">
        <dgm:presLayoutVars>
          <dgm:bulletEnabled val="1"/>
        </dgm:presLayoutVars>
      </dgm:prSet>
      <dgm:spPr/>
    </dgm:pt>
  </dgm:ptLst>
  <dgm:cxnLst>
    <dgm:cxn modelId="{44BBBC06-43F2-4162-9B3D-213F0895CD50}" type="presOf" srcId="{7D941918-DEBC-4453-A744-17292275F364}" destId="{F55DC08F-0743-4DD7-AD12-36A02012E29F}" srcOrd="0" destOrd="1" presId="urn:microsoft.com/office/officeart/2005/8/layout/chevron1"/>
    <dgm:cxn modelId="{E1560C0D-764D-40AE-9DDE-3A0C4FE1FE9B}" srcId="{817C2E79-7ED8-48E0-8CAF-E4BF9D375637}" destId="{9A232EF2-4616-4969-ABFA-0E353898E574}" srcOrd="0" destOrd="0" parTransId="{9071F173-93DC-4F84-978B-EEC8C44C5778}" sibTransId="{3EBA8DE0-9084-4185-ABB7-062039844734}"/>
    <dgm:cxn modelId="{39B94B17-7396-44CE-9CC1-BBEB14D936DE}" srcId="{E3990866-19A0-44C2-9BDE-6528E95B82D7}" destId="{38287E0E-723B-4812-921B-E5FF68D9875B}" srcOrd="1" destOrd="0" parTransId="{1CDC84F6-6A21-4572-BECE-6C69FE89ED12}" sibTransId="{F49DDA91-E830-41B5-8324-92272C84E1F5}"/>
    <dgm:cxn modelId="{F85E8138-DF58-4CAE-8D4F-100AF2FBCFB1}" type="presOf" srcId="{9A232EF2-4616-4969-ABFA-0E353898E574}" destId="{546D1741-5BF1-4A52-B86F-CC32F6C9D2EB}" srcOrd="0" destOrd="0" presId="urn:microsoft.com/office/officeart/2005/8/layout/chevron1"/>
    <dgm:cxn modelId="{0FB6CB4D-ADFB-4C07-8B12-2AAAAE45BD64}" srcId="{38287E0E-723B-4812-921B-E5FF68D9875B}" destId="{A79C394F-9B08-4A3A-854E-721A5BFE6717}" srcOrd="0" destOrd="0" parTransId="{A3AFA630-F373-4390-B052-A5BB91F109EF}" sibTransId="{2700828E-583B-4C59-A8E5-B54C38C21F1F}"/>
    <dgm:cxn modelId="{52B07F59-6E62-413B-9913-8C52522BA8F9}" type="presOf" srcId="{38287E0E-723B-4812-921B-E5FF68D9875B}" destId="{9B5CD200-423A-4E12-8749-EE93D68C7948}" srcOrd="0" destOrd="0" presId="urn:microsoft.com/office/officeart/2005/8/layout/chevron1"/>
    <dgm:cxn modelId="{45C6CF66-6DF5-49F6-B7E3-243269EC3B29}" type="presOf" srcId="{D773196E-A8F5-42D7-9ADB-BFE4BB059ADC}" destId="{7549C5FB-3BB8-4C1E-A6E0-D582072B1DAA}" srcOrd="0" destOrd="1" presId="urn:microsoft.com/office/officeart/2005/8/layout/chevron1"/>
    <dgm:cxn modelId="{6566B469-D151-4876-9BD6-DCD2AD1A31D3}" type="presOf" srcId="{A79C394F-9B08-4A3A-854E-721A5BFE6717}" destId="{7549C5FB-3BB8-4C1E-A6E0-D582072B1DAA}" srcOrd="0" destOrd="0" presId="urn:microsoft.com/office/officeart/2005/8/layout/chevron1"/>
    <dgm:cxn modelId="{9396DF72-3B66-4965-B63D-6F9543015111}" type="presOf" srcId="{E3990866-19A0-44C2-9BDE-6528E95B82D7}" destId="{5FE39857-2624-4F39-8A8D-45E3C50FF24B}" srcOrd="0" destOrd="0" presId="urn:microsoft.com/office/officeart/2005/8/layout/chevron1"/>
    <dgm:cxn modelId="{3BD3067D-3D80-4C17-9363-EE1870AC3C21}" type="presOf" srcId="{817C2E79-7ED8-48E0-8CAF-E4BF9D375637}" destId="{FBECB4A4-C0DA-4D55-99DD-C5369EF4D705}" srcOrd="0" destOrd="0" presId="urn:microsoft.com/office/officeart/2005/8/layout/chevron1"/>
    <dgm:cxn modelId="{93276C97-DB62-4A5F-9E61-8FE862B81944}" type="presOf" srcId="{BA6EC916-226D-413F-B580-1058C03DB38A}" destId="{7AE0FB0D-E9D1-44A8-99AD-283D10834A0B}" srcOrd="0" destOrd="0" presId="urn:microsoft.com/office/officeart/2005/8/layout/chevron1"/>
    <dgm:cxn modelId="{4D48A4AA-1EB9-4237-A714-7A2CDB46DE35}" type="presOf" srcId="{B569B682-079E-4244-B3FA-9FA008386CD0}" destId="{F55DC08F-0743-4DD7-AD12-36A02012E29F}" srcOrd="0" destOrd="2" presId="urn:microsoft.com/office/officeart/2005/8/layout/chevron1"/>
    <dgm:cxn modelId="{F77E03B2-4953-4110-9F39-1CDD08EABC36}" srcId="{38287E0E-723B-4812-921B-E5FF68D9875B}" destId="{D773196E-A8F5-42D7-9ADB-BFE4BB059ADC}" srcOrd="1" destOrd="0" parTransId="{649A807B-8E02-4F8B-BED8-CF802462497A}" sibTransId="{F8D041E6-C9EA-434F-A6F5-EC156AAB1961}"/>
    <dgm:cxn modelId="{15A16DB6-4B33-4CDC-B783-F1ED9BAA6375}" srcId="{BA6EC916-226D-413F-B580-1058C03DB38A}" destId="{D6EBECA3-CBC6-4FFA-A6A5-F25208870E82}" srcOrd="0" destOrd="0" parTransId="{6A0D872E-AB67-4084-B6CD-931CF2A3F32F}" sibTransId="{6252EB71-D779-4E3E-8623-AE1DFAE11117}"/>
    <dgm:cxn modelId="{F484A5DA-DCD2-4417-8CF6-EDC10A2C0C60}" type="presOf" srcId="{D6EBECA3-CBC6-4FFA-A6A5-F25208870E82}" destId="{F55DC08F-0743-4DD7-AD12-36A02012E29F}" srcOrd="0" destOrd="0" presId="urn:microsoft.com/office/officeart/2005/8/layout/chevron1"/>
    <dgm:cxn modelId="{660799E5-0905-48FE-B84D-1C35CF2FA28F}" srcId="{BA6EC916-226D-413F-B580-1058C03DB38A}" destId="{7D941918-DEBC-4453-A744-17292275F364}" srcOrd="1" destOrd="0" parTransId="{B78D41CB-34FB-48CF-86B8-25647903E325}" sibTransId="{34CC5DCE-7A79-4237-807C-23C8A7863AF9}"/>
    <dgm:cxn modelId="{95E625F8-E131-4441-99CE-40CFC21DBF4B}" srcId="{BA6EC916-226D-413F-B580-1058C03DB38A}" destId="{B569B682-079E-4244-B3FA-9FA008386CD0}" srcOrd="2" destOrd="0" parTransId="{7CA500A4-1695-4D04-84A6-1E7DBB982EC1}" sibTransId="{53425390-6340-4A2A-930B-9950A0ADBC33}"/>
    <dgm:cxn modelId="{46A35BFD-E654-442A-AA1F-178FCB5A99A6}" srcId="{E3990866-19A0-44C2-9BDE-6528E95B82D7}" destId="{BA6EC916-226D-413F-B580-1058C03DB38A}" srcOrd="0" destOrd="0" parTransId="{54B9C8C2-F8B5-4A65-8987-3F8D78BE0157}" sibTransId="{1B12523A-B50F-4DDE-9B4C-983905868529}"/>
    <dgm:cxn modelId="{714FD1FF-B9D2-4D21-B637-BD6D8CCD0FB3}" srcId="{E3990866-19A0-44C2-9BDE-6528E95B82D7}" destId="{817C2E79-7ED8-48E0-8CAF-E4BF9D375637}" srcOrd="2" destOrd="0" parTransId="{994D7B51-B337-408D-B8D4-6D8BB42E804F}" sibTransId="{037E66FA-6923-42B1-873D-C07296E19000}"/>
    <dgm:cxn modelId="{241B135E-A0E5-4F01-BCBF-7D43A45B2B96}" type="presParOf" srcId="{5FE39857-2624-4F39-8A8D-45E3C50FF24B}" destId="{AD956CD3-6F82-446A-89C9-71925467665E}" srcOrd="0" destOrd="0" presId="urn:microsoft.com/office/officeart/2005/8/layout/chevron1"/>
    <dgm:cxn modelId="{5A124B24-958E-4A23-BBCF-4F2001E42EBC}" type="presParOf" srcId="{AD956CD3-6F82-446A-89C9-71925467665E}" destId="{7AE0FB0D-E9D1-44A8-99AD-283D10834A0B}" srcOrd="0" destOrd="0" presId="urn:microsoft.com/office/officeart/2005/8/layout/chevron1"/>
    <dgm:cxn modelId="{1C36FD6C-C064-4888-9364-6A5DC05193D8}" type="presParOf" srcId="{AD956CD3-6F82-446A-89C9-71925467665E}" destId="{F55DC08F-0743-4DD7-AD12-36A02012E29F}" srcOrd="1" destOrd="0" presId="urn:microsoft.com/office/officeart/2005/8/layout/chevron1"/>
    <dgm:cxn modelId="{2DD0D69A-CC49-4A82-8E65-0B071ACEAE12}" type="presParOf" srcId="{5FE39857-2624-4F39-8A8D-45E3C50FF24B}" destId="{DEE63B2B-923A-4D6B-8187-9D69A91AF5FF}" srcOrd="1" destOrd="0" presId="urn:microsoft.com/office/officeart/2005/8/layout/chevron1"/>
    <dgm:cxn modelId="{72E34819-BF35-4C84-BD40-17DB2B798407}" type="presParOf" srcId="{5FE39857-2624-4F39-8A8D-45E3C50FF24B}" destId="{B322EFD3-6429-4D81-B41B-D754936EDD02}" srcOrd="2" destOrd="0" presId="urn:microsoft.com/office/officeart/2005/8/layout/chevron1"/>
    <dgm:cxn modelId="{1C146603-ED81-4476-A6E0-3F316C4D085A}" type="presParOf" srcId="{B322EFD3-6429-4D81-B41B-D754936EDD02}" destId="{9B5CD200-423A-4E12-8749-EE93D68C7948}" srcOrd="0" destOrd="0" presId="urn:microsoft.com/office/officeart/2005/8/layout/chevron1"/>
    <dgm:cxn modelId="{3E329B5C-522F-43B0-8E9F-DA239D9667A1}" type="presParOf" srcId="{B322EFD3-6429-4D81-B41B-D754936EDD02}" destId="{7549C5FB-3BB8-4C1E-A6E0-D582072B1DAA}" srcOrd="1" destOrd="0" presId="urn:microsoft.com/office/officeart/2005/8/layout/chevron1"/>
    <dgm:cxn modelId="{D7572491-689F-420C-8DA4-4DC4793CE0AF}" type="presParOf" srcId="{5FE39857-2624-4F39-8A8D-45E3C50FF24B}" destId="{DA50B842-52B1-4075-9848-19B611EE8780}" srcOrd="3" destOrd="0" presId="urn:microsoft.com/office/officeart/2005/8/layout/chevron1"/>
    <dgm:cxn modelId="{460F7509-D530-4FF4-8CAD-316576AF722C}" type="presParOf" srcId="{5FE39857-2624-4F39-8A8D-45E3C50FF24B}" destId="{EF11E517-0B02-4160-B507-D37103AFE5EB}" srcOrd="4" destOrd="0" presId="urn:microsoft.com/office/officeart/2005/8/layout/chevron1"/>
    <dgm:cxn modelId="{68B0C8D7-C394-468B-986B-F257BFBB48A2}" type="presParOf" srcId="{EF11E517-0B02-4160-B507-D37103AFE5EB}" destId="{FBECB4A4-C0DA-4D55-99DD-C5369EF4D705}" srcOrd="0" destOrd="0" presId="urn:microsoft.com/office/officeart/2005/8/layout/chevron1"/>
    <dgm:cxn modelId="{DCBE8F11-E546-4617-A59F-5A8B85258375}" type="presParOf" srcId="{EF11E517-0B02-4160-B507-D37103AFE5EB}" destId="{546D1741-5BF1-4A52-B86F-CC32F6C9D2EB}" srcOrd="1"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5BCA74-69A3-4738-8E80-DCADBA31F65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DC78778A-BFDC-41BB-8BA3-3B46907D606C}">
      <dgm:prSet phldrT="[Text]"/>
      <dgm:spPr/>
      <dgm:t>
        <a:bodyPr/>
        <a:lstStyle/>
        <a:p>
          <a:r>
            <a:rPr lang="en-US" dirty="0"/>
            <a:t>Restrictions can be temporary</a:t>
          </a:r>
        </a:p>
      </dgm:t>
    </dgm:pt>
    <dgm:pt modelId="{C7082B73-0055-426B-8AA6-0687AF91D6FB}" type="parTrans" cxnId="{45F2F64F-2562-45C7-A2FF-F2575EF39278}">
      <dgm:prSet/>
      <dgm:spPr/>
      <dgm:t>
        <a:bodyPr/>
        <a:lstStyle/>
        <a:p>
          <a:endParaRPr lang="en-US"/>
        </a:p>
      </dgm:t>
    </dgm:pt>
    <dgm:pt modelId="{63614A5E-AB06-4B37-8EE6-35F602F225FF}" type="sibTrans" cxnId="{45F2F64F-2562-45C7-A2FF-F2575EF39278}">
      <dgm:prSet/>
      <dgm:spPr/>
      <dgm:t>
        <a:bodyPr/>
        <a:lstStyle/>
        <a:p>
          <a:endParaRPr lang="en-US"/>
        </a:p>
      </dgm:t>
    </dgm:pt>
    <dgm:pt modelId="{7F64D329-6C0C-4A86-A46E-4D7763BDACE4}">
      <dgm:prSet phldrT="[Text]"/>
      <dgm:spPr/>
      <dgm:t>
        <a:bodyPr/>
        <a:lstStyle/>
        <a:p>
          <a:r>
            <a:rPr lang="en-US" dirty="0"/>
            <a:t>Restrictions can be perpetual</a:t>
          </a:r>
        </a:p>
      </dgm:t>
    </dgm:pt>
    <dgm:pt modelId="{27264B57-3CD3-4D02-ADF1-28907EBB2F5B}" type="parTrans" cxnId="{7994529C-EDED-465B-872A-DB6A53A9DD02}">
      <dgm:prSet/>
      <dgm:spPr/>
      <dgm:t>
        <a:bodyPr/>
        <a:lstStyle/>
        <a:p>
          <a:endParaRPr lang="en-US"/>
        </a:p>
      </dgm:t>
    </dgm:pt>
    <dgm:pt modelId="{E268CCE5-307E-408C-BE14-274CA307859A}" type="sibTrans" cxnId="{7994529C-EDED-465B-872A-DB6A53A9DD02}">
      <dgm:prSet/>
      <dgm:spPr/>
      <dgm:t>
        <a:bodyPr/>
        <a:lstStyle/>
        <a:p>
          <a:endParaRPr lang="en-US"/>
        </a:p>
      </dgm:t>
    </dgm:pt>
    <dgm:pt modelId="{47F1CB82-88CB-4ADB-9D17-D2A4DBBD651A}">
      <dgm:prSet phldrT="[Text]"/>
      <dgm:spPr/>
      <dgm:t>
        <a:bodyPr/>
        <a:lstStyle/>
        <a:p>
          <a:r>
            <a:rPr lang="en-US" dirty="0"/>
            <a:t>Certain restrictions can be implied</a:t>
          </a:r>
        </a:p>
      </dgm:t>
    </dgm:pt>
    <dgm:pt modelId="{5D2216A4-F101-4B6F-9DFA-738384271CFC}" type="parTrans" cxnId="{97C476D3-B253-480F-BDF2-17E160966C7C}">
      <dgm:prSet/>
      <dgm:spPr/>
      <dgm:t>
        <a:bodyPr/>
        <a:lstStyle/>
        <a:p>
          <a:endParaRPr lang="en-US"/>
        </a:p>
      </dgm:t>
    </dgm:pt>
    <dgm:pt modelId="{6282ED75-428C-4934-9C53-D0F694BE833D}" type="sibTrans" cxnId="{97C476D3-B253-480F-BDF2-17E160966C7C}">
      <dgm:prSet/>
      <dgm:spPr/>
      <dgm:t>
        <a:bodyPr/>
        <a:lstStyle/>
        <a:p>
          <a:endParaRPr lang="en-US"/>
        </a:p>
      </dgm:t>
    </dgm:pt>
    <dgm:pt modelId="{184A2BDF-1310-4A14-AB20-94392EEAAC4A}" type="pres">
      <dgm:prSet presAssocID="{075BCA74-69A3-4738-8E80-DCADBA31F65A}" presName="diagram" presStyleCnt="0">
        <dgm:presLayoutVars>
          <dgm:dir/>
          <dgm:resizeHandles val="exact"/>
        </dgm:presLayoutVars>
      </dgm:prSet>
      <dgm:spPr/>
    </dgm:pt>
    <dgm:pt modelId="{C81E786C-A0DD-425C-BBAF-6E98C06D06F0}" type="pres">
      <dgm:prSet presAssocID="{DC78778A-BFDC-41BB-8BA3-3B46907D606C}" presName="node" presStyleLbl="node1" presStyleIdx="0" presStyleCnt="3">
        <dgm:presLayoutVars>
          <dgm:bulletEnabled val="1"/>
        </dgm:presLayoutVars>
      </dgm:prSet>
      <dgm:spPr/>
    </dgm:pt>
    <dgm:pt modelId="{F7BEFC79-C544-40EE-9FB6-62703E24695B}" type="pres">
      <dgm:prSet presAssocID="{63614A5E-AB06-4B37-8EE6-35F602F225FF}" presName="sibTrans" presStyleCnt="0"/>
      <dgm:spPr/>
    </dgm:pt>
    <dgm:pt modelId="{41C7FB5F-2CBF-4FA4-B19C-1354E29975C0}" type="pres">
      <dgm:prSet presAssocID="{7F64D329-6C0C-4A86-A46E-4D7763BDACE4}" presName="node" presStyleLbl="node1" presStyleIdx="1" presStyleCnt="3">
        <dgm:presLayoutVars>
          <dgm:bulletEnabled val="1"/>
        </dgm:presLayoutVars>
      </dgm:prSet>
      <dgm:spPr/>
    </dgm:pt>
    <dgm:pt modelId="{AF6E3BC5-59D8-4450-9309-4DC4BE9BBBE8}" type="pres">
      <dgm:prSet presAssocID="{E268CCE5-307E-408C-BE14-274CA307859A}" presName="sibTrans" presStyleCnt="0"/>
      <dgm:spPr/>
    </dgm:pt>
    <dgm:pt modelId="{B9A9411C-943E-47DE-A492-4C6285CABA82}" type="pres">
      <dgm:prSet presAssocID="{47F1CB82-88CB-4ADB-9D17-D2A4DBBD651A}" presName="node" presStyleLbl="node1" presStyleIdx="2" presStyleCnt="3">
        <dgm:presLayoutVars>
          <dgm:bulletEnabled val="1"/>
        </dgm:presLayoutVars>
      </dgm:prSet>
      <dgm:spPr/>
    </dgm:pt>
  </dgm:ptLst>
  <dgm:cxnLst>
    <dgm:cxn modelId="{45F2F64F-2562-45C7-A2FF-F2575EF39278}" srcId="{075BCA74-69A3-4738-8E80-DCADBA31F65A}" destId="{DC78778A-BFDC-41BB-8BA3-3B46907D606C}" srcOrd="0" destOrd="0" parTransId="{C7082B73-0055-426B-8AA6-0687AF91D6FB}" sibTransId="{63614A5E-AB06-4B37-8EE6-35F602F225FF}"/>
    <dgm:cxn modelId="{7994529C-EDED-465B-872A-DB6A53A9DD02}" srcId="{075BCA74-69A3-4738-8E80-DCADBA31F65A}" destId="{7F64D329-6C0C-4A86-A46E-4D7763BDACE4}" srcOrd="1" destOrd="0" parTransId="{27264B57-3CD3-4D02-ADF1-28907EBB2F5B}" sibTransId="{E268CCE5-307E-408C-BE14-274CA307859A}"/>
    <dgm:cxn modelId="{0B7139A2-C98D-4D58-B9FD-86681E17CD36}" type="presOf" srcId="{DC78778A-BFDC-41BB-8BA3-3B46907D606C}" destId="{C81E786C-A0DD-425C-BBAF-6E98C06D06F0}" srcOrd="0" destOrd="0" presId="urn:microsoft.com/office/officeart/2005/8/layout/default"/>
    <dgm:cxn modelId="{B42811CC-03F4-48B9-BA35-4F004D2597D0}" type="presOf" srcId="{47F1CB82-88CB-4ADB-9D17-D2A4DBBD651A}" destId="{B9A9411C-943E-47DE-A492-4C6285CABA82}" srcOrd="0" destOrd="0" presId="urn:microsoft.com/office/officeart/2005/8/layout/default"/>
    <dgm:cxn modelId="{97C476D3-B253-480F-BDF2-17E160966C7C}" srcId="{075BCA74-69A3-4738-8E80-DCADBA31F65A}" destId="{47F1CB82-88CB-4ADB-9D17-D2A4DBBD651A}" srcOrd="2" destOrd="0" parTransId="{5D2216A4-F101-4B6F-9DFA-738384271CFC}" sibTransId="{6282ED75-428C-4934-9C53-D0F694BE833D}"/>
    <dgm:cxn modelId="{0A152EEA-0607-4500-9DE4-40FD36D28183}" type="presOf" srcId="{075BCA74-69A3-4738-8E80-DCADBA31F65A}" destId="{184A2BDF-1310-4A14-AB20-94392EEAAC4A}" srcOrd="0" destOrd="0" presId="urn:microsoft.com/office/officeart/2005/8/layout/default"/>
    <dgm:cxn modelId="{A13B82FC-85C1-46BB-BAB4-DAE6D9B687B9}" type="presOf" srcId="{7F64D329-6C0C-4A86-A46E-4D7763BDACE4}" destId="{41C7FB5F-2CBF-4FA4-B19C-1354E29975C0}" srcOrd="0" destOrd="0" presId="urn:microsoft.com/office/officeart/2005/8/layout/default"/>
    <dgm:cxn modelId="{7CDEC609-A4F9-4CC5-9BBC-888DE7E9AD19}" type="presParOf" srcId="{184A2BDF-1310-4A14-AB20-94392EEAAC4A}" destId="{C81E786C-A0DD-425C-BBAF-6E98C06D06F0}" srcOrd="0" destOrd="0" presId="urn:microsoft.com/office/officeart/2005/8/layout/default"/>
    <dgm:cxn modelId="{5E27C25E-1DA1-406B-897C-6FA241835751}" type="presParOf" srcId="{184A2BDF-1310-4A14-AB20-94392EEAAC4A}" destId="{F7BEFC79-C544-40EE-9FB6-62703E24695B}" srcOrd="1" destOrd="0" presId="urn:microsoft.com/office/officeart/2005/8/layout/default"/>
    <dgm:cxn modelId="{D505AE63-E667-4AF9-AEAD-4298E46DF966}" type="presParOf" srcId="{184A2BDF-1310-4A14-AB20-94392EEAAC4A}" destId="{41C7FB5F-2CBF-4FA4-B19C-1354E29975C0}" srcOrd="2" destOrd="0" presId="urn:microsoft.com/office/officeart/2005/8/layout/default"/>
    <dgm:cxn modelId="{E7056B3F-6D21-464D-9130-33FE22009010}" type="presParOf" srcId="{184A2BDF-1310-4A14-AB20-94392EEAAC4A}" destId="{AF6E3BC5-59D8-4450-9309-4DC4BE9BBBE8}" srcOrd="3" destOrd="0" presId="urn:microsoft.com/office/officeart/2005/8/layout/default"/>
    <dgm:cxn modelId="{D8091B02-EE68-49F7-9C80-7E5D03FE5AB7}" type="presParOf" srcId="{184A2BDF-1310-4A14-AB20-94392EEAAC4A}" destId="{B9A9411C-943E-47DE-A492-4C6285CABA82}"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E0FB0D-E9D1-44A8-99AD-283D10834A0B}">
      <dsp:nvSpPr>
        <dsp:cNvPr id="0" name=""/>
        <dsp:cNvSpPr/>
      </dsp:nvSpPr>
      <dsp:spPr>
        <a:xfrm>
          <a:off x="245834" y="630560"/>
          <a:ext cx="3015610" cy="1206244"/>
        </a:xfrm>
        <a:prstGeom prst="chevr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US" sz="2200" kern="1200" dirty="0"/>
            <a:t>Evaluate Transaction Substance</a:t>
          </a:r>
        </a:p>
      </dsp:txBody>
      <dsp:txXfrm>
        <a:off x="848956" y="630560"/>
        <a:ext cx="1809366" cy="1206244"/>
      </dsp:txXfrm>
    </dsp:sp>
    <dsp:sp modelId="{F55DC08F-0743-4DD7-AD12-36A02012E29F}">
      <dsp:nvSpPr>
        <dsp:cNvPr id="0" name=""/>
        <dsp:cNvSpPr/>
      </dsp:nvSpPr>
      <dsp:spPr>
        <a:xfrm>
          <a:off x="123" y="1987585"/>
          <a:ext cx="2903912" cy="1828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ctr" defTabSz="822325">
            <a:lnSpc>
              <a:spcPct val="90000"/>
            </a:lnSpc>
            <a:spcBef>
              <a:spcPct val="0"/>
            </a:spcBef>
            <a:spcAft>
              <a:spcPct val="15000"/>
            </a:spcAft>
            <a:buFont typeface="Courier New" panose="02070309020205020404" pitchFamily="49" charset="0"/>
            <a:buNone/>
          </a:pPr>
          <a:r>
            <a:rPr lang="en-US" sz="1850" kern="1200" baseline="0" dirty="0">
              <a:solidFill>
                <a:schemeClr val="tx1">
                  <a:lumMod val="50000"/>
                  <a:lumOff val="50000"/>
                </a:schemeClr>
              </a:solidFill>
            </a:rPr>
            <a:t>Contributions indicate:</a:t>
          </a:r>
        </a:p>
        <a:p>
          <a:pPr marL="171450" lvl="1" indent="-171450" algn="ctr" defTabSz="822325">
            <a:lnSpc>
              <a:spcPct val="90000"/>
            </a:lnSpc>
            <a:spcBef>
              <a:spcPct val="0"/>
            </a:spcBef>
            <a:spcAft>
              <a:spcPct val="15000"/>
            </a:spcAft>
            <a:buFont typeface="Courier New" panose="02070309020205020404" pitchFamily="49" charset="0"/>
            <a:buChar char="o"/>
          </a:pPr>
          <a:r>
            <a:rPr lang="en-US" sz="1850" kern="1200" baseline="0" dirty="0">
              <a:solidFill>
                <a:schemeClr val="tx1">
                  <a:lumMod val="50000"/>
                  <a:lumOff val="50000"/>
                </a:schemeClr>
              </a:solidFill>
            </a:rPr>
            <a:t>No customer buying for themselves. *</a:t>
          </a:r>
        </a:p>
        <a:p>
          <a:pPr marL="171450" lvl="1" indent="-171450" algn="ctr" defTabSz="822325">
            <a:lnSpc>
              <a:spcPct val="90000"/>
            </a:lnSpc>
            <a:spcBef>
              <a:spcPct val="0"/>
            </a:spcBef>
            <a:spcAft>
              <a:spcPct val="15000"/>
            </a:spcAft>
            <a:buFont typeface="Courier New" panose="02070309020205020404" pitchFamily="49" charset="0"/>
            <a:buChar char="o"/>
          </a:pPr>
          <a:r>
            <a:rPr lang="en-US" sz="1850" kern="1200" baseline="0" dirty="0">
              <a:solidFill>
                <a:schemeClr val="tx1">
                  <a:lumMod val="50000"/>
                  <a:lumOff val="50000"/>
                </a:schemeClr>
              </a:solidFill>
            </a:rPr>
            <a:t>Considerations around method of delivery and determination of price or contract value. </a:t>
          </a:r>
        </a:p>
      </dsp:txBody>
      <dsp:txXfrm>
        <a:off x="123" y="1987585"/>
        <a:ext cx="2903912" cy="1828125"/>
      </dsp:txXfrm>
    </dsp:sp>
    <dsp:sp modelId="{9B5CD200-423A-4E12-8749-EE93D68C7948}">
      <dsp:nvSpPr>
        <dsp:cNvPr id="0" name=""/>
        <dsp:cNvSpPr/>
      </dsp:nvSpPr>
      <dsp:spPr>
        <a:xfrm>
          <a:off x="3032840" y="630560"/>
          <a:ext cx="3015610" cy="1206244"/>
        </a:xfrm>
        <a:prstGeom prst="chevr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US" sz="2200" kern="1200" baseline="0" dirty="0">
              <a:solidFill>
                <a:schemeClr val="bg1"/>
              </a:solidFill>
            </a:rPr>
            <a:t>Identify Conditions</a:t>
          </a:r>
        </a:p>
      </dsp:txBody>
      <dsp:txXfrm>
        <a:off x="3635962" y="630560"/>
        <a:ext cx="1809366" cy="1206244"/>
      </dsp:txXfrm>
    </dsp:sp>
    <dsp:sp modelId="{7549C5FB-3BB8-4C1E-A6E0-D582072B1DAA}">
      <dsp:nvSpPr>
        <dsp:cNvPr id="0" name=""/>
        <dsp:cNvSpPr/>
      </dsp:nvSpPr>
      <dsp:spPr>
        <a:xfrm>
          <a:off x="3033166" y="1987585"/>
          <a:ext cx="2412488" cy="1828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ctr" defTabSz="822325">
            <a:lnSpc>
              <a:spcPct val="90000"/>
            </a:lnSpc>
            <a:spcBef>
              <a:spcPct val="0"/>
            </a:spcBef>
            <a:spcAft>
              <a:spcPct val="15000"/>
            </a:spcAft>
            <a:buFont typeface="Courier New" panose="02070309020205020404" pitchFamily="49" charset="0"/>
            <a:buChar char="o"/>
          </a:pPr>
          <a:r>
            <a:rPr lang="en-US" sz="1850" kern="1200" baseline="0" dirty="0">
              <a:solidFill>
                <a:schemeClr val="tx1">
                  <a:lumMod val="50000"/>
                  <a:lumOff val="50000"/>
                </a:schemeClr>
              </a:solidFill>
            </a:rPr>
            <a:t>Donor imposed barriers.</a:t>
          </a:r>
        </a:p>
        <a:p>
          <a:pPr marL="171450" lvl="1" indent="-171450" algn="ctr" defTabSz="822325">
            <a:lnSpc>
              <a:spcPct val="90000"/>
            </a:lnSpc>
            <a:spcBef>
              <a:spcPct val="0"/>
            </a:spcBef>
            <a:spcAft>
              <a:spcPct val="15000"/>
            </a:spcAft>
            <a:buFont typeface="Courier New" panose="02070309020205020404" pitchFamily="49" charset="0"/>
            <a:buChar char="o"/>
          </a:pPr>
          <a:r>
            <a:rPr lang="en-US" sz="1850" kern="1200" baseline="0" dirty="0">
              <a:solidFill>
                <a:schemeClr val="tx1">
                  <a:lumMod val="50000"/>
                  <a:lumOff val="50000"/>
                </a:schemeClr>
              </a:solidFill>
            </a:rPr>
            <a:t>Prohibit the recording of revenue/affect timing.</a:t>
          </a:r>
        </a:p>
      </dsp:txBody>
      <dsp:txXfrm>
        <a:off x="3033166" y="1987585"/>
        <a:ext cx="2412488" cy="1828125"/>
      </dsp:txXfrm>
    </dsp:sp>
    <dsp:sp modelId="{FBECB4A4-C0DA-4D55-99DD-C5369EF4D705}">
      <dsp:nvSpPr>
        <dsp:cNvPr id="0" name=""/>
        <dsp:cNvSpPr/>
      </dsp:nvSpPr>
      <dsp:spPr>
        <a:xfrm>
          <a:off x="5845180" y="628968"/>
          <a:ext cx="3015610" cy="1206244"/>
        </a:xfrm>
        <a:prstGeom prst="chevr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US" sz="2200" kern="1200" baseline="0" dirty="0">
              <a:solidFill>
                <a:schemeClr val="bg1"/>
              </a:solidFill>
            </a:rPr>
            <a:t>Identify Restrictions</a:t>
          </a:r>
        </a:p>
      </dsp:txBody>
      <dsp:txXfrm>
        <a:off x="6448302" y="628968"/>
        <a:ext cx="1809366" cy="1206244"/>
      </dsp:txXfrm>
    </dsp:sp>
    <dsp:sp modelId="{546D1741-5BF1-4A52-B86F-CC32F6C9D2EB}">
      <dsp:nvSpPr>
        <dsp:cNvPr id="0" name=""/>
        <dsp:cNvSpPr/>
      </dsp:nvSpPr>
      <dsp:spPr>
        <a:xfrm>
          <a:off x="5869640" y="1989322"/>
          <a:ext cx="2412488" cy="1828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ctr" defTabSz="822325">
            <a:lnSpc>
              <a:spcPct val="90000"/>
            </a:lnSpc>
            <a:spcBef>
              <a:spcPct val="0"/>
            </a:spcBef>
            <a:spcAft>
              <a:spcPct val="15000"/>
            </a:spcAft>
            <a:buFont typeface="Courier New" panose="02070309020205020404" pitchFamily="49" charset="0"/>
            <a:buChar char="o"/>
          </a:pPr>
          <a:r>
            <a:rPr lang="en-US" sz="1850" kern="1200" baseline="0" dirty="0">
              <a:solidFill>
                <a:schemeClr val="tx1">
                  <a:lumMod val="50000"/>
                  <a:lumOff val="50000"/>
                </a:schemeClr>
              </a:solidFill>
            </a:rPr>
            <a:t>Donor imposed limitation on the use of funds.</a:t>
          </a:r>
        </a:p>
      </dsp:txBody>
      <dsp:txXfrm>
        <a:off x="5869640" y="1989322"/>
        <a:ext cx="2412488" cy="18281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1E786C-A0DD-425C-BBAF-6E98C06D06F0}">
      <dsp:nvSpPr>
        <dsp:cNvPr id="0" name=""/>
        <dsp:cNvSpPr/>
      </dsp:nvSpPr>
      <dsp:spPr>
        <a:xfrm>
          <a:off x="0" y="592666"/>
          <a:ext cx="2539999" cy="152400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Restrictions can be temporary</a:t>
          </a:r>
        </a:p>
      </dsp:txBody>
      <dsp:txXfrm>
        <a:off x="0" y="592666"/>
        <a:ext cx="2539999" cy="1524000"/>
      </dsp:txXfrm>
    </dsp:sp>
    <dsp:sp modelId="{41C7FB5F-2CBF-4FA4-B19C-1354E29975C0}">
      <dsp:nvSpPr>
        <dsp:cNvPr id="0" name=""/>
        <dsp:cNvSpPr/>
      </dsp:nvSpPr>
      <dsp:spPr>
        <a:xfrm>
          <a:off x="2794000" y="592666"/>
          <a:ext cx="2539999" cy="152400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Restrictions can be perpetual</a:t>
          </a:r>
        </a:p>
      </dsp:txBody>
      <dsp:txXfrm>
        <a:off x="2794000" y="592666"/>
        <a:ext cx="2539999" cy="1524000"/>
      </dsp:txXfrm>
    </dsp:sp>
    <dsp:sp modelId="{B9A9411C-943E-47DE-A492-4C6285CABA82}">
      <dsp:nvSpPr>
        <dsp:cNvPr id="0" name=""/>
        <dsp:cNvSpPr/>
      </dsp:nvSpPr>
      <dsp:spPr>
        <a:xfrm>
          <a:off x="5587999" y="592666"/>
          <a:ext cx="2539999" cy="152400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Certain restrictions can be implied</a:t>
          </a:r>
        </a:p>
      </dsp:txBody>
      <dsp:txXfrm>
        <a:off x="5587999" y="592666"/>
        <a:ext cx="2539999" cy="152400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BD7CFD-5E17-4AB3-8019-ADC5B3863974}" type="datetimeFigureOut">
              <a:rPr lang="en-US" smtClean="0"/>
              <a:t>5/19/23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D82D5D-0740-44B2-A7CD-8632A17AA6F9}" type="slidenum">
              <a:rPr lang="en-US" smtClean="0"/>
              <a:t>‹#›</a:t>
            </a:fld>
            <a:endParaRPr lang="en-US" dirty="0"/>
          </a:p>
        </p:txBody>
      </p:sp>
    </p:spTree>
    <p:extLst>
      <p:ext uri="{BB962C8B-B14F-4D97-AF65-F5344CB8AC3E}">
        <p14:creationId xmlns:p14="http://schemas.microsoft.com/office/powerpoint/2010/main" val="1975799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D82D5D-0740-44B2-A7CD-8632A17AA6F9}" type="slidenum">
              <a:rPr lang="en-US" smtClean="0"/>
              <a:t>1</a:t>
            </a:fld>
            <a:endParaRPr lang="en-US" dirty="0"/>
          </a:p>
        </p:txBody>
      </p:sp>
    </p:spTree>
    <p:extLst>
      <p:ext uri="{BB962C8B-B14F-4D97-AF65-F5344CB8AC3E}">
        <p14:creationId xmlns:p14="http://schemas.microsoft.com/office/powerpoint/2010/main" val="28096688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D82D5D-0740-44B2-A7CD-8632A17AA6F9}" type="slidenum">
              <a:rPr lang="en-US" smtClean="0"/>
              <a:t>17</a:t>
            </a:fld>
            <a:endParaRPr lang="en-US" dirty="0"/>
          </a:p>
        </p:txBody>
      </p:sp>
    </p:spTree>
    <p:extLst>
      <p:ext uri="{BB962C8B-B14F-4D97-AF65-F5344CB8AC3E}">
        <p14:creationId xmlns:p14="http://schemas.microsoft.com/office/powerpoint/2010/main" val="2619312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573EC5-0C9E-4CDE-98EB-0E9F4837F4BD}" type="slidenum">
              <a:rPr lang="en-US" smtClean="0"/>
              <a:t>24</a:t>
            </a:fld>
            <a:endParaRPr lang="en-US" dirty="0"/>
          </a:p>
        </p:txBody>
      </p:sp>
    </p:spTree>
    <p:extLst>
      <p:ext uri="{BB962C8B-B14F-4D97-AF65-F5344CB8AC3E}">
        <p14:creationId xmlns:p14="http://schemas.microsoft.com/office/powerpoint/2010/main" val="1384211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D82D5D-0740-44B2-A7CD-8632A17AA6F9}" type="slidenum">
              <a:rPr lang="en-US" smtClean="0"/>
              <a:t>25</a:t>
            </a:fld>
            <a:endParaRPr lang="en-US" dirty="0"/>
          </a:p>
        </p:txBody>
      </p:sp>
    </p:spTree>
    <p:extLst>
      <p:ext uri="{BB962C8B-B14F-4D97-AF65-F5344CB8AC3E}">
        <p14:creationId xmlns:p14="http://schemas.microsoft.com/office/powerpoint/2010/main" val="4222091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D82D5D-0740-44B2-A7CD-8632A17AA6F9}" type="slidenum">
              <a:rPr lang="en-US" smtClean="0"/>
              <a:t>4</a:t>
            </a:fld>
            <a:endParaRPr lang="en-US" dirty="0"/>
          </a:p>
        </p:txBody>
      </p:sp>
    </p:spTree>
    <p:extLst>
      <p:ext uri="{BB962C8B-B14F-4D97-AF65-F5344CB8AC3E}">
        <p14:creationId xmlns:p14="http://schemas.microsoft.com/office/powerpoint/2010/main" val="2553720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D82D5D-0740-44B2-A7CD-8632A17AA6F9}" type="slidenum">
              <a:rPr lang="en-US" smtClean="0"/>
              <a:t>5</a:t>
            </a:fld>
            <a:endParaRPr lang="en-US" dirty="0"/>
          </a:p>
        </p:txBody>
      </p:sp>
    </p:spTree>
    <p:extLst>
      <p:ext uri="{BB962C8B-B14F-4D97-AF65-F5344CB8AC3E}">
        <p14:creationId xmlns:p14="http://schemas.microsoft.com/office/powerpoint/2010/main" val="1636946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5573EC5-0C9E-4CDE-98EB-0E9F4837F4BD}" type="slidenum">
              <a:rPr lang="en-US" smtClean="0"/>
              <a:t>6</a:t>
            </a:fld>
            <a:endParaRPr lang="en-US" dirty="0"/>
          </a:p>
        </p:txBody>
      </p:sp>
    </p:spTree>
    <p:extLst>
      <p:ext uri="{BB962C8B-B14F-4D97-AF65-F5344CB8AC3E}">
        <p14:creationId xmlns:p14="http://schemas.microsoft.com/office/powerpoint/2010/main" val="2426921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D82D5D-0740-44B2-A7CD-8632A17AA6F9}" type="slidenum">
              <a:rPr lang="en-US" smtClean="0"/>
              <a:t>8</a:t>
            </a:fld>
            <a:endParaRPr lang="en-US" dirty="0"/>
          </a:p>
        </p:txBody>
      </p:sp>
    </p:spTree>
    <p:extLst>
      <p:ext uri="{BB962C8B-B14F-4D97-AF65-F5344CB8AC3E}">
        <p14:creationId xmlns:p14="http://schemas.microsoft.com/office/powerpoint/2010/main" val="4287245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D82D5D-0740-44B2-A7CD-8632A17AA6F9}" type="slidenum">
              <a:rPr lang="en-US" smtClean="0"/>
              <a:t>11</a:t>
            </a:fld>
            <a:endParaRPr lang="en-US" dirty="0"/>
          </a:p>
        </p:txBody>
      </p:sp>
    </p:spTree>
    <p:extLst>
      <p:ext uri="{BB962C8B-B14F-4D97-AF65-F5344CB8AC3E}">
        <p14:creationId xmlns:p14="http://schemas.microsoft.com/office/powerpoint/2010/main" val="3322753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l"/>
            <a:endParaRPr lang="en-US" sz="1400" dirty="0"/>
          </a:p>
        </p:txBody>
      </p:sp>
      <p:sp>
        <p:nvSpPr>
          <p:cNvPr id="4" name="Slide Number Placeholder 3"/>
          <p:cNvSpPr>
            <a:spLocks noGrp="1"/>
          </p:cNvSpPr>
          <p:nvPr>
            <p:ph type="sldNum" sz="quarter" idx="5"/>
          </p:nvPr>
        </p:nvSpPr>
        <p:spPr/>
        <p:txBody>
          <a:bodyPr/>
          <a:lstStyle/>
          <a:p>
            <a:fld id="{10D82D5D-0740-44B2-A7CD-8632A17AA6F9}" type="slidenum">
              <a:rPr lang="en-US" smtClean="0"/>
              <a:t>12</a:t>
            </a:fld>
            <a:endParaRPr lang="en-US" dirty="0"/>
          </a:p>
        </p:txBody>
      </p:sp>
    </p:spTree>
    <p:extLst>
      <p:ext uri="{BB962C8B-B14F-4D97-AF65-F5344CB8AC3E}">
        <p14:creationId xmlns:p14="http://schemas.microsoft.com/office/powerpoint/2010/main" val="3104292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D82D5D-0740-44B2-A7CD-8632A17AA6F9}" type="slidenum">
              <a:rPr lang="en-US" smtClean="0"/>
              <a:t>13</a:t>
            </a:fld>
            <a:endParaRPr lang="en-US" dirty="0"/>
          </a:p>
        </p:txBody>
      </p:sp>
    </p:spTree>
    <p:extLst>
      <p:ext uri="{BB962C8B-B14F-4D97-AF65-F5344CB8AC3E}">
        <p14:creationId xmlns:p14="http://schemas.microsoft.com/office/powerpoint/2010/main" val="1341756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D82D5D-0740-44B2-A7CD-8632A17AA6F9}" type="slidenum">
              <a:rPr lang="en-US" smtClean="0"/>
              <a:t>14</a:t>
            </a:fld>
            <a:endParaRPr lang="en-US" dirty="0"/>
          </a:p>
        </p:txBody>
      </p:sp>
    </p:spTree>
    <p:extLst>
      <p:ext uri="{BB962C8B-B14F-4D97-AF65-F5344CB8AC3E}">
        <p14:creationId xmlns:p14="http://schemas.microsoft.com/office/powerpoint/2010/main" val="6753811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5"/>
            <a:ext cx="7766936" cy="1096899"/>
          </a:xfrm>
        </p:spPr>
        <p:txBody>
          <a:bodyPr anchor="t"/>
          <a:lstStyle>
            <a:lvl1pPr marL="0" indent="0" algn="r">
              <a:buNone/>
              <a:defRPr>
                <a:solidFill>
                  <a:schemeClr val="tx1">
                    <a:lumMod val="50000"/>
                    <a:lumOff val="50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10" name="Picture 9">
            <a:extLst>
              <a:ext uri="{FF2B5EF4-FFF2-40B4-BE49-F238E27FC236}">
                <a16:creationId xmlns:a16="http://schemas.microsoft.com/office/drawing/2014/main" id="{7EA8DE82-8A36-DB94-F679-C707C79FD2ED}"/>
              </a:ext>
            </a:extLst>
          </p:cNvPr>
          <p:cNvPicPr>
            <a:picLocks noChangeAspect="1"/>
          </p:cNvPicPr>
          <p:nvPr userDrawn="1"/>
        </p:nvPicPr>
        <p:blipFill>
          <a:blip r:embed="rId2"/>
          <a:stretch>
            <a:fillRect/>
          </a:stretch>
        </p:blipFill>
        <p:spPr>
          <a:xfrm>
            <a:off x="10122219" y="5583126"/>
            <a:ext cx="1836629" cy="82336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1"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sz="1800"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1"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5/19/23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4" y="609601"/>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1"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2"/>
            <a:ext cx="1036320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2"/>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5/19/23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6292548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5/19/23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9620061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609600"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5/19/23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604184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5/19/23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3758633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5/19/23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74060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9"/>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5"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69" y="2160590"/>
            <a:ext cx="4184035"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5/19/23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6" y="2160983"/>
            <a:ext cx="4185623" cy="576262"/>
          </a:xfrm>
        </p:spPr>
        <p:txBody>
          <a:bodyPr anchor="b">
            <a:noAutofit/>
          </a:bodyPr>
          <a:lstStyle>
            <a:lvl1pPr marL="0" indent="0">
              <a:buNone/>
              <a:defRPr sz="2400" b="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6" y="2737247"/>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9" cy="576262"/>
          </a:xfrm>
        </p:spPr>
        <p:txBody>
          <a:bodyPr anchor="b">
            <a:noAutofit/>
          </a:bodyPr>
          <a:lstStyle>
            <a:lvl1pPr marL="0" indent="0">
              <a:buNone/>
              <a:defRPr sz="2400" b="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5" y="2737247"/>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5/19/23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5/19/23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5/19/23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2" y="514926"/>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5" y="2777069"/>
            <a:ext cx="3854528" cy="2584449"/>
          </a:xfrm>
        </p:spPr>
        <p:txBody>
          <a:bodyPr>
            <a:normAutofit/>
          </a:bodyPr>
          <a:lstStyle>
            <a:lvl1pPr marL="0" indent="0">
              <a:buNone/>
              <a:defRPr sz="1400"/>
            </a:lvl1pPr>
            <a:lvl2pPr marL="457051" indent="0">
              <a:buNone/>
              <a:defRPr sz="1400"/>
            </a:lvl2pPr>
            <a:lvl3pPr marL="914104" indent="0">
              <a:buNone/>
              <a:defRPr sz="1200"/>
            </a:lvl3pPr>
            <a:lvl4pPr marL="1371155" indent="0">
              <a:buNone/>
              <a:defRPr sz="1000"/>
            </a:lvl4pPr>
            <a:lvl5pPr marL="1828205" indent="0">
              <a:buNone/>
              <a:defRPr sz="1000"/>
            </a:lvl5pPr>
            <a:lvl6pPr marL="2285258" indent="0">
              <a:buNone/>
              <a:defRPr sz="1000"/>
            </a:lvl6pPr>
            <a:lvl7pPr marL="2742309" indent="0">
              <a:buNone/>
              <a:defRPr sz="1000"/>
            </a:lvl7pPr>
            <a:lvl8pPr marL="3199360" indent="0">
              <a:buNone/>
              <a:defRPr sz="1000"/>
            </a:lvl8pPr>
            <a:lvl9pPr marL="3656411"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5/19/23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5" y="609600"/>
            <a:ext cx="8596668" cy="3845718"/>
          </a:xfrm>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n-US" dirty="0"/>
              <a:t>Click icon to add picture</a:t>
            </a:r>
          </a:p>
        </p:txBody>
      </p:sp>
      <p:sp>
        <p:nvSpPr>
          <p:cNvPr id="4" name="Text Placeholder 3"/>
          <p:cNvSpPr>
            <a:spLocks noGrp="1"/>
          </p:cNvSpPr>
          <p:nvPr>
            <p:ph type="body" sz="half" idx="2"/>
          </p:nvPr>
        </p:nvSpPr>
        <p:spPr>
          <a:xfrm>
            <a:off x="677335" y="5367338"/>
            <a:ext cx="8596667" cy="674024"/>
          </a:xfrm>
        </p:spPr>
        <p:txBody>
          <a:bodyPr>
            <a:normAutofit/>
          </a:bodyPr>
          <a:lstStyle>
            <a:lvl1pPr marL="0" indent="0">
              <a:buNone/>
              <a:defRPr sz="12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5/19/23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2.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5"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5" y="2160590"/>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5/19/23</a:t>
            </a:fld>
            <a:endParaRPr lang="en-US" dirty="0"/>
          </a:p>
        </p:txBody>
      </p:sp>
      <p:sp>
        <p:nvSpPr>
          <p:cNvPr id="5" name="Footer Placeholder 4"/>
          <p:cNvSpPr>
            <a:spLocks noGrp="1"/>
          </p:cNvSpPr>
          <p:nvPr>
            <p:ph type="ftr" sz="quarter" idx="3"/>
          </p:nvPr>
        </p:nvSpPr>
        <p:spPr>
          <a:xfrm>
            <a:off x="677335" y="6041364"/>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4" y="6041364"/>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pic>
        <p:nvPicPr>
          <p:cNvPr id="8" name="Picture 7">
            <a:extLst>
              <a:ext uri="{FF2B5EF4-FFF2-40B4-BE49-F238E27FC236}">
                <a16:creationId xmlns:a16="http://schemas.microsoft.com/office/drawing/2014/main" id="{24115C71-988A-B7E9-B98C-A5F9E2E69F8B}"/>
              </a:ext>
            </a:extLst>
          </p:cNvPr>
          <p:cNvPicPr>
            <a:picLocks noChangeAspect="1"/>
          </p:cNvPicPr>
          <p:nvPr userDrawn="1"/>
        </p:nvPicPr>
        <p:blipFill>
          <a:blip r:embed="rId18"/>
          <a:stretch>
            <a:fillRect/>
          </a:stretch>
        </p:blipFill>
        <p:spPr>
          <a:xfrm>
            <a:off x="10122219" y="5583126"/>
            <a:ext cx="1836629" cy="82336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189"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891" indent="-342891" algn="l" defTabSz="457189"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32" indent="-285744" algn="l" defTabSz="457189"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2971" indent="-228594" algn="l" defTabSz="457189"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160"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349"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537"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726"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8914"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103"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461" y="933227"/>
            <a:ext cx="12192000" cy="4992221"/>
          </a:xfrm>
          <a:custGeom>
            <a:avLst/>
            <a:gdLst/>
            <a:ahLst/>
            <a:cxnLst/>
            <a:rect l="l" t="t" r="r" b="b"/>
            <a:pathLst>
              <a:path w="10058400" h="5657850">
                <a:moveTo>
                  <a:pt x="10058019" y="5657850"/>
                </a:moveTo>
                <a:lnTo>
                  <a:pt x="10058019" y="0"/>
                </a:lnTo>
                <a:lnTo>
                  <a:pt x="0" y="0"/>
                </a:lnTo>
                <a:lnTo>
                  <a:pt x="0" y="5657850"/>
                </a:lnTo>
                <a:lnTo>
                  <a:pt x="10058019" y="5657850"/>
                </a:lnTo>
                <a:close/>
              </a:path>
            </a:pathLst>
          </a:custGeom>
          <a:solidFill>
            <a:srgbClr val="3F3F3F"/>
          </a:solidFill>
        </p:spPr>
        <p:txBody>
          <a:bodyPr wrap="square" lIns="0" tIns="0" rIns="0" bIns="0" rtlCol="0"/>
          <a:lstStyle/>
          <a:p>
            <a:endParaRPr sz="1588"/>
          </a:p>
        </p:txBody>
      </p:sp>
      <p:pic>
        <p:nvPicPr>
          <p:cNvPr id="17" name="bg object 17"/>
          <p:cNvPicPr/>
          <p:nvPr/>
        </p:nvPicPr>
        <p:blipFill>
          <a:blip r:embed="rId7" cstate="print"/>
          <a:stretch>
            <a:fillRect/>
          </a:stretch>
        </p:blipFill>
        <p:spPr>
          <a:xfrm>
            <a:off x="1" y="933228"/>
            <a:ext cx="9461731" cy="4830183"/>
          </a:xfrm>
          <a:prstGeom prst="rect">
            <a:avLst/>
          </a:prstGeom>
        </p:spPr>
      </p:pic>
      <p:sp>
        <p:nvSpPr>
          <p:cNvPr id="18" name="bg object 18"/>
          <p:cNvSpPr/>
          <p:nvPr/>
        </p:nvSpPr>
        <p:spPr>
          <a:xfrm>
            <a:off x="662247" y="933228"/>
            <a:ext cx="163176" cy="4993901"/>
          </a:xfrm>
          <a:custGeom>
            <a:avLst/>
            <a:gdLst/>
            <a:ahLst/>
            <a:cxnLst/>
            <a:rect l="l" t="t" r="r" b="b"/>
            <a:pathLst>
              <a:path w="134620" h="5659755">
                <a:moveTo>
                  <a:pt x="134112" y="4184904"/>
                </a:moveTo>
                <a:lnTo>
                  <a:pt x="0" y="4279392"/>
                </a:lnTo>
                <a:lnTo>
                  <a:pt x="0" y="4507230"/>
                </a:lnTo>
                <a:lnTo>
                  <a:pt x="0" y="4693158"/>
                </a:lnTo>
                <a:lnTo>
                  <a:pt x="0" y="5659374"/>
                </a:lnTo>
                <a:lnTo>
                  <a:pt x="134112" y="5659374"/>
                </a:lnTo>
                <a:lnTo>
                  <a:pt x="134112" y="4412742"/>
                </a:lnTo>
                <a:lnTo>
                  <a:pt x="134112" y="4184904"/>
                </a:lnTo>
                <a:close/>
              </a:path>
              <a:path w="134620" h="5659755">
                <a:moveTo>
                  <a:pt x="134112" y="0"/>
                </a:moveTo>
                <a:lnTo>
                  <a:pt x="0" y="0"/>
                </a:lnTo>
                <a:lnTo>
                  <a:pt x="0" y="329184"/>
                </a:lnTo>
                <a:lnTo>
                  <a:pt x="0" y="457200"/>
                </a:lnTo>
                <a:lnTo>
                  <a:pt x="0" y="612648"/>
                </a:lnTo>
                <a:lnTo>
                  <a:pt x="0" y="786384"/>
                </a:lnTo>
                <a:lnTo>
                  <a:pt x="0" y="1069848"/>
                </a:lnTo>
                <a:lnTo>
                  <a:pt x="134112" y="977646"/>
                </a:lnTo>
                <a:lnTo>
                  <a:pt x="134112" y="694182"/>
                </a:lnTo>
                <a:lnTo>
                  <a:pt x="134112" y="612648"/>
                </a:lnTo>
                <a:lnTo>
                  <a:pt x="134112" y="364998"/>
                </a:lnTo>
                <a:lnTo>
                  <a:pt x="134112" y="329184"/>
                </a:lnTo>
                <a:lnTo>
                  <a:pt x="134112" y="0"/>
                </a:lnTo>
                <a:close/>
              </a:path>
            </a:pathLst>
          </a:custGeom>
          <a:solidFill>
            <a:srgbClr val="EC193A"/>
          </a:solidFill>
        </p:spPr>
        <p:txBody>
          <a:bodyPr wrap="square" lIns="0" tIns="0" rIns="0" bIns="0" rtlCol="0"/>
          <a:lstStyle/>
          <a:p>
            <a:endParaRPr sz="1588"/>
          </a:p>
        </p:txBody>
      </p:sp>
      <p:sp>
        <p:nvSpPr>
          <p:cNvPr id="2" name="Holder 2"/>
          <p:cNvSpPr>
            <a:spLocks noGrp="1"/>
          </p:cNvSpPr>
          <p:nvPr>
            <p:ph type="title"/>
          </p:nvPr>
        </p:nvSpPr>
        <p:spPr>
          <a:xfrm>
            <a:off x="609600" y="274322"/>
            <a:ext cx="1097280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609600" y="1577340"/>
            <a:ext cx="10972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2"/>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2"/>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5/19/23</a:t>
            </a:fld>
            <a:endParaRPr lang="en-US"/>
          </a:p>
        </p:txBody>
      </p:sp>
      <p:sp>
        <p:nvSpPr>
          <p:cNvPr id="6" name="Holder 6"/>
          <p:cNvSpPr>
            <a:spLocks noGrp="1"/>
          </p:cNvSpPr>
          <p:nvPr>
            <p:ph type="sldNum" sz="quarter" idx="7"/>
          </p:nvPr>
        </p:nvSpPr>
        <p:spPr>
          <a:xfrm>
            <a:off x="8778240" y="6377942"/>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511826227"/>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Lst>
  <p:txStyles>
    <p:titleStyle>
      <a:lvl1pPr>
        <a:defRPr>
          <a:latin typeface="+mj-lt"/>
          <a:ea typeface="+mj-ea"/>
          <a:cs typeface="+mj-cs"/>
        </a:defRPr>
      </a:lvl1pPr>
    </p:titleStyle>
    <p:bodyStyle>
      <a:lvl1pPr marL="0">
        <a:defRPr>
          <a:latin typeface="+mn-lt"/>
          <a:ea typeface="+mn-ea"/>
          <a:cs typeface="+mn-cs"/>
        </a:defRPr>
      </a:lvl1pPr>
      <a:lvl2pPr marL="403423">
        <a:defRPr>
          <a:latin typeface="+mn-lt"/>
          <a:ea typeface="+mn-ea"/>
          <a:cs typeface="+mn-cs"/>
        </a:defRPr>
      </a:lvl2pPr>
      <a:lvl3pPr marL="806846">
        <a:defRPr>
          <a:latin typeface="+mn-lt"/>
          <a:ea typeface="+mn-ea"/>
          <a:cs typeface="+mn-cs"/>
        </a:defRPr>
      </a:lvl3pPr>
      <a:lvl4pPr marL="1210270">
        <a:defRPr>
          <a:latin typeface="+mn-lt"/>
          <a:ea typeface="+mn-ea"/>
          <a:cs typeface="+mn-cs"/>
        </a:defRPr>
      </a:lvl4pPr>
      <a:lvl5pPr marL="1613693">
        <a:defRPr>
          <a:latin typeface="+mn-lt"/>
          <a:ea typeface="+mn-ea"/>
          <a:cs typeface="+mn-cs"/>
        </a:defRPr>
      </a:lvl5pPr>
      <a:lvl6pPr marL="2017116">
        <a:defRPr>
          <a:latin typeface="+mn-lt"/>
          <a:ea typeface="+mn-ea"/>
          <a:cs typeface="+mn-cs"/>
        </a:defRPr>
      </a:lvl6pPr>
      <a:lvl7pPr marL="2420539">
        <a:defRPr>
          <a:latin typeface="+mn-lt"/>
          <a:ea typeface="+mn-ea"/>
          <a:cs typeface="+mn-cs"/>
        </a:defRPr>
      </a:lvl7pPr>
      <a:lvl8pPr marL="2823963">
        <a:defRPr>
          <a:latin typeface="+mn-lt"/>
          <a:ea typeface="+mn-ea"/>
          <a:cs typeface="+mn-cs"/>
        </a:defRPr>
      </a:lvl8pPr>
      <a:lvl9pPr marL="3227386">
        <a:defRPr>
          <a:latin typeface="+mn-lt"/>
          <a:ea typeface="+mn-ea"/>
          <a:cs typeface="+mn-cs"/>
        </a:defRPr>
      </a:lvl9pPr>
    </p:bodyStyle>
    <p:otherStyle>
      <a:lvl1pPr marL="0">
        <a:defRPr>
          <a:latin typeface="+mn-lt"/>
          <a:ea typeface="+mn-ea"/>
          <a:cs typeface="+mn-cs"/>
        </a:defRPr>
      </a:lvl1pPr>
      <a:lvl2pPr marL="403423">
        <a:defRPr>
          <a:latin typeface="+mn-lt"/>
          <a:ea typeface="+mn-ea"/>
          <a:cs typeface="+mn-cs"/>
        </a:defRPr>
      </a:lvl2pPr>
      <a:lvl3pPr marL="806846">
        <a:defRPr>
          <a:latin typeface="+mn-lt"/>
          <a:ea typeface="+mn-ea"/>
          <a:cs typeface="+mn-cs"/>
        </a:defRPr>
      </a:lvl3pPr>
      <a:lvl4pPr marL="1210270">
        <a:defRPr>
          <a:latin typeface="+mn-lt"/>
          <a:ea typeface="+mn-ea"/>
          <a:cs typeface="+mn-cs"/>
        </a:defRPr>
      </a:lvl4pPr>
      <a:lvl5pPr marL="1613693">
        <a:defRPr>
          <a:latin typeface="+mn-lt"/>
          <a:ea typeface="+mn-ea"/>
          <a:cs typeface="+mn-cs"/>
        </a:defRPr>
      </a:lvl5pPr>
      <a:lvl6pPr marL="2017116">
        <a:defRPr>
          <a:latin typeface="+mn-lt"/>
          <a:ea typeface="+mn-ea"/>
          <a:cs typeface="+mn-cs"/>
        </a:defRPr>
      </a:lvl6pPr>
      <a:lvl7pPr marL="2420539">
        <a:defRPr>
          <a:latin typeface="+mn-lt"/>
          <a:ea typeface="+mn-ea"/>
          <a:cs typeface="+mn-cs"/>
        </a:defRPr>
      </a:lvl7pPr>
      <a:lvl8pPr marL="2823963">
        <a:defRPr>
          <a:latin typeface="+mn-lt"/>
          <a:ea typeface="+mn-ea"/>
          <a:cs typeface="+mn-cs"/>
        </a:defRPr>
      </a:lvl8pPr>
      <a:lvl9pPr marL="3227386">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www.bdo.com/insights/assurance/fasb-clarifies-and-improves-guidance-for-not-for-profit-grant-and-contributions-accounting" TargetMode="External"/><Relationship Id="rId2" Type="http://schemas.openxmlformats.org/officeDocument/2006/relationships/hyperlink" Target="https://nam12.safelinks.protection.outlook.com/?url=https%3A%2F%2Fwww.bdo.com%2Finsights%2Fassurance%2Ffasb-clarifies-and-improves-guidance-for-not-for-profit-grant-and-contributions-accounting&amp;data=05%7C01%7Cgmcdonald%40bdo.com%7Ca086f95582224f25a28c08db5569b31b%7C6e57fc1a413e405091da7d2dc8543e3c%7C0%7C0%7C638197684686584738%7CUnknown%7CTWFpbGZsb3d8eyJWIjoiMC4wLjAwMDAiLCJQIjoiV2luMzIiLCJBTiI6Ik1haWwiLCJXVCI6Mn0%3D%7C3000%7C%7C%7C&amp;sdata=eeFMWD86g5i4tp8CXeJdl1O6F2p892F8pIxhc9b1utg%3D&amp;reserved=0" TargetMode="External"/><Relationship Id="rId1" Type="http://schemas.openxmlformats.org/officeDocument/2006/relationships/slideLayout" Target="../slideLayouts/slideLayout2.xml"/><Relationship Id="rId5" Type="http://schemas.openxmlformats.org/officeDocument/2006/relationships/hyperlink" Target="https://nam12.safelinks.protection.outlook.com/?url=https%3A%2F%2Fwww.journalofaccountancy.com%2Fissues%2F2017%2Fmar%2Frevenue-recognition-at-not-for-profits.html&amp;data=05%7C01%7Cgmcdonald%40bdo.com%7Ca086f95582224f25a28c08db5569b31b%7C6e57fc1a413e405091da7d2dc8543e3c%7C0%7C0%7C638197684686584738%7CUnknown%7CTWFpbGZsb3d8eyJWIjoiMC4wLjAwMDAiLCJQIjoiV2luMzIiLCJBTiI6Ik1haWwiLCJXVCI6Mn0%3D%7C3000%7C%7C%7C&amp;sdata=JKF7UZtETDlLyRY6HwO%2FtVWEQB%2FnsFhnkWNXnVg%2FLwc%3D&amp;reserved=0" TargetMode="External"/><Relationship Id="rId4" Type="http://schemas.openxmlformats.org/officeDocument/2006/relationships/hyperlink" Target="https://nam12.safelinks.protection.outlook.com/?url=https%3A%2F%2Fwww.bdo.com%2Finsights%2Fblogs%2Fnonprofit-standard%2Fare-grants-subject-to-revenue-recognition&amp;data=05%7C01%7Cgmcdonald%40bdo.com%7Ca086f95582224f25a28c08db5569b31b%7C6e57fc1a413e405091da7d2dc8543e3c%7C0%7C0%7C638197684686584738%7CUnknown%7CTWFpbGZsb3d8eyJWIjoiMC4wLjAwMDAiLCJQIjoiV2luMzIiLCJBTiI6Ik1haWwiLCJXVCI6Mn0%3D%7C3000%7C%7C%7C&amp;sdata=LQhLJXFmJXFST1dFfjzUH7Hz1dOG8CQ29bm318Wblug%3D&amp;reserved=0"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bdo.com/insights/assurance/fasb-clarifies-and-improves-guidance-for-not-for-profit-grant-and-contributions-accountin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bdo.com/" TargetMode="External"/><Relationship Id="rId2" Type="http://schemas.openxmlformats.org/officeDocument/2006/relationships/notesSlide" Target="../notesSlides/notesSlide12.xml"/><Relationship Id="rId1" Type="http://schemas.openxmlformats.org/officeDocument/2006/relationships/slideLayout" Target="../slideLayouts/slideLayout21.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F3089-EE27-E33F-7308-890F25FCD055}"/>
              </a:ext>
            </a:extLst>
          </p:cNvPr>
          <p:cNvSpPr>
            <a:spLocks noGrp="1"/>
          </p:cNvSpPr>
          <p:nvPr>
            <p:ph type="ctrTitle"/>
          </p:nvPr>
        </p:nvSpPr>
        <p:spPr/>
        <p:txBody>
          <a:bodyPr/>
          <a:lstStyle/>
          <a:p>
            <a:r>
              <a:rPr lang="en-US" dirty="0"/>
              <a:t>Revenue Recognition:</a:t>
            </a:r>
            <a:br>
              <a:rPr lang="en-US" dirty="0"/>
            </a:br>
            <a:r>
              <a:rPr lang="en-US" sz="4500" i="1" dirty="0"/>
              <a:t>A Nonprofit’s Guide to Recording Gifts and Grants</a:t>
            </a:r>
          </a:p>
        </p:txBody>
      </p:sp>
      <p:sp>
        <p:nvSpPr>
          <p:cNvPr id="3" name="Subtitle 2">
            <a:extLst>
              <a:ext uri="{FF2B5EF4-FFF2-40B4-BE49-F238E27FC236}">
                <a16:creationId xmlns:a16="http://schemas.microsoft.com/office/drawing/2014/main" id="{C46B16BC-0488-CB11-2513-F52F0C39AAF7}"/>
              </a:ext>
            </a:extLst>
          </p:cNvPr>
          <p:cNvSpPr>
            <a:spLocks noGrp="1"/>
          </p:cNvSpPr>
          <p:nvPr>
            <p:ph type="subTitle" idx="1"/>
          </p:nvPr>
        </p:nvSpPr>
        <p:spPr/>
        <p:txBody>
          <a:bodyPr/>
          <a:lstStyle/>
          <a:p>
            <a:r>
              <a:rPr lang="en-US" dirty="0"/>
              <a:t>May 24, 2023</a:t>
            </a:r>
          </a:p>
        </p:txBody>
      </p:sp>
    </p:spTree>
    <p:extLst>
      <p:ext uri="{BB962C8B-B14F-4D97-AF65-F5344CB8AC3E}">
        <p14:creationId xmlns:p14="http://schemas.microsoft.com/office/powerpoint/2010/main" val="4199489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1">
            <a:extLst>
              <a:ext uri="{FF2B5EF4-FFF2-40B4-BE49-F238E27FC236}">
                <a16:creationId xmlns:a16="http://schemas.microsoft.com/office/drawing/2014/main" id="{FECEB139-6C47-4348-B4C3-6AA240AF267C}"/>
              </a:ext>
            </a:extLst>
          </p:cNvPr>
          <p:cNvSpPr/>
          <p:nvPr/>
        </p:nvSpPr>
        <p:spPr>
          <a:xfrm>
            <a:off x="2366011" y="1543049"/>
            <a:ext cx="5440680" cy="2777491"/>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What comes to mind when you hear “conditions” relative to revenue?</a:t>
            </a:r>
          </a:p>
        </p:txBody>
      </p:sp>
    </p:spTree>
    <p:extLst>
      <p:ext uri="{BB962C8B-B14F-4D97-AF65-F5344CB8AC3E}">
        <p14:creationId xmlns:p14="http://schemas.microsoft.com/office/powerpoint/2010/main" val="3149181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85B8D-19AF-966B-2D3C-8F5DA670CE1F}"/>
              </a:ext>
            </a:extLst>
          </p:cNvPr>
          <p:cNvSpPr>
            <a:spLocks noGrp="1"/>
          </p:cNvSpPr>
          <p:nvPr>
            <p:ph type="title"/>
          </p:nvPr>
        </p:nvSpPr>
        <p:spPr/>
        <p:txBody>
          <a:bodyPr/>
          <a:lstStyle/>
          <a:p>
            <a:r>
              <a:rPr lang="en-US" dirty="0"/>
              <a:t>Understanding Conditions</a:t>
            </a:r>
          </a:p>
        </p:txBody>
      </p:sp>
      <p:sp>
        <p:nvSpPr>
          <p:cNvPr id="4" name="Content Placeholder 3">
            <a:extLst>
              <a:ext uri="{FF2B5EF4-FFF2-40B4-BE49-F238E27FC236}">
                <a16:creationId xmlns:a16="http://schemas.microsoft.com/office/drawing/2014/main" id="{21061F7B-B9A4-ED66-42C9-55FA1F6400C0}"/>
              </a:ext>
            </a:extLst>
          </p:cNvPr>
          <p:cNvSpPr>
            <a:spLocks noGrp="1"/>
          </p:cNvSpPr>
          <p:nvPr>
            <p:ph idx="1"/>
          </p:nvPr>
        </p:nvSpPr>
        <p:spPr>
          <a:xfrm>
            <a:off x="677333" y="1488613"/>
            <a:ext cx="8740987" cy="4759787"/>
          </a:xfrm>
        </p:spPr>
        <p:txBody>
          <a:bodyPr>
            <a:normAutofit/>
          </a:bodyPr>
          <a:lstStyle/>
          <a:p>
            <a:r>
              <a:rPr lang="en-US" dirty="0"/>
              <a:t>Donor-imposed conditions are </a:t>
            </a:r>
            <a:r>
              <a:rPr lang="en-US" u="sng" dirty="0"/>
              <a:t>barriers coupled with a right of return</a:t>
            </a:r>
            <a:r>
              <a:rPr lang="en-US" dirty="0"/>
              <a:t> or resource provider release from obligation.</a:t>
            </a:r>
          </a:p>
          <a:p>
            <a:r>
              <a:rPr lang="en-US" dirty="0"/>
              <a:t>Conditions affect ability to recognize revenue and related timing.</a:t>
            </a:r>
          </a:p>
          <a:p>
            <a:pPr marL="0" indent="0">
              <a:buNone/>
            </a:pPr>
            <a:endParaRPr lang="en-US" dirty="0"/>
          </a:p>
          <a:p>
            <a:pPr marL="0" indent="0">
              <a:buNone/>
            </a:pPr>
            <a:r>
              <a:rPr lang="en-US" dirty="0"/>
              <a:t>Common indicators </a:t>
            </a:r>
            <a:r>
              <a:rPr lang="en-US" sz="1600" i="1" dirty="0"/>
              <a:t>(abstracted from FASB ASU 2018-08)</a:t>
            </a:r>
          </a:p>
          <a:p>
            <a:pPr marL="0" indent="0">
              <a:buNone/>
            </a:pPr>
            <a:endParaRPr lang="en-US" sz="1600" i="1" dirty="0"/>
          </a:p>
          <a:p>
            <a:pPr marL="0" indent="0">
              <a:buNone/>
            </a:pPr>
            <a:endParaRPr lang="en-US" dirty="0"/>
          </a:p>
          <a:p>
            <a:pPr marL="0" indent="0">
              <a:buNone/>
            </a:pPr>
            <a:endParaRPr lang="en-US" dirty="0"/>
          </a:p>
          <a:p>
            <a:pPr marL="0" indent="0">
              <a:buNone/>
            </a:pPr>
            <a:endParaRPr lang="en-US" dirty="0"/>
          </a:p>
          <a:p>
            <a:pPr marL="0" indent="0" algn="ctr">
              <a:buNone/>
            </a:pPr>
            <a:endParaRPr lang="en-US" i="1" dirty="0"/>
          </a:p>
          <a:p>
            <a:pPr marL="0" indent="0" algn="ctr">
              <a:buNone/>
            </a:pPr>
            <a:endParaRPr lang="en-US" i="1" dirty="0"/>
          </a:p>
          <a:p>
            <a:pPr marL="0" indent="0" algn="ctr">
              <a:buNone/>
            </a:pPr>
            <a:r>
              <a:rPr lang="en-US" i="1" dirty="0"/>
              <a:t>Remember UNCONDITIONAL contributions are recognized as revenue immediately.</a:t>
            </a:r>
          </a:p>
        </p:txBody>
      </p:sp>
      <p:sp>
        <p:nvSpPr>
          <p:cNvPr id="3" name="Footer Placeholder 2">
            <a:extLst>
              <a:ext uri="{FF2B5EF4-FFF2-40B4-BE49-F238E27FC236}">
                <a16:creationId xmlns:a16="http://schemas.microsoft.com/office/drawing/2014/main" id="{1C7ADC30-3087-9D2E-7AA6-D0D02573D41A}"/>
              </a:ext>
            </a:extLst>
          </p:cNvPr>
          <p:cNvSpPr>
            <a:spLocks noGrp="1"/>
          </p:cNvSpPr>
          <p:nvPr>
            <p:ph type="ftr" sz="quarter" idx="10"/>
          </p:nvPr>
        </p:nvSpPr>
        <p:spPr/>
        <p:txBody>
          <a:bodyPr/>
          <a:lstStyle/>
          <a:p>
            <a:endParaRPr lang="en-US" dirty="0"/>
          </a:p>
        </p:txBody>
      </p:sp>
      <p:graphicFrame>
        <p:nvGraphicFramePr>
          <p:cNvPr id="6" name="Table 6">
            <a:extLst>
              <a:ext uri="{FF2B5EF4-FFF2-40B4-BE49-F238E27FC236}">
                <a16:creationId xmlns:a16="http://schemas.microsoft.com/office/drawing/2014/main" id="{AB1AE364-9935-4667-87E1-9C971616967C}"/>
              </a:ext>
            </a:extLst>
          </p:cNvPr>
          <p:cNvGraphicFramePr>
            <a:graphicFrameLocks noGrp="1"/>
          </p:cNvGraphicFramePr>
          <p:nvPr>
            <p:extLst>
              <p:ext uri="{D42A27DB-BD31-4B8C-83A1-F6EECF244321}">
                <p14:modId xmlns:p14="http://schemas.microsoft.com/office/powerpoint/2010/main" val="1237646640"/>
              </p:ext>
            </p:extLst>
          </p:nvPr>
        </p:nvGraphicFramePr>
        <p:xfrm>
          <a:off x="677333" y="3373619"/>
          <a:ext cx="8740986" cy="2034540"/>
        </p:xfrm>
        <a:graphic>
          <a:graphicData uri="http://schemas.openxmlformats.org/drawingml/2006/table">
            <a:tbl>
              <a:tblPr firstRow="1" bandRow="1">
                <a:tableStyleId>{68D230F3-CF80-4859-8CE7-A43EE81993B5}</a:tableStyleId>
              </a:tblPr>
              <a:tblGrid>
                <a:gridCol w="3904345">
                  <a:extLst>
                    <a:ext uri="{9D8B030D-6E8A-4147-A177-3AD203B41FA5}">
                      <a16:colId xmlns:a16="http://schemas.microsoft.com/office/drawing/2014/main" val="1374190920"/>
                    </a:ext>
                  </a:extLst>
                </a:gridCol>
                <a:gridCol w="4836641">
                  <a:extLst>
                    <a:ext uri="{9D8B030D-6E8A-4147-A177-3AD203B41FA5}">
                      <a16:colId xmlns:a16="http://schemas.microsoft.com/office/drawing/2014/main" val="2033515762"/>
                    </a:ext>
                  </a:extLst>
                </a:gridCol>
              </a:tblGrid>
              <a:tr h="297180">
                <a:tc>
                  <a:txBody>
                    <a:bodyPr/>
                    <a:lstStyle/>
                    <a:p>
                      <a:r>
                        <a:rPr lang="en-US" sz="1300" dirty="0"/>
                        <a:t>Indicator</a:t>
                      </a:r>
                    </a:p>
                  </a:txBody>
                  <a:tcPr/>
                </a:tc>
                <a:tc>
                  <a:txBody>
                    <a:bodyPr/>
                    <a:lstStyle/>
                    <a:p>
                      <a:r>
                        <a:rPr lang="en-US" sz="1300" dirty="0"/>
                        <a:t>Example</a:t>
                      </a:r>
                    </a:p>
                  </a:txBody>
                  <a:tcPr/>
                </a:tc>
                <a:extLst>
                  <a:ext uri="{0D108BD9-81ED-4DB2-BD59-A6C34878D82A}">
                    <a16:rowId xmlns:a16="http://schemas.microsoft.com/office/drawing/2014/main" val="866818159"/>
                  </a:ext>
                </a:extLst>
              </a:tr>
              <a:tr h="579120">
                <a:tc>
                  <a:txBody>
                    <a:bodyPr/>
                    <a:lstStyle/>
                    <a:p>
                      <a:r>
                        <a:rPr lang="en-US" sz="1600" dirty="0"/>
                        <a:t>Measurable performance related barrier</a:t>
                      </a:r>
                    </a:p>
                  </a:txBody>
                  <a:tcPr/>
                </a:tc>
                <a:tc>
                  <a:txBody>
                    <a:bodyPr/>
                    <a:lstStyle/>
                    <a:p>
                      <a:r>
                        <a:rPr lang="en-US" sz="1600" dirty="0"/>
                        <a:t>Requirement to meet milestone for installment payment; Matching</a:t>
                      </a:r>
                    </a:p>
                  </a:txBody>
                  <a:tcPr/>
                </a:tc>
                <a:extLst>
                  <a:ext uri="{0D108BD9-81ED-4DB2-BD59-A6C34878D82A}">
                    <a16:rowId xmlns:a16="http://schemas.microsoft.com/office/drawing/2014/main" val="797787486"/>
                  </a:ext>
                </a:extLst>
              </a:tr>
              <a:tr h="579120">
                <a:tc>
                  <a:txBody>
                    <a:bodyPr/>
                    <a:lstStyle/>
                    <a:p>
                      <a:r>
                        <a:rPr lang="en-US" sz="1600" dirty="0"/>
                        <a:t>Stipulation that limits discretion</a:t>
                      </a:r>
                    </a:p>
                  </a:txBody>
                  <a:tcPr/>
                </a:tc>
                <a:tc>
                  <a:txBody>
                    <a:bodyPr/>
                    <a:lstStyle/>
                    <a:p>
                      <a:r>
                        <a:rPr lang="en-US" sz="1600" dirty="0"/>
                        <a:t>Allowability of only certain qualifying expenses or requiring specific protocol</a:t>
                      </a:r>
                    </a:p>
                  </a:txBody>
                  <a:tcPr/>
                </a:tc>
                <a:extLst>
                  <a:ext uri="{0D108BD9-81ED-4DB2-BD59-A6C34878D82A}">
                    <a16:rowId xmlns:a16="http://schemas.microsoft.com/office/drawing/2014/main" val="782304591"/>
                  </a:ext>
                </a:extLst>
              </a:tr>
              <a:tr h="579120">
                <a:tc>
                  <a:txBody>
                    <a:bodyPr/>
                    <a:lstStyle/>
                    <a:p>
                      <a:r>
                        <a:rPr lang="en-US" sz="1600" dirty="0"/>
                        <a:t>Stipulation related to the purpose of the agreement</a:t>
                      </a:r>
                    </a:p>
                  </a:txBody>
                  <a:tcPr/>
                </a:tc>
                <a:tc>
                  <a:txBody>
                    <a:bodyPr/>
                    <a:lstStyle/>
                    <a:p>
                      <a:r>
                        <a:rPr lang="en-US" sz="1600" dirty="0"/>
                        <a:t>NOT stipulations unrelated to purpose of agreement, or trivial or administrative</a:t>
                      </a:r>
                    </a:p>
                  </a:txBody>
                  <a:tcPr/>
                </a:tc>
                <a:extLst>
                  <a:ext uri="{0D108BD9-81ED-4DB2-BD59-A6C34878D82A}">
                    <a16:rowId xmlns:a16="http://schemas.microsoft.com/office/drawing/2014/main" val="477620657"/>
                  </a:ext>
                </a:extLst>
              </a:tr>
            </a:tbl>
          </a:graphicData>
        </a:graphic>
      </p:graphicFrame>
    </p:spTree>
    <p:extLst>
      <p:ext uri="{BB962C8B-B14F-4D97-AF65-F5344CB8AC3E}">
        <p14:creationId xmlns:p14="http://schemas.microsoft.com/office/powerpoint/2010/main" val="3871256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85B8D-19AF-966B-2D3C-8F5DA670CE1F}"/>
              </a:ext>
            </a:extLst>
          </p:cNvPr>
          <p:cNvSpPr>
            <a:spLocks noGrp="1"/>
          </p:cNvSpPr>
          <p:nvPr>
            <p:ph type="title"/>
          </p:nvPr>
        </p:nvSpPr>
        <p:spPr/>
        <p:txBody>
          <a:bodyPr/>
          <a:lstStyle/>
          <a:p>
            <a:r>
              <a:rPr lang="en-US" dirty="0"/>
              <a:t>Understanding Restrictions</a:t>
            </a:r>
          </a:p>
        </p:txBody>
      </p:sp>
      <p:sp>
        <p:nvSpPr>
          <p:cNvPr id="4" name="Content Placeholder 3">
            <a:extLst>
              <a:ext uri="{FF2B5EF4-FFF2-40B4-BE49-F238E27FC236}">
                <a16:creationId xmlns:a16="http://schemas.microsoft.com/office/drawing/2014/main" id="{21061F7B-B9A4-ED66-42C9-55FA1F6400C0}"/>
              </a:ext>
            </a:extLst>
          </p:cNvPr>
          <p:cNvSpPr>
            <a:spLocks noGrp="1"/>
          </p:cNvSpPr>
          <p:nvPr>
            <p:ph idx="1"/>
          </p:nvPr>
        </p:nvSpPr>
        <p:spPr/>
        <p:txBody>
          <a:bodyPr/>
          <a:lstStyle/>
          <a:p>
            <a:r>
              <a:rPr lang="en-US" dirty="0"/>
              <a:t>Donor-imposed restrictions specify a contribution use for a purpose narrower than its broad mission and/or for a specific time period.</a:t>
            </a:r>
          </a:p>
          <a:p>
            <a:r>
              <a:rPr lang="en-US" dirty="0"/>
              <a:t>Restrictions cannot be self-imposed.</a:t>
            </a:r>
          </a:p>
          <a:p>
            <a:endParaRPr lang="en-US" dirty="0"/>
          </a:p>
          <a:p>
            <a:endParaRPr lang="en-US" dirty="0"/>
          </a:p>
          <a:p>
            <a:endParaRPr lang="en-US" dirty="0"/>
          </a:p>
        </p:txBody>
      </p:sp>
      <p:graphicFrame>
        <p:nvGraphicFramePr>
          <p:cNvPr id="5" name="Diagram 4">
            <a:extLst>
              <a:ext uri="{FF2B5EF4-FFF2-40B4-BE49-F238E27FC236}">
                <a16:creationId xmlns:a16="http://schemas.microsoft.com/office/drawing/2014/main" id="{0856A83F-0A41-436B-A6F2-CE58657BCF1A}"/>
              </a:ext>
            </a:extLst>
          </p:cNvPr>
          <p:cNvGraphicFramePr/>
          <p:nvPr>
            <p:extLst>
              <p:ext uri="{D42A27DB-BD31-4B8C-83A1-F6EECF244321}">
                <p14:modId xmlns:p14="http://schemas.microsoft.com/office/powerpoint/2010/main" val="3978396749"/>
              </p:ext>
            </p:extLst>
          </p:nvPr>
        </p:nvGraphicFramePr>
        <p:xfrm>
          <a:off x="1146003" y="3246120"/>
          <a:ext cx="8128000" cy="27093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383602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85B8D-19AF-966B-2D3C-8F5DA670CE1F}"/>
              </a:ext>
            </a:extLst>
          </p:cNvPr>
          <p:cNvSpPr>
            <a:spLocks noGrp="1"/>
          </p:cNvSpPr>
          <p:nvPr>
            <p:ph type="title"/>
          </p:nvPr>
        </p:nvSpPr>
        <p:spPr/>
        <p:txBody>
          <a:bodyPr/>
          <a:lstStyle/>
          <a:p>
            <a:r>
              <a:rPr lang="en-US" dirty="0"/>
              <a:t>Putting it all together</a:t>
            </a:r>
          </a:p>
        </p:txBody>
      </p:sp>
      <p:sp>
        <p:nvSpPr>
          <p:cNvPr id="4" name="Content Placeholder 3">
            <a:extLst>
              <a:ext uri="{FF2B5EF4-FFF2-40B4-BE49-F238E27FC236}">
                <a16:creationId xmlns:a16="http://schemas.microsoft.com/office/drawing/2014/main" id="{21061F7B-B9A4-ED66-42C9-55FA1F6400C0}"/>
              </a:ext>
            </a:extLst>
          </p:cNvPr>
          <p:cNvSpPr>
            <a:spLocks noGrp="1"/>
          </p:cNvSpPr>
          <p:nvPr>
            <p:ph idx="1"/>
          </p:nvPr>
        </p:nvSpPr>
        <p:spPr>
          <a:xfrm>
            <a:off x="1134535" y="686120"/>
            <a:ext cx="8596668" cy="5562281"/>
          </a:xfrm>
        </p:spPr>
        <p:txBody>
          <a:bodyPr>
            <a:normAutofit/>
          </a:bodyPr>
          <a:lstStyle/>
          <a:p>
            <a:pPr marL="0" indent="0">
              <a:buNone/>
            </a:pPr>
            <a:endParaRPr lang="en-US" dirty="0"/>
          </a:p>
          <a:p>
            <a:pPr marL="0" indent="0">
              <a:buNone/>
            </a:pPr>
            <a:r>
              <a:rPr lang="en-US" dirty="0"/>
              <a:t>												    </a:t>
            </a:r>
          </a:p>
          <a:p>
            <a:pPr marL="0" indent="0">
              <a:buNone/>
            </a:pPr>
            <a:r>
              <a:rPr lang="en-US" sz="1600" i="1" dirty="0"/>
              <a:t>												      Satisfying restrictions</a:t>
            </a:r>
          </a:p>
          <a:p>
            <a:pPr marL="0" indent="0">
              <a:buNone/>
            </a:pPr>
            <a:endParaRPr lang="en-US" dirty="0"/>
          </a:p>
          <a:p>
            <a:pPr marL="0" indent="0">
              <a:buNone/>
            </a:pPr>
            <a:endParaRPr lang="en-US" dirty="0"/>
          </a:p>
          <a:p>
            <a:pPr marL="0" indent="0">
              <a:buNone/>
            </a:pPr>
            <a:r>
              <a:rPr lang="en-US" sz="1200" i="1" dirty="0"/>
              <a:t>		</a:t>
            </a:r>
          </a:p>
          <a:p>
            <a:pPr marL="0" indent="0">
              <a:buNone/>
            </a:pPr>
            <a:r>
              <a:rPr lang="en-US" sz="1600" i="1" dirty="0"/>
              <a:t> 		     Satisfying conditions</a:t>
            </a:r>
          </a:p>
          <a:p>
            <a:pPr marL="0" indent="0">
              <a:buNone/>
            </a:pPr>
            <a:endParaRPr lang="en-US" sz="1600" i="1" dirty="0"/>
          </a:p>
          <a:p>
            <a:pPr marL="0" indent="0">
              <a:buNone/>
            </a:pPr>
            <a:endParaRPr lang="en-US" sz="1600" i="1" dirty="0"/>
          </a:p>
          <a:p>
            <a:pPr marL="0" indent="0">
              <a:buNone/>
            </a:pPr>
            <a:r>
              <a:rPr lang="en-US" sz="1600" i="1" dirty="0"/>
              <a:t>			</a:t>
            </a:r>
          </a:p>
          <a:p>
            <a:pPr marL="0" indent="0">
              <a:buNone/>
            </a:pPr>
            <a:endParaRPr lang="en-US" sz="1600" i="1" dirty="0"/>
          </a:p>
          <a:p>
            <a:pPr marL="0" indent="0">
              <a:buNone/>
            </a:pPr>
            <a:r>
              <a:rPr lang="en-US" sz="1600" i="1" dirty="0"/>
              <a:t>								</a:t>
            </a:r>
          </a:p>
          <a:p>
            <a:pPr marL="0" indent="0">
              <a:buNone/>
            </a:pPr>
            <a:endParaRPr lang="en-US" sz="1600" i="1" dirty="0"/>
          </a:p>
          <a:p>
            <a:pPr marL="0" indent="0">
              <a:buNone/>
            </a:pPr>
            <a:r>
              <a:rPr lang="en-US" sz="1600" i="1" dirty="0"/>
              <a:t>												      Satisfying restrictions</a:t>
            </a:r>
          </a:p>
          <a:p>
            <a:pPr marL="0" indent="0">
              <a:buNone/>
            </a:pPr>
            <a:endParaRPr lang="en-US" sz="1600" i="1" dirty="0"/>
          </a:p>
          <a:p>
            <a:pPr marL="0" indent="0">
              <a:buNone/>
            </a:pPr>
            <a:endParaRPr lang="en-US" sz="1600" i="1" dirty="0"/>
          </a:p>
          <a:p>
            <a:pPr marL="0" indent="0">
              <a:buNone/>
            </a:pPr>
            <a:endParaRPr lang="en-US" sz="1600" i="1" dirty="0"/>
          </a:p>
          <a:p>
            <a:pPr marL="0" indent="0">
              <a:buNone/>
            </a:pPr>
            <a:endParaRPr lang="en-US" sz="1600" i="1" dirty="0"/>
          </a:p>
          <a:p>
            <a:pPr marL="0" indent="0">
              <a:buNone/>
            </a:pPr>
            <a:endParaRPr lang="en-US" sz="1600" i="1" dirty="0"/>
          </a:p>
        </p:txBody>
      </p:sp>
      <p:sp>
        <p:nvSpPr>
          <p:cNvPr id="5" name="Arrow: Right 4">
            <a:extLst>
              <a:ext uri="{FF2B5EF4-FFF2-40B4-BE49-F238E27FC236}">
                <a16:creationId xmlns:a16="http://schemas.microsoft.com/office/drawing/2014/main" id="{660266E3-60EC-42D5-8BAC-2F57622C79C9}"/>
              </a:ext>
            </a:extLst>
          </p:cNvPr>
          <p:cNvSpPr/>
          <p:nvPr/>
        </p:nvSpPr>
        <p:spPr>
          <a:xfrm>
            <a:off x="1817371" y="2125981"/>
            <a:ext cx="8050992" cy="514351"/>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dirty="0">
                <a:solidFill>
                  <a:schemeClr val="bg1"/>
                </a:solidFill>
              </a:rPr>
              <a:t>YES</a:t>
            </a:r>
          </a:p>
        </p:txBody>
      </p:sp>
      <p:sp>
        <p:nvSpPr>
          <p:cNvPr id="10" name="Left Brace 9">
            <a:extLst>
              <a:ext uri="{FF2B5EF4-FFF2-40B4-BE49-F238E27FC236}">
                <a16:creationId xmlns:a16="http://schemas.microsoft.com/office/drawing/2014/main" id="{765C3A73-E05E-4AEC-8709-D718A6E9FF65}"/>
              </a:ext>
            </a:extLst>
          </p:cNvPr>
          <p:cNvSpPr/>
          <p:nvPr/>
        </p:nvSpPr>
        <p:spPr>
          <a:xfrm rot="16200000">
            <a:off x="3114677" y="1697356"/>
            <a:ext cx="514347" cy="222504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Star: 5 Points 10">
            <a:extLst>
              <a:ext uri="{FF2B5EF4-FFF2-40B4-BE49-F238E27FC236}">
                <a16:creationId xmlns:a16="http://schemas.microsoft.com/office/drawing/2014/main" id="{48EBAF9C-E5D2-4A82-BCD6-56B2C8E7F98D}"/>
              </a:ext>
            </a:extLst>
          </p:cNvPr>
          <p:cNvSpPr/>
          <p:nvPr/>
        </p:nvSpPr>
        <p:spPr>
          <a:xfrm>
            <a:off x="5212080" y="1863091"/>
            <a:ext cx="822960" cy="822960"/>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2" name="Rectangle: Rounded Corners 11">
            <a:extLst>
              <a:ext uri="{FF2B5EF4-FFF2-40B4-BE49-F238E27FC236}">
                <a16:creationId xmlns:a16="http://schemas.microsoft.com/office/drawing/2014/main" id="{1454A05A-D9B8-4B2E-8DB9-FBD1C94BC603}"/>
              </a:ext>
            </a:extLst>
          </p:cNvPr>
          <p:cNvSpPr/>
          <p:nvPr/>
        </p:nvSpPr>
        <p:spPr>
          <a:xfrm>
            <a:off x="4598670" y="2998154"/>
            <a:ext cx="3528060" cy="97059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700" dirty="0"/>
              <a:t>Recognize revenue according to donor’s desired level of restriction</a:t>
            </a:r>
          </a:p>
        </p:txBody>
      </p:sp>
      <p:cxnSp>
        <p:nvCxnSpPr>
          <p:cNvPr id="13" name="Straight Connector 12">
            <a:extLst>
              <a:ext uri="{FF2B5EF4-FFF2-40B4-BE49-F238E27FC236}">
                <a16:creationId xmlns:a16="http://schemas.microsoft.com/office/drawing/2014/main" id="{4E5BB50A-6976-46DF-A369-DBFB2CDEF79A}"/>
              </a:ext>
            </a:extLst>
          </p:cNvPr>
          <p:cNvCxnSpPr>
            <a:cxnSpLocks/>
          </p:cNvCxnSpPr>
          <p:nvPr/>
        </p:nvCxnSpPr>
        <p:spPr>
          <a:xfrm>
            <a:off x="5623560" y="2537837"/>
            <a:ext cx="0" cy="426027"/>
          </a:xfrm>
          <a:prstGeom prst="line">
            <a:avLst/>
          </a:prstGeom>
        </p:spPr>
        <p:style>
          <a:lnRef idx="1">
            <a:schemeClr val="accent1"/>
          </a:lnRef>
          <a:fillRef idx="0">
            <a:schemeClr val="accent1"/>
          </a:fillRef>
          <a:effectRef idx="0">
            <a:schemeClr val="accent1"/>
          </a:effectRef>
          <a:fontRef idx="minor">
            <a:schemeClr val="tx1"/>
          </a:fontRef>
        </p:style>
      </p:cxnSp>
      <p:sp>
        <p:nvSpPr>
          <p:cNvPr id="19" name="Left Brace 18">
            <a:extLst>
              <a:ext uri="{FF2B5EF4-FFF2-40B4-BE49-F238E27FC236}">
                <a16:creationId xmlns:a16="http://schemas.microsoft.com/office/drawing/2014/main" id="{DC332DC5-9730-4A47-8436-44B5E62871D8}"/>
              </a:ext>
            </a:extLst>
          </p:cNvPr>
          <p:cNvSpPr/>
          <p:nvPr/>
        </p:nvSpPr>
        <p:spPr>
          <a:xfrm rot="5400000">
            <a:off x="7743827" y="859155"/>
            <a:ext cx="514347" cy="222504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0" name="Content Placeholder 3">
            <a:extLst>
              <a:ext uri="{FF2B5EF4-FFF2-40B4-BE49-F238E27FC236}">
                <a16:creationId xmlns:a16="http://schemas.microsoft.com/office/drawing/2014/main" id="{2D804CF7-C923-4149-B27C-2D01B0002181}"/>
              </a:ext>
            </a:extLst>
          </p:cNvPr>
          <p:cNvSpPr txBox="1">
            <a:spLocks/>
          </p:cNvSpPr>
          <p:nvPr/>
        </p:nvSpPr>
        <p:spPr>
          <a:xfrm>
            <a:off x="1009334" y="1588769"/>
            <a:ext cx="796607" cy="414909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vert="vert270" lIns="91440" tIns="45720" rIns="91440" bIns="45720" rtlCol="0" anchor="ct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lt1"/>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lt1"/>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lt1"/>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lt1"/>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lt1"/>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lt1"/>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lt1"/>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lt1"/>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lt1"/>
                </a:solidFill>
                <a:latin typeface="+mn-lt"/>
                <a:ea typeface="+mn-ea"/>
                <a:cs typeface="+mn-cs"/>
              </a:defRPr>
            </a:lvl9pPr>
          </a:lstStyle>
          <a:p>
            <a:pPr marL="0" indent="0" algn="ctr">
              <a:buNone/>
            </a:pPr>
            <a:r>
              <a:rPr lang="en-US" sz="1700" dirty="0"/>
              <a:t>Receive donor communication of contribution.  Do conditions exist?</a:t>
            </a:r>
          </a:p>
        </p:txBody>
      </p:sp>
      <p:sp>
        <p:nvSpPr>
          <p:cNvPr id="23" name="Arrow: Right 22">
            <a:extLst>
              <a:ext uri="{FF2B5EF4-FFF2-40B4-BE49-F238E27FC236}">
                <a16:creationId xmlns:a16="http://schemas.microsoft.com/office/drawing/2014/main" id="{3A52117E-EEB0-441A-8A46-2589E33289D7}"/>
              </a:ext>
            </a:extLst>
          </p:cNvPr>
          <p:cNvSpPr/>
          <p:nvPr/>
        </p:nvSpPr>
        <p:spPr>
          <a:xfrm>
            <a:off x="1832611" y="4678681"/>
            <a:ext cx="8050992" cy="514351"/>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dirty="0">
                <a:solidFill>
                  <a:schemeClr val="bg1"/>
                </a:solidFill>
              </a:rPr>
              <a:t>NO</a:t>
            </a:r>
          </a:p>
        </p:txBody>
      </p:sp>
      <p:sp>
        <p:nvSpPr>
          <p:cNvPr id="24" name="Star: 5 Points 23">
            <a:extLst>
              <a:ext uri="{FF2B5EF4-FFF2-40B4-BE49-F238E27FC236}">
                <a16:creationId xmlns:a16="http://schemas.microsoft.com/office/drawing/2014/main" id="{59786610-BDB6-438F-934E-8FA142086654}"/>
              </a:ext>
            </a:extLst>
          </p:cNvPr>
          <p:cNvSpPr/>
          <p:nvPr/>
        </p:nvSpPr>
        <p:spPr>
          <a:xfrm>
            <a:off x="2952751" y="4414811"/>
            <a:ext cx="822960" cy="822960"/>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5" name="Rectangle: Rounded Corners 24">
            <a:extLst>
              <a:ext uri="{FF2B5EF4-FFF2-40B4-BE49-F238E27FC236}">
                <a16:creationId xmlns:a16="http://schemas.microsoft.com/office/drawing/2014/main" id="{2BBA6AF1-9420-4115-B194-6A34D2266127}"/>
              </a:ext>
            </a:extLst>
          </p:cNvPr>
          <p:cNvSpPr/>
          <p:nvPr/>
        </p:nvSpPr>
        <p:spPr>
          <a:xfrm>
            <a:off x="2335529" y="5527675"/>
            <a:ext cx="3529584" cy="96926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700" dirty="0"/>
              <a:t>Recognize revenue according to donor’s desired level of restriction</a:t>
            </a:r>
          </a:p>
        </p:txBody>
      </p:sp>
      <p:cxnSp>
        <p:nvCxnSpPr>
          <p:cNvPr id="26" name="Straight Connector 25">
            <a:extLst>
              <a:ext uri="{FF2B5EF4-FFF2-40B4-BE49-F238E27FC236}">
                <a16:creationId xmlns:a16="http://schemas.microsoft.com/office/drawing/2014/main" id="{85754306-EB45-459B-943A-65E2054DCD70}"/>
              </a:ext>
            </a:extLst>
          </p:cNvPr>
          <p:cNvCxnSpPr>
            <a:cxnSpLocks/>
          </p:cNvCxnSpPr>
          <p:nvPr/>
        </p:nvCxnSpPr>
        <p:spPr>
          <a:xfrm>
            <a:off x="3360421" y="5078789"/>
            <a:ext cx="0" cy="426027"/>
          </a:xfrm>
          <a:prstGeom prst="line">
            <a:avLst/>
          </a:prstGeom>
        </p:spPr>
        <p:style>
          <a:lnRef idx="1">
            <a:schemeClr val="accent1"/>
          </a:lnRef>
          <a:fillRef idx="0">
            <a:schemeClr val="accent1"/>
          </a:fillRef>
          <a:effectRef idx="0">
            <a:schemeClr val="accent1"/>
          </a:effectRef>
          <a:fontRef idx="minor">
            <a:schemeClr val="tx1"/>
          </a:fontRef>
        </p:style>
      </p:cxnSp>
      <p:sp>
        <p:nvSpPr>
          <p:cNvPr id="27" name="Left Brace 26">
            <a:extLst>
              <a:ext uri="{FF2B5EF4-FFF2-40B4-BE49-F238E27FC236}">
                <a16:creationId xmlns:a16="http://schemas.microsoft.com/office/drawing/2014/main" id="{7DB11288-50CA-4EFF-8699-831298CAAA55}"/>
              </a:ext>
            </a:extLst>
          </p:cNvPr>
          <p:cNvSpPr/>
          <p:nvPr/>
        </p:nvSpPr>
        <p:spPr>
          <a:xfrm rot="16200000">
            <a:off x="7743828" y="4288155"/>
            <a:ext cx="514347" cy="222504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985853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93AB2201-4228-4924-A66C-EA92EB76F0E4}"/>
              </a:ext>
            </a:extLst>
          </p:cNvPr>
          <p:cNvSpPr>
            <a:spLocks noGrp="1"/>
          </p:cNvSpPr>
          <p:nvPr>
            <p:ph type="title"/>
          </p:nvPr>
        </p:nvSpPr>
        <p:spPr>
          <a:xfrm>
            <a:off x="643469" y="816639"/>
            <a:ext cx="3367359" cy="5224724"/>
          </a:xfrm>
        </p:spPr>
        <p:txBody>
          <a:bodyPr anchor="ctr">
            <a:normAutofit/>
          </a:bodyPr>
          <a:lstStyle/>
          <a:p>
            <a:r>
              <a:rPr lang="en-US" dirty="0"/>
              <a:t>Putting it all together – additional details</a:t>
            </a:r>
          </a:p>
        </p:txBody>
      </p:sp>
      <p:sp>
        <p:nvSpPr>
          <p:cNvPr id="2" name="Content Placeholder 1">
            <a:extLst>
              <a:ext uri="{FF2B5EF4-FFF2-40B4-BE49-F238E27FC236}">
                <a16:creationId xmlns:a16="http://schemas.microsoft.com/office/drawing/2014/main" id="{06E63C8B-3E68-4CFE-91B8-A545E17128D2}"/>
              </a:ext>
            </a:extLst>
          </p:cNvPr>
          <p:cNvSpPr>
            <a:spLocks noGrp="1"/>
          </p:cNvSpPr>
          <p:nvPr>
            <p:ph idx="1"/>
          </p:nvPr>
        </p:nvSpPr>
        <p:spPr>
          <a:xfrm>
            <a:off x="4654295" y="816639"/>
            <a:ext cx="4718301" cy="5224724"/>
          </a:xfrm>
        </p:spPr>
        <p:txBody>
          <a:bodyPr anchor="ctr">
            <a:normAutofit lnSpcReduction="10000"/>
          </a:bodyPr>
          <a:lstStyle/>
          <a:p>
            <a:pPr marL="798175" lvl="1"/>
            <a:r>
              <a:rPr lang="en-US" sz="1800" dirty="0"/>
              <a:t>If cash is received prior to satisfaction of conditions (cash received and revenue cannot yet be recognized) record as </a:t>
            </a:r>
            <a:r>
              <a:rPr lang="en-US" sz="1800" u="sng" dirty="0"/>
              <a:t>refundable advance </a:t>
            </a:r>
            <a:r>
              <a:rPr lang="en-US" sz="1800" dirty="0"/>
              <a:t>(liability).</a:t>
            </a:r>
            <a:endParaRPr lang="en-US" sz="1800" i="1" dirty="0"/>
          </a:p>
          <a:p>
            <a:pPr marL="1376011" lvl="2" indent="-457189">
              <a:buAutoNum type="arabicPeriod"/>
            </a:pPr>
            <a:endParaRPr lang="en-US" sz="1800" dirty="0"/>
          </a:p>
          <a:p>
            <a:pPr marL="798175" lvl="1"/>
            <a:r>
              <a:rPr lang="en-US" sz="1800" dirty="0"/>
              <a:t>Do not perform probability analysis related to ability to satisfy conditions.</a:t>
            </a:r>
          </a:p>
          <a:p>
            <a:pPr marL="798175" lvl="1"/>
            <a:endParaRPr lang="en-US" sz="1800" dirty="0"/>
          </a:p>
          <a:p>
            <a:pPr marL="798175" lvl="1"/>
            <a:r>
              <a:rPr lang="en-US" sz="1800" dirty="0"/>
              <a:t>Some revenue may be part contribution and part exchange transaction.</a:t>
            </a:r>
          </a:p>
          <a:p>
            <a:pPr marL="798175" lvl="1"/>
            <a:endParaRPr lang="en-US" sz="1800" dirty="0"/>
          </a:p>
          <a:p>
            <a:pPr marL="798175" lvl="1"/>
            <a:r>
              <a:rPr lang="en-US" sz="1800" dirty="0"/>
              <a:t>May have a simultaneous satisfaction of condition and release from restriction.</a:t>
            </a:r>
          </a:p>
        </p:txBody>
      </p:sp>
    </p:spTree>
    <p:extLst>
      <p:ext uri="{BB962C8B-B14F-4D97-AF65-F5344CB8AC3E}">
        <p14:creationId xmlns:p14="http://schemas.microsoft.com/office/powerpoint/2010/main" val="2263276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BA585-410C-49AC-B99A-79F8FF8C029F}"/>
              </a:ext>
            </a:extLst>
          </p:cNvPr>
          <p:cNvSpPr>
            <a:spLocks noGrp="1"/>
          </p:cNvSpPr>
          <p:nvPr>
            <p:ph type="title"/>
          </p:nvPr>
        </p:nvSpPr>
        <p:spPr/>
        <p:txBody>
          <a:bodyPr/>
          <a:lstStyle/>
          <a:p>
            <a:r>
              <a:rPr lang="en-US" dirty="0"/>
              <a:t>Putting it all together – Example 1</a:t>
            </a:r>
          </a:p>
        </p:txBody>
      </p:sp>
      <p:sp>
        <p:nvSpPr>
          <p:cNvPr id="3" name="Content Placeholder 2">
            <a:extLst>
              <a:ext uri="{FF2B5EF4-FFF2-40B4-BE49-F238E27FC236}">
                <a16:creationId xmlns:a16="http://schemas.microsoft.com/office/drawing/2014/main" id="{56912053-ADDB-47CA-A8B0-C95ECF885B34}"/>
              </a:ext>
            </a:extLst>
          </p:cNvPr>
          <p:cNvSpPr>
            <a:spLocks noGrp="1"/>
          </p:cNvSpPr>
          <p:nvPr>
            <p:ph idx="1"/>
          </p:nvPr>
        </p:nvSpPr>
        <p:spPr/>
        <p:txBody>
          <a:bodyPr/>
          <a:lstStyle/>
          <a:p>
            <a:pPr marL="0" indent="0">
              <a:buNone/>
            </a:pPr>
            <a:r>
              <a:rPr lang="en-US" dirty="0"/>
              <a:t>FACTS:</a:t>
            </a:r>
          </a:p>
          <a:p>
            <a:r>
              <a:rPr lang="en-US" dirty="0"/>
              <a:t>Individual donor responds to capital campaign solicitation for contributions to renovate a nonprofit’s facility. </a:t>
            </a:r>
          </a:p>
          <a:p>
            <a:r>
              <a:rPr lang="en-US" dirty="0"/>
              <a:t>Donor indicates a $100,000 contribution with a 1:1 matching requirement.</a:t>
            </a:r>
          </a:p>
          <a:p>
            <a:r>
              <a:rPr lang="en-US" dirty="0"/>
              <a:t>A check for $25,000 accompanies the documentation and donor requests a quarterly report indicating progress towards match.</a:t>
            </a:r>
          </a:p>
          <a:p>
            <a:endParaRPr lang="en-US" dirty="0"/>
          </a:p>
          <a:p>
            <a:endParaRPr lang="en-US" dirty="0"/>
          </a:p>
          <a:p>
            <a:pPr marL="0" indent="0" algn="ctr">
              <a:buNone/>
            </a:pPr>
            <a:r>
              <a:rPr lang="en-US" i="1" dirty="0"/>
              <a:t>How and when will this contribution be recognized?</a:t>
            </a:r>
          </a:p>
        </p:txBody>
      </p:sp>
    </p:spTree>
    <p:extLst>
      <p:ext uri="{BB962C8B-B14F-4D97-AF65-F5344CB8AC3E}">
        <p14:creationId xmlns:p14="http://schemas.microsoft.com/office/powerpoint/2010/main" val="11759132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BA585-410C-49AC-B99A-79F8FF8C029F}"/>
              </a:ext>
            </a:extLst>
          </p:cNvPr>
          <p:cNvSpPr>
            <a:spLocks noGrp="1"/>
          </p:cNvSpPr>
          <p:nvPr>
            <p:ph type="title"/>
          </p:nvPr>
        </p:nvSpPr>
        <p:spPr/>
        <p:txBody>
          <a:bodyPr/>
          <a:lstStyle/>
          <a:p>
            <a:r>
              <a:rPr lang="en-US" dirty="0"/>
              <a:t>Putting it all together – Example 1</a:t>
            </a:r>
          </a:p>
        </p:txBody>
      </p:sp>
      <p:sp>
        <p:nvSpPr>
          <p:cNvPr id="3" name="Content Placeholder 2">
            <a:extLst>
              <a:ext uri="{FF2B5EF4-FFF2-40B4-BE49-F238E27FC236}">
                <a16:creationId xmlns:a16="http://schemas.microsoft.com/office/drawing/2014/main" id="{56912053-ADDB-47CA-A8B0-C95ECF885B34}"/>
              </a:ext>
            </a:extLst>
          </p:cNvPr>
          <p:cNvSpPr>
            <a:spLocks noGrp="1"/>
          </p:cNvSpPr>
          <p:nvPr>
            <p:ph idx="1"/>
          </p:nvPr>
        </p:nvSpPr>
        <p:spPr/>
        <p:txBody>
          <a:bodyPr/>
          <a:lstStyle/>
          <a:p>
            <a:pPr marL="0" indent="0">
              <a:buNone/>
            </a:pPr>
            <a:r>
              <a:rPr lang="en-US" dirty="0"/>
              <a:t>RESOLUTION:</a:t>
            </a:r>
          </a:p>
          <a:p>
            <a:r>
              <a:rPr lang="en-US" dirty="0"/>
              <a:t>Conditions exist</a:t>
            </a:r>
          </a:p>
          <a:p>
            <a:pPr lvl="1">
              <a:buFont typeface="Courier New" panose="02070309020205020404" pitchFamily="49" charset="0"/>
              <a:buChar char="o"/>
            </a:pPr>
            <a:r>
              <a:rPr lang="en-US" dirty="0"/>
              <a:t>Matching requirement is a barrier coupled with an inability to collect/retain the funds if not satisfied.</a:t>
            </a:r>
          </a:p>
          <a:p>
            <a:pPr lvl="1">
              <a:buFont typeface="Courier New" panose="02070309020205020404" pitchFamily="49" charset="0"/>
              <a:buChar char="o"/>
            </a:pPr>
            <a:r>
              <a:rPr lang="en-US" dirty="0"/>
              <a:t>Conditions can be satisfied in stages, if the donor permits.</a:t>
            </a:r>
          </a:p>
          <a:p>
            <a:pPr lvl="1">
              <a:buFont typeface="Courier New" panose="02070309020205020404" pitchFamily="49" charset="0"/>
              <a:buChar char="o"/>
            </a:pPr>
            <a:r>
              <a:rPr lang="en-US" dirty="0"/>
              <a:t>$25,000 up front cash receipt is a refundable advance.</a:t>
            </a:r>
          </a:p>
          <a:p>
            <a:r>
              <a:rPr lang="en-US" dirty="0"/>
              <a:t>Restrictions exist</a:t>
            </a:r>
          </a:p>
          <a:p>
            <a:pPr lvl="1">
              <a:buFont typeface="Courier New" panose="02070309020205020404" pitchFamily="49" charset="0"/>
              <a:buChar char="o"/>
            </a:pPr>
            <a:r>
              <a:rPr lang="en-US" dirty="0"/>
              <a:t>Contribution is restricted for the purpose of the capital campaign (facility renovation).</a:t>
            </a:r>
          </a:p>
          <a:p>
            <a:pPr lvl="1">
              <a:buFont typeface="Courier New" panose="02070309020205020404" pitchFamily="49" charset="0"/>
              <a:buChar char="o"/>
            </a:pPr>
            <a:r>
              <a:rPr lang="en-US" dirty="0"/>
              <a:t>When revenue is recognized, indicate donor restriction.  Release when entire renovation is complete and placed in service (not “as spent”).</a:t>
            </a:r>
          </a:p>
          <a:p>
            <a:endParaRPr lang="en-US" dirty="0"/>
          </a:p>
          <a:p>
            <a:endParaRPr lang="en-US" dirty="0"/>
          </a:p>
        </p:txBody>
      </p:sp>
    </p:spTree>
    <p:extLst>
      <p:ext uri="{BB962C8B-B14F-4D97-AF65-F5344CB8AC3E}">
        <p14:creationId xmlns:p14="http://schemas.microsoft.com/office/powerpoint/2010/main" val="2556505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BA585-410C-49AC-B99A-79F8FF8C029F}"/>
              </a:ext>
            </a:extLst>
          </p:cNvPr>
          <p:cNvSpPr>
            <a:spLocks noGrp="1"/>
          </p:cNvSpPr>
          <p:nvPr>
            <p:ph type="title"/>
          </p:nvPr>
        </p:nvSpPr>
        <p:spPr/>
        <p:txBody>
          <a:bodyPr/>
          <a:lstStyle/>
          <a:p>
            <a:r>
              <a:rPr lang="en-US" dirty="0"/>
              <a:t>Putting it all together – Example 2</a:t>
            </a:r>
          </a:p>
        </p:txBody>
      </p:sp>
      <p:sp>
        <p:nvSpPr>
          <p:cNvPr id="3" name="Content Placeholder 2">
            <a:extLst>
              <a:ext uri="{FF2B5EF4-FFF2-40B4-BE49-F238E27FC236}">
                <a16:creationId xmlns:a16="http://schemas.microsoft.com/office/drawing/2014/main" id="{56912053-ADDB-47CA-A8B0-C95ECF885B34}"/>
              </a:ext>
            </a:extLst>
          </p:cNvPr>
          <p:cNvSpPr>
            <a:spLocks noGrp="1"/>
          </p:cNvSpPr>
          <p:nvPr>
            <p:ph idx="1"/>
          </p:nvPr>
        </p:nvSpPr>
        <p:spPr>
          <a:xfrm>
            <a:off x="677335" y="2160589"/>
            <a:ext cx="8981016" cy="4087811"/>
          </a:xfrm>
        </p:spPr>
        <p:txBody>
          <a:bodyPr>
            <a:normAutofit fontScale="92500" lnSpcReduction="10000"/>
          </a:bodyPr>
          <a:lstStyle/>
          <a:p>
            <a:pPr marL="0" indent="0">
              <a:buNone/>
            </a:pPr>
            <a:r>
              <a:rPr lang="en-US" dirty="0"/>
              <a:t>FACTS:</a:t>
            </a:r>
          </a:p>
          <a:p>
            <a:r>
              <a:rPr lang="en-US" dirty="0"/>
              <a:t>Nonprofit is awarded State contract (Federal source) to provide after-school programs.</a:t>
            </a:r>
          </a:p>
          <a:p>
            <a:r>
              <a:rPr lang="en-US" dirty="0"/>
              <a:t>Contract has been determined to be a contribution based several factors, including the following:</a:t>
            </a:r>
          </a:p>
          <a:p>
            <a:pPr lvl="1"/>
            <a:r>
              <a:rPr lang="en-US" dirty="0"/>
              <a:t>Resource provider is not receiving direct commensurate value as a result of this contract.</a:t>
            </a:r>
          </a:p>
          <a:p>
            <a:pPr lvl="1"/>
            <a:r>
              <a:rPr lang="en-US" dirty="0"/>
              <a:t>Nonprofit must follow the rules established by the U.S. Office of Management and Budget, the Federal awarding agency and additional guidelines imposed by the State, including incurring qualifying expenses to entitled to the grant dollars.</a:t>
            </a:r>
          </a:p>
          <a:p>
            <a:r>
              <a:rPr lang="en-US" dirty="0"/>
              <a:t>Contract requires monthly invoices to the State and reimburses actual costs within limits of approved line-item budget.</a:t>
            </a:r>
          </a:p>
          <a:p>
            <a:r>
              <a:rPr lang="en-US" dirty="0"/>
              <a:t>Additional periodic programmatic reports are required. </a:t>
            </a:r>
          </a:p>
          <a:p>
            <a:pPr marL="0" indent="0">
              <a:buNone/>
            </a:pPr>
            <a:endParaRPr lang="en-US" dirty="0"/>
          </a:p>
          <a:p>
            <a:pPr marL="0" indent="0" algn="ctr">
              <a:buNone/>
            </a:pPr>
            <a:r>
              <a:rPr lang="en-US" i="1" dirty="0"/>
              <a:t>How and when will this contribution be recognized?</a:t>
            </a:r>
            <a:endParaRPr lang="en-US" dirty="0"/>
          </a:p>
        </p:txBody>
      </p:sp>
    </p:spTree>
    <p:extLst>
      <p:ext uri="{BB962C8B-B14F-4D97-AF65-F5344CB8AC3E}">
        <p14:creationId xmlns:p14="http://schemas.microsoft.com/office/powerpoint/2010/main" val="40943176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BA585-410C-49AC-B99A-79F8FF8C029F}"/>
              </a:ext>
            </a:extLst>
          </p:cNvPr>
          <p:cNvSpPr>
            <a:spLocks noGrp="1"/>
          </p:cNvSpPr>
          <p:nvPr>
            <p:ph type="title"/>
          </p:nvPr>
        </p:nvSpPr>
        <p:spPr/>
        <p:txBody>
          <a:bodyPr/>
          <a:lstStyle/>
          <a:p>
            <a:r>
              <a:rPr lang="en-US" dirty="0"/>
              <a:t>Putting it all together – Example 2</a:t>
            </a:r>
          </a:p>
        </p:txBody>
      </p:sp>
      <p:sp>
        <p:nvSpPr>
          <p:cNvPr id="3" name="Content Placeholder 2">
            <a:extLst>
              <a:ext uri="{FF2B5EF4-FFF2-40B4-BE49-F238E27FC236}">
                <a16:creationId xmlns:a16="http://schemas.microsoft.com/office/drawing/2014/main" id="{56912053-ADDB-47CA-A8B0-C95ECF885B34}"/>
              </a:ext>
            </a:extLst>
          </p:cNvPr>
          <p:cNvSpPr>
            <a:spLocks noGrp="1"/>
          </p:cNvSpPr>
          <p:nvPr>
            <p:ph idx="1"/>
          </p:nvPr>
        </p:nvSpPr>
        <p:spPr/>
        <p:txBody>
          <a:bodyPr/>
          <a:lstStyle/>
          <a:p>
            <a:pPr marL="0" indent="0">
              <a:buNone/>
            </a:pPr>
            <a:r>
              <a:rPr lang="en-US" dirty="0"/>
              <a:t>RESOLUTION:</a:t>
            </a:r>
          </a:p>
          <a:p>
            <a:r>
              <a:rPr lang="en-US" dirty="0"/>
              <a:t>Conditions exist:</a:t>
            </a:r>
          </a:p>
          <a:p>
            <a:pPr lvl="1">
              <a:buFont typeface="Courier New" panose="02070309020205020404" pitchFamily="49" charset="0"/>
              <a:buChar char="o"/>
            </a:pPr>
            <a:r>
              <a:rPr lang="en-US" dirty="0"/>
              <a:t>Stipulations in the contract limit discretion.</a:t>
            </a:r>
          </a:p>
          <a:p>
            <a:pPr lvl="1">
              <a:buFont typeface="Courier New" panose="02070309020205020404" pitchFamily="49" charset="0"/>
              <a:buChar char="o"/>
            </a:pPr>
            <a:r>
              <a:rPr lang="en-US" dirty="0"/>
              <a:t>Conditions can be satisfied in stages as they are satisfied.  In practice, when invoices are prepared monthly, revenue is recognized monthly. </a:t>
            </a:r>
          </a:p>
          <a:p>
            <a:r>
              <a:rPr lang="en-US" dirty="0"/>
              <a:t>Restrictions exist:</a:t>
            </a:r>
          </a:p>
          <a:p>
            <a:pPr lvl="1">
              <a:buFont typeface="Courier New" panose="02070309020205020404" pitchFamily="49" charset="0"/>
              <a:buChar char="o"/>
            </a:pPr>
            <a:r>
              <a:rPr lang="en-US" dirty="0"/>
              <a:t>Contribution is restricted for after-school programs.</a:t>
            </a:r>
          </a:p>
          <a:p>
            <a:pPr lvl="1">
              <a:buFont typeface="Courier New" panose="02070309020205020404" pitchFamily="49" charset="0"/>
              <a:buChar char="o"/>
            </a:pPr>
            <a:r>
              <a:rPr lang="en-US" dirty="0"/>
              <a:t>Simultaneous satisfaction of condition and release from restriction occurs as services are provided and dollars are spent.  In practice, revenue is recorded as without donor restrictions.</a:t>
            </a:r>
          </a:p>
        </p:txBody>
      </p:sp>
    </p:spTree>
    <p:extLst>
      <p:ext uri="{BB962C8B-B14F-4D97-AF65-F5344CB8AC3E}">
        <p14:creationId xmlns:p14="http://schemas.microsoft.com/office/powerpoint/2010/main" val="42863467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3F64AF-7F25-4897-A68B-6C64FB87A1CC}"/>
              </a:ext>
            </a:extLst>
          </p:cNvPr>
          <p:cNvSpPr>
            <a:spLocks noGrp="1"/>
          </p:cNvSpPr>
          <p:nvPr>
            <p:ph type="title"/>
          </p:nvPr>
        </p:nvSpPr>
        <p:spPr/>
        <p:txBody>
          <a:bodyPr vert="horz" lIns="91440" tIns="45720" rIns="91440" bIns="45720" rtlCol="0" anchor="b">
            <a:normAutofit/>
          </a:bodyPr>
          <a:lstStyle/>
          <a:p>
            <a:pPr algn="r"/>
            <a:r>
              <a:rPr lang="en-US" sz="5400" dirty="0">
                <a:solidFill>
                  <a:srgbClr val="FFFFFF"/>
                </a:solidFill>
              </a:rPr>
              <a:t>Questions?</a:t>
            </a:r>
          </a:p>
        </p:txBody>
      </p:sp>
    </p:spTree>
    <p:extLst>
      <p:ext uri="{BB962C8B-B14F-4D97-AF65-F5344CB8AC3E}">
        <p14:creationId xmlns:p14="http://schemas.microsoft.com/office/powerpoint/2010/main" val="648932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ACE5E-2653-4BF4-B7D6-05E2ED6CCEA7}"/>
              </a:ext>
            </a:extLst>
          </p:cNvPr>
          <p:cNvSpPr>
            <a:spLocks noGrp="1"/>
          </p:cNvSpPr>
          <p:nvPr>
            <p:ph type="title"/>
          </p:nvPr>
        </p:nvSpPr>
        <p:spPr>
          <a:xfrm>
            <a:off x="564620" y="591014"/>
            <a:ext cx="8596668" cy="1320800"/>
          </a:xfrm>
        </p:spPr>
        <p:txBody>
          <a:bodyPr>
            <a:normAutofit fontScale="90000"/>
          </a:bodyPr>
          <a:lstStyle/>
          <a:p>
            <a:r>
              <a:rPr lang="en-US" b="0" i="0" dirty="0">
                <a:solidFill>
                  <a:srgbClr val="374151"/>
                </a:solidFill>
                <a:effectLst/>
                <a:latin typeface="Söhne"/>
              </a:rPr>
              <a:t>Enter your burning questions in the Chat, monitored by NFC moderators, to have them answered during our interactive Q&amp;A sessions. </a:t>
            </a:r>
            <a:endParaRPr lang="en-US" dirty="0"/>
          </a:p>
        </p:txBody>
      </p:sp>
      <p:sp>
        <p:nvSpPr>
          <p:cNvPr id="3" name="Text Placeholder 2">
            <a:extLst>
              <a:ext uri="{FF2B5EF4-FFF2-40B4-BE49-F238E27FC236}">
                <a16:creationId xmlns:a16="http://schemas.microsoft.com/office/drawing/2014/main" id="{A6CD56C1-95A6-B4E2-3FE7-DE2D738BBA9A}"/>
              </a:ext>
            </a:extLst>
          </p:cNvPr>
          <p:cNvSpPr>
            <a:spLocks noGrp="1"/>
          </p:cNvSpPr>
          <p:nvPr>
            <p:ph type="body" idx="1"/>
          </p:nvPr>
        </p:nvSpPr>
        <p:spPr>
          <a:xfrm>
            <a:off x="677335" y="3077108"/>
            <a:ext cx="4185623" cy="576262"/>
          </a:xfrm>
        </p:spPr>
        <p:txBody>
          <a:bodyPr/>
          <a:lstStyle/>
          <a:p>
            <a:pPr algn="ctr"/>
            <a:r>
              <a:rPr lang="en-US" dirty="0"/>
              <a:t>Wade Rogers</a:t>
            </a:r>
          </a:p>
          <a:p>
            <a:pPr algn="ctr"/>
            <a:r>
              <a:rPr lang="en-US" dirty="0"/>
              <a:t>NFC Moderator</a:t>
            </a:r>
          </a:p>
        </p:txBody>
      </p:sp>
      <p:pic>
        <p:nvPicPr>
          <p:cNvPr id="8" name="Content Placeholder 7">
            <a:extLst>
              <a:ext uri="{FF2B5EF4-FFF2-40B4-BE49-F238E27FC236}">
                <a16:creationId xmlns:a16="http://schemas.microsoft.com/office/drawing/2014/main" id="{62636E2F-88AF-87D3-8500-6E116268F820}"/>
              </a:ext>
            </a:extLst>
          </p:cNvPr>
          <p:cNvPicPr>
            <a:picLocks noGrp="1" noChangeAspect="1"/>
          </p:cNvPicPr>
          <p:nvPr>
            <p:ph sz="half" idx="2"/>
          </p:nvPr>
        </p:nvPicPr>
        <p:blipFill>
          <a:blip r:embed="rId2"/>
          <a:stretch>
            <a:fillRect/>
          </a:stretch>
        </p:blipFill>
        <p:spPr>
          <a:xfrm>
            <a:off x="1786597" y="3843533"/>
            <a:ext cx="1763053" cy="1763053"/>
          </a:xfrm>
        </p:spPr>
      </p:pic>
      <p:sp>
        <p:nvSpPr>
          <p:cNvPr id="5" name="Text Placeholder 4">
            <a:extLst>
              <a:ext uri="{FF2B5EF4-FFF2-40B4-BE49-F238E27FC236}">
                <a16:creationId xmlns:a16="http://schemas.microsoft.com/office/drawing/2014/main" id="{8C3B9F13-0486-3ACD-13CE-CA96AA05856F}"/>
              </a:ext>
            </a:extLst>
          </p:cNvPr>
          <p:cNvSpPr>
            <a:spLocks noGrp="1"/>
          </p:cNvSpPr>
          <p:nvPr>
            <p:ph type="body" sz="quarter" idx="3"/>
          </p:nvPr>
        </p:nvSpPr>
        <p:spPr>
          <a:xfrm>
            <a:off x="5236234" y="3077108"/>
            <a:ext cx="4185619" cy="576262"/>
          </a:xfrm>
        </p:spPr>
        <p:txBody>
          <a:bodyPr/>
          <a:lstStyle/>
          <a:p>
            <a:pPr algn="ctr"/>
            <a:r>
              <a:rPr lang="en-US" dirty="0"/>
              <a:t>Dana Britto</a:t>
            </a:r>
          </a:p>
          <a:p>
            <a:pPr algn="ctr"/>
            <a:r>
              <a:rPr lang="en-US" dirty="0"/>
              <a:t>NFC Moderator</a:t>
            </a:r>
          </a:p>
        </p:txBody>
      </p:sp>
      <p:pic>
        <p:nvPicPr>
          <p:cNvPr id="14" name="Content Placeholder 13">
            <a:extLst>
              <a:ext uri="{FF2B5EF4-FFF2-40B4-BE49-F238E27FC236}">
                <a16:creationId xmlns:a16="http://schemas.microsoft.com/office/drawing/2014/main" id="{99EFF306-F16F-55BB-C889-1F6EB00ABC29}"/>
              </a:ext>
            </a:extLst>
          </p:cNvPr>
          <p:cNvPicPr>
            <a:picLocks noGrp="1" noChangeAspect="1"/>
          </p:cNvPicPr>
          <p:nvPr>
            <p:ph sz="quarter" idx="4"/>
          </p:nvPr>
        </p:nvPicPr>
        <p:blipFill>
          <a:blip r:embed="rId3"/>
          <a:stretch>
            <a:fillRect/>
          </a:stretch>
        </p:blipFill>
        <p:spPr>
          <a:xfrm>
            <a:off x="6351755" y="3653370"/>
            <a:ext cx="1562100" cy="1953216"/>
          </a:xfrm>
        </p:spPr>
      </p:pic>
    </p:spTree>
    <p:extLst>
      <p:ext uri="{BB962C8B-B14F-4D97-AF65-F5344CB8AC3E}">
        <p14:creationId xmlns:p14="http://schemas.microsoft.com/office/powerpoint/2010/main" val="32468964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10">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1" name="Rectangle 20">
            <a:extLst>
              <a:ext uri="{FF2B5EF4-FFF2-40B4-BE49-F238E27FC236}">
                <a16:creationId xmlns:a16="http://schemas.microsoft.com/office/drawing/2014/main" id="{2783C067-F8BF-4755-B516-8A0CD74C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66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Isosceles Triangle 22">
            <a:extLst>
              <a:ext uri="{FF2B5EF4-FFF2-40B4-BE49-F238E27FC236}">
                <a16:creationId xmlns:a16="http://schemas.microsoft.com/office/drawing/2014/main" id="{2ED796EC-E7FF-46DB-B912-FB08BF12A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0"/>
            <a:ext cx="842596" cy="5666155"/>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4">
            <a:extLst>
              <a:ext uri="{FF2B5EF4-FFF2-40B4-BE49-F238E27FC236}">
                <a16:creationId xmlns:a16="http://schemas.microsoft.com/office/drawing/2014/main" id="{549A2DAB-B431-487D-95AD-BB0FECB49E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5" y="3818468"/>
            <a:ext cx="4450292" cy="3039533"/>
          </a:xfrm>
          <a:prstGeom prst="triangle">
            <a:avLst>
              <a:gd name="adj" fmla="val 100000"/>
            </a:avLst>
          </a:prstGeom>
          <a:solidFill>
            <a:schemeClr val="accent1">
              <a:alpha val="88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7">
            <a:extLst>
              <a:ext uri="{FF2B5EF4-FFF2-40B4-BE49-F238E27FC236}">
                <a16:creationId xmlns:a16="http://schemas.microsoft.com/office/drawing/2014/main" id="{0819F787-32B4-46A8-BC57-C6571BCEE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2"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cxnSp>
        <p:nvCxnSpPr>
          <p:cNvPr id="29" name="Straight Connector 28">
            <a:extLst>
              <a:ext uri="{FF2B5EF4-FFF2-40B4-BE49-F238E27FC236}">
                <a16:creationId xmlns:a16="http://schemas.microsoft.com/office/drawing/2014/main" id="{C5ECDEE1-7093-418F-9CF5-24EEB115C1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045062AF-EB11-4651-BC4A-4DA21768D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9"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4" name="Text Placeholder 3">
            <a:extLst>
              <a:ext uri="{FF2B5EF4-FFF2-40B4-BE49-F238E27FC236}">
                <a16:creationId xmlns:a16="http://schemas.microsoft.com/office/drawing/2014/main" id="{896D8C80-2255-47C5-AA76-CC2C2E2F7BBA}"/>
              </a:ext>
            </a:extLst>
          </p:cNvPr>
          <p:cNvSpPr>
            <a:spLocks noGrp="1"/>
          </p:cNvSpPr>
          <p:nvPr>
            <p:ph type="body" idx="1"/>
          </p:nvPr>
        </p:nvSpPr>
        <p:spPr>
          <a:xfrm>
            <a:off x="1507067" y="4050833"/>
            <a:ext cx="7766936" cy="1096899"/>
          </a:xfrm>
        </p:spPr>
        <p:txBody>
          <a:bodyPr vert="horz" lIns="91440" tIns="45720" rIns="91440" bIns="45720" rtlCol="0" anchor="t">
            <a:normAutofit/>
          </a:bodyPr>
          <a:lstStyle/>
          <a:p>
            <a:pPr algn="r"/>
            <a:endParaRPr lang="en-US" sz="1800" dirty="0"/>
          </a:p>
        </p:txBody>
      </p:sp>
      <p:sp>
        <p:nvSpPr>
          <p:cNvPr id="3" name="Title 2">
            <a:extLst>
              <a:ext uri="{FF2B5EF4-FFF2-40B4-BE49-F238E27FC236}">
                <a16:creationId xmlns:a16="http://schemas.microsoft.com/office/drawing/2014/main" id="{203F64AF-7F25-4897-A68B-6C64FB87A1CC}"/>
              </a:ext>
            </a:extLst>
          </p:cNvPr>
          <p:cNvSpPr>
            <a:spLocks noGrp="1"/>
          </p:cNvSpPr>
          <p:nvPr>
            <p:ph type="title"/>
          </p:nvPr>
        </p:nvSpPr>
        <p:spPr>
          <a:xfrm>
            <a:off x="1507067" y="1397001"/>
            <a:ext cx="7766936" cy="2653836"/>
          </a:xfrm>
        </p:spPr>
        <p:txBody>
          <a:bodyPr vert="horz" lIns="91440" tIns="45720" rIns="91440" bIns="45720" rtlCol="0" anchor="b">
            <a:normAutofit/>
          </a:bodyPr>
          <a:lstStyle/>
          <a:p>
            <a:pPr algn="r"/>
            <a:r>
              <a:rPr lang="en-US" sz="5400" dirty="0"/>
              <a:t>Resources &amp; Wrap Up</a:t>
            </a:r>
          </a:p>
        </p:txBody>
      </p:sp>
    </p:spTree>
    <p:extLst>
      <p:ext uri="{BB962C8B-B14F-4D97-AF65-F5344CB8AC3E}">
        <p14:creationId xmlns:p14="http://schemas.microsoft.com/office/powerpoint/2010/main" val="27617586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074CB0-1F9C-4195-85FA-EB2E48EAD8FC}"/>
              </a:ext>
            </a:extLst>
          </p:cNvPr>
          <p:cNvSpPr>
            <a:spLocks noGrp="1"/>
          </p:cNvSpPr>
          <p:nvPr>
            <p:ph type="title"/>
          </p:nvPr>
        </p:nvSpPr>
        <p:spPr/>
        <p:txBody>
          <a:bodyPr/>
          <a:lstStyle/>
          <a:p>
            <a:r>
              <a:rPr lang="en-US" dirty="0"/>
              <a:t>Resources</a:t>
            </a:r>
          </a:p>
        </p:txBody>
      </p:sp>
      <p:sp>
        <p:nvSpPr>
          <p:cNvPr id="5" name="Content Placeholder 4">
            <a:extLst>
              <a:ext uri="{FF2B5EF4-FFF2-40B4-BE49-F238E27FC236}">
                <a16:creationId xmlns:a16="http://schemas.microsoft.com/office/drawing/2014/main" id="{53004DB6-1063-4702-991E-A2370915356A}"/>
              </a:ext>
            </a:extLst>
          </p:cNvPr>
          <p:cNvSpPr>
            <a:spLocks noGrp="1"/>
          </p:cNvSpPr>
          <p:nvPr>
            <p:ph idx="1"/>
          </p:nvPr>
        </p:nvSpPr>
        <p:spPr/>
        <p:txBody>
          <a:bodyPr/>
          <a:lstStyle/>
          <a:p>
            <a:pPr marL="0" marR="0" indent="0">
              <a:spcBef>
                <a:spcPts val="0"/>
              </a:spcBef>
              <a:spcAft>
                <a:spcPts val="0"/>
              </a:spcAft>
              <a:buNone/>
            </a:pPr>
            <a:endParaRPr lang="en-US" sz="1800" u="sng" dirty="0">
              <a:solidFill>
                <a:schemeClr val="accent1">
                  <a:lumMod val="75000"/>
                </a:schemeClr>
              </a:solidFill>
              <a:effectLst/>
              <a:latin typeface="Trebuchet MS" panose="020B0603020202020204" pitchFamily="34" charset="0"/>
              <a:ea typeface="Calibri" panose="020F0502020204030204" pitchFamily="34" charset="0"/>
              <a:hlinkClick r:id="rId2">
                <a:extLst>
                  <a:ext uri="{A12FA001-AC4F-418D-AE19-62706E023703}">
                    <ahyp:hlinkClr xmlns:ahyp="http://schemas.microsoft.com/office/drawing/2018/hyperlinkcolor" val="tx"/>
                  </a:ext>
                </a:extLst>
              </a:hlinkClick>
            </a:endParaRPr>
          </a:p>
          <a:p>
            <a:pPr marL="0" marR="0" indent="0">
              <a:spcBef>
                <a:spcPts val="0"/>
              </a:spcBef>
              <a:spcAft>
                <a:spcPts val="0"/>
              </a:spcAft>
              <a:buNone/>
            </a:pPr>
            <a:r>
              <a:rPr lang="en-US" sz="1800" u="sng" dirty="0">
                <a:solidFill>
                  <a:schemeClr val="accent1">
                    <a:lumMod val="75000"/>
                  </a:schemeClr>
                </a:solidFill>
                <a:effectLst/>
                <a:latin typeface="Trebuchet MS" panose="020B060302020202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https://www.bdo.com/insights/assurance/fasb-clarifies-and-improves-guidance-for-not-for-profit-grant-and-contributions-accounting</a:t>
            </a:r>
            <a:endParaRPr lang="en-US" sz="1800" dirty="0">
              <a:solidFill>
                <a:schemeClr val="accent1">
                  <a:lumMod val="75000"/>
                </a:schemeClr>
              </a:solidFill>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800" i="1" dirty="0">
                <a:solidFill>
                  <a:schemeClr val="accent4">
                    <a:lumMod val="75000"/>
                  </a:schemeClr>
                </a:solidFill>
                <a:effectLst/>
                <a:latin typeface="Trebuchet MS" panose="020B0603020202020204" pitchFamily="34" charset="0"/>
                <a:ea typeface="Calibri" panose="020F0502020204030204" pitchFamily="34" charset="0"/>
              </a:rPr>
              <a:t>(includes a helpful flowchart – abstract to follow on next slide)</a:t>
            </a:r>
          </a:p>
          <a:p>
            <a:pPr marL="0" marR="0" indent="0">
              <a:spcBef>
                <a:spcPts val="0"/>
              </a:spcBef>
              <a:spcAft>
                <a:spcPts val="0"/>
              </a:spcAft>
              <a:buNone/>
            </a:pPr>
            <a:r>
              <a:rPr lang="en-US" sz="1800" dirty="0">
                <a:solidFill>
                  <a:schemeClr val="accent1">
                    <a:lumMod val="75000"/>
                  </a:schemeClr>
                </a:solidFill>
                <a:effectLst/>
                <a:latin typeface="Trebuchet MS" panose="020B0603020202020204" pitchFamily="34" charset="0"/>
                <a:ea typeface="Calibri" panose="020F0502020204030204" pitchFamily="34" charset="0"/>
              </a:rPr>
              <a:t> </a:t>
            </a:r>
            <a:endParaRPr lang="en-US" sz="1800" dirty="0">
              <a:solidFill>
                <a:schemeClr val="accent1">
                  <a:lumMod val="75000"/>
                </a:schemeClr>
              </a:solidFill>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800" u="sng" dirty="0">
                <a:solidFill>
                  <a:schemeClr val="accent1">
                    <a:lumMod val="75000"/>
                  </a:schemeClr>
                </a:solidFill>
                <a:effectLst/>
                <a:latin typeface="Trebuchet MS" panose="020B0603020202020204" pitchFamily="34" charset="0"/>
                <a:ea typeface="Calibri" panose="020F0502020204030204" pitchFamily="34" charset="0"/>
                <a:hlinkClick r:id="rId4">
                  <a:extLst>
                    <a:ext uri="{A12FA001-AC4F-418D-AE19-62706E023703}">
                      <ahyp:hlinkClr xmlns:ahyp="http://schemas.microsoft.com/office/drawing/2018/hyperlinkcolor" val="tx"/>
                    </a:ext>
                  </a:extLst>
                </a:hlinkClick>
              </a:rPr>
              <a:t>https://www.bdo.com/insights/blogs/nonprofit-standard/are-grants-subject-to-revenue-recognition</a:t>
            </a:r>
            <a:endParaRPr lang="en-US" sz="1800" dirty="0">
              <a:solidFill>
                <a:schemeClr val="accent1">
                  <a:lumMod val="75000"/>
                </a:schemeClr>
              </a:solidFill>
              <a:effectLst/>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800" dirty="0">
              <a:solidFill>
                <a:schemeClr val="accent1">
                  <a:lumMod val="75000"/>
                </a:schemeClr>
              </a:solidFill>
              <a:effectLst/>
              <a:latin typeface="Trebuchet MS" panose="020B0603020202020204" pitchFamily="34" charset="0"/>
              <a:ea typeface="Calibri" panose="020F0502020204030204" pitchFamily="34" charset="0"/>
            </a:endParaRPr>
          </a:p>
          <a:p>
            <a:pPr marL="0" marR="0" indent="0">
              <a:spcBef>
                <a:spcPts val="0"/>
              </a:spcBef>
              <a:spcAft>
                <a:spcPts val="0"/>
              </a:spcAft>
              <a:buNone/>
            </a:pPr>
            <a:r>
              <a:rPr lang="en-US" sz="1800" dirty="0">
                <a:solidFill>
                  <a:schemeClr val="accent1">
                    <a:lumMod val="75000"/>
                  </a:schemeClr>
                </a:solidFill>
                <a:effectLst/>
                <a:latin typeface="Trebuchet MS" panose="020B0603020202020204" pitchFamily="34" charset="0"/>
                <a:ea typeface="Calibri" panose="020F0502020204030204" pitchFamily="34" charset="0"/>
              </a:rPr>
              <a:t> </a:t>
            </a:r>
            <a:endParaRPr lang="en-US" sz="1800" dirty="0">
              <a:solidFill>
                <a:schemeClr val="accent1">
                  <a:lumMod val="75000"/>
                </a:schemeClr>
              </a:solidFill>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800" u="sng" dirty="0">
                <a:solidFill>
                  <a:schemeClr val="accent1">
                    <a:lumMod val="75000"/>
                  </a:schemeClr>
                </a:solidFill>
                <a:effectLst/>
                <a:latin typeface="Trebuchet MS" panose="020B0603020202020204" pitchFamily="34" charset="0"/>
                <a:ea typeface="Calibri" panose="020F0502020204030204" pitchFamily="34" charset="0"/>
                <a:hlinkClick r:id="rId5">
                  <a:extLst>
                    <a:ext uri="{A12FA001-AC4F-418D-AE19-62706E023703}">
                      <ahyp:hlinkClr xmlns:ahyp="http://schemas.microsoft.com/office/drawing/2018/hyperlinkcolor" val="tx"/>
                    </a:ext>
                  </a:extLst>
                </a:hlinkClick>
              </a:rPr>
              <a:t>https://www.journalofaccountancy.com/issues/2017/mar/revenue-recognition-at-not-for-profits.html</a:t>
            </a:r>
            <a:endParaRPr lang="en-US" sz="1800" dirty="0">
              <a:solidFill>
                <a:schemeClr val="accent1">
                  <a:lumMod val="75000"/>
                </a:schemeClr>
              </a:solidFill>
              <a:effectLst/>
              <a:latin typeface="Calibri" panose="020F0502020204030204" pitchFamily="34" charset="0"/>
              <a:ea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20676148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 name="Title 3">
            <a:extLst>
              <a:ext uri="{FF2B5EF4-FFF2-40B4-BE49-F238E27FC236}">
                <a16:creationId xmlns:a16="http://schemas.microsoft.com/office/drawing/2014/main" id="{B7074CB0-1F9C-4195-85FA-EB2E48EAD8FC}"/>
              </a:ext>
            </a:extLst>
          </p:cNvPr>
          <p:cNvSpPr>
            <a:spLocks noGrp="1"/>
          </p:cNvSpPr>
          <p:nvPr>
            <p:ph type="title"/>
          </p:nvPr>
        </p:nvSpPr>
        <p:spPr>
          <a:xfrm>
            <a:off x="673754" y="643467"/>
            <a:ext cx="4203045" cy="1375608"/>
          </a:xfrm>
        </p:spPr>
        <p:txBody>
          <a:bodyPr anchor="ctr">
            <a:normAutofit/>
          </a:bodyPr>
          <a:lstStyle/>
          <a:p>
            <a:r>
              <a:rPr lang="en-US">
                <a:solidFill>
                  <a:schemeClr val="bg1"/>
                </a:solidFill>
              </a:rPr>
              <a:t>Click the link for full flowchart!</a:t>
            </a:r>
          </a:p>
        </p:txBody>
      </p:sp>
      <p:sp>
        <p:nvSpPr>
          <p:cNvPr id="5" name="Content Placeholder 4">
            <a:extLst>
              <a:ext uri="{FF2B5EF4-FFF2-40B4-BE49-F238E27FC236}">
                <a16:creationId xmlns:a16="http://schemas.microsoft.com/office/drawing/2014/main" id="{53004DB6-1063-4702-991E-A2370915356A}"/>
              </a:ext>
            </a:extLst>
          </p:cNvPr>
          <p:cNvSpPr>
            <a:spLocks noGrp="1"/>
          </p:cNvSpPr>
          <p:nvPr>
            <p:ph idx="1"/>
          </p:nvPr>
        </p:nvSpPr>
        <p:spPr>
          <a:xfrm>
            <a:off x="673754" y="2160590"/>
            <a:ext cx="3973943" cy="3440110"/>
          </a:xfrm>
        </p:spPr>
        <p:txBody>
          <a:bodyPr>
            <a:normAutofit/>
          </a:bodyPr>
          <a:lstStyle/>
          <a:p>
            <a:pPr marL="0" marR="0" indent="0">
              <a:lnSpc>
                <a:spcPct val="90000"/>
              </a:lnSpc>
              <a:spcBef>
                <a:spcPts val="0"/>
              </a:spcBef>
              <a:spcAft>
                <a:spcPts val="0"/>
              </a:spcAft>
              <a:buNone/>
            </a:pPr>
            <a:endParaRPr lang="en-US" sz="1300" u="sng">
              <a:solidFill>
                <a:schemeClr val="bg1"/>
              </a:solidFill>
              <a:latin typeface="Trebuchet MS" panose="020B0603020202020204" pitchFamily="34" charset="0"/>
              <a:ea typeface="Calibri" panose="020F0502020204030204" pitchFamily="34" charset="0"/>
            </a:endParaRPr>
          </a:p>
          <a:p>
            <a:pPr marL="0" marR="0" indent="0">
              <a:lnSpc>
                <a:spcPct val="90000"/>
              </a:lnSpc>
              <a:spcBef>
                <a:spcPts val="0"/>
              </a:spcBef>
              <a:spcAft>
                <a:spcPts val="0"/>
              </a:spcAft>
              <a:buNone/>
            </a:pPr>
            <a:endParaRPr lang="en-US" sz="1300" u="sng">
              <a:solidFill>
                <a:schemeClr val="bg1"/>
              </a:solidFill>
              <a:latin typeface="Trebuchet MS" panose="020B0603020202020204" pitchFamily="34" charset="0"/>
              <a:ea typeface="Calibri" panose="020F0502020204030204" pitchFamily="34" charset="0"/>
            </a:endParaRPr>
          </a:p>
          <a:p>
            <a:pPr marL="0" marR="0" indent="0">
              <a:lnSpc>
                <a:spcPct val="90000"/>
              </a:lnSpc>
              <a:spcBef>
                <a:spcPts val="0"/>
              </a:spcBef>
              <a:spcAft>
                <a:spcPts val="0"/>
              </a:spcAft>
              <a:buNone/>
            </a:pPr>
            <a:endParaRPr lang="en-US" sz="1300" u="sng">
              <a:solidFill>
                <a:schemeClr val="bg1"/>
              </a:solidFill>
              <a:latin typeface="Trebuchet MS" panose="020B0603020202020204" pitchFamily="34" charset="0"/>
              <a:ea typeface="Calibri" panose="020F0502020204030204" pitchFamily="34" charset="0"/>
            </a:endParaRPr>
          </a:p>
          <a:p>
            <a:pPr marL="0" marR="0" indent="0">
              <a:lnSpc>
                <a:spcPct val="90000"/>
              </a:lnSpc>
              <a:spcBef>
                <a:spcPts val="0"/>
              </a:spcBef>
              <a:spcAft>
                <a:spcPts val="0"/>
              </a:spcAft>
              <a:buNone/>
            </a:pPr>
            <a:endParaRPr lang="en-US" sz="1300" u="sng">
              <a:solidFill>
                <a:schemeClr val="bg1"/>
              </a:solidFill>
              <a:latin typeface="Trebuchet MS" panose="020B0603020202020204" pitchFamily="34" charset="0"/>
              <a:ea typeface="Calibri" panose="020F0502020204030204" pitchFamily="34" charset="0"/>
            </a:endParaRPr>
          </a:p>
          <a:p>
            <a:pPr marL="0" marR="0" indent="0">
              <a:lnSpc>
                <a:spcPct val="90000"/>
              </a:lnSpc>
              <a:spcBef>
                <a:spcPts val="0"/>
              </a:spcBef>
              <a:spcAft>
                <a:spcPts val="0"/>
              </a:spcAft>
              <a:buNone/>
            </a:pPr>
            <a:endParaRPr lang="en-US" sz="1300" u="sng">
              <a:solidFill>
                <a:schemeClr val="bg1"/>
              </a:solidFill>
              <a:latin typeface="Trebuchet MS" panose="020B0603020202020204" pitchFamily="34" charset="0"/>
              <a:ea typeface="Calibri" panose="020F0502020204030204" pitchFamily="34" charset="0"/>
            </a:endParaRPr>
          </a:p>
          <a:p>
            <a:pPr marL="0" marR="0" indent="0">
              <a:lnSpc>
                <a:spcPct val="90000"/>
              </a:lnSpc>
              <a:spcBef>
                <a:spcPts val="0"/>
              </a:spcBef>
              <a:spcAft>
                <a:spcPts val="0"/>
              </a:spcAft>
              <a:buNone/>
            </a:pPr>
            <a:endParaRPr lang="en-US" sz="1300" u="sng">
              <a:solidFill>
                <a:schemeClr val="bg1"/>
              </a:solidFill>
              <a:latin typeface="Trebuchet MS" panose="020B0603020202020204" pitchFamily="34" charset="0"/>
              <a:ea typeface="Calibri" panose="020F0502020204030204" pitchFamily="34" charset="0"/>
            </a:endParaRPr>
          </a:p>
          <a:p>
            <a:pPr marL="0" marR="0" indent="0">
              <a:lnSpc>
                <a:spcPct val="90000"/>
              </a:lnSpc>
              <a:spcBef>
                <a:spcPts val="0"/>
              </a:spcBef>
              <a:spcAft>
                <a:spcPts val="0"/>
              </a:spcAft>
              <a:buNone/>
            </a:pPr>
            <a:endParaRPr lang="en-US" sz="1300" u="sng">
              <a:solidFill>
                <a:schemeClr val="bg1"/>
              </a:solidFill>
              <a:latin typeface="Trebuchet MS" panose="020B0603020202020204" pitchFamily="34" charset="0"/>
              <a:ea typeface="Calibri" panose="020F0502020204030204" pitchFamily="34" charset="0"/>
            </a:endParaRPr>
          </a:p>
          <a:p>
            <a:pPr marL="0" marR="0" indent="0">
              <a:lnSpc>
                <a:spcPct val="90000"/>
              </a:lnSpc>
              <a:spcBef>
                <a:spcPts val="0"/>
              </a:spcBef>
              <a:spcAft>
                <a:spcPts val="0"/>
              </a:spcAft>
              <a:buNone/>
            </a:pPr>
            <a:endParaRPr lang="en-US" sz="1300" u="sng">
              <a:solidFill>
                <a:schemeClr val="bg1"/>
              </a:solidFill>
              <a:latin typeface="Trebuchet MS" panose="020B0603020202020204" pitchFamily="34" charset="0"/>
              <a:ea typeface="Calibri" panose="020F0502020204030204" pitchFamily="34" charset="0"/>
            </a:endParaRPr>
          </a:p>
          <a:p>
            <a:pPr marL="0" marR="0" indent="0">
              <a:lnSpc>
                <a:spcPct val="90000"/>
              </a:lnSpc>
              <a:spcBef>
                <a:spcPts val="0"/>
              </a:spcBef>
              <a:spcAft>
                <a:spcPts val="0"/>
              </a:spcAft>
              <a:buNone/>
            </a:pPr>
            <a:endParaRPr lang="en-US" sz="1300" u="sng">
              <a:solidFill>
                <a:schemeClr val="bg1"/>
              </a:solidFill>
              <a:latin typeface="Trebuchet MS" panose="020B0603020202020204" pitchFamily="34" charset="0"/>
              <a:ea typeface="Calibri" panose="020F0502020204030204" pitchFamily="34" charset="0"/>
            </a:endParaRPr>
          </a:p>
          <a:p>
            <a:pPr marL="0" marR="0" indent="0">
              <a:lnSpc>
                <a:spcPct val="90000"/>
              </a:lnSpc>
              <a:spcBef>
                <a:spcPts val="0"/>
              </a:spcBef>
              <a:spcAft>
                <a:spcPts val="0"/>
              </a:spcAft>
              <a:buNone/>
            </a:pPr>
            <a:endParaRPr lang="en-US" sz="1300" u="sng">
              <a:solidFill>
                <a:schemeClr val="bg1"/>
              </a:solidFill>
              <a:latin typeface="Trebuchet MS" panose="020B0603020202020204" pitchFamily="34" charset="0"/>
              <a:ea typeface="Calibri" panose="020F0502020204030204" pitchFamily="34" charset="0"/>
            </a:endParaRPr>
          </a:p>
          <a:p>
            <a:pPr marL="0" marR="0" indent="0">
              <a:lnSpc>
                <a:spcPct val="90000"/>
              </a:lnSpc>
              <a:spcBef>
                <a:spcPts val="0"/>
              </a:spcBef>
              <a:spcAft>
                <a:spcPts val="0"/>
              </a:spcAft>
              <a:buNone/>
            </a:pPr>
            <a:endParaRPr lang="en-US" sz="1300" u="sng">
              <a:solidFill>
                <a:schemeClr val="bg1"/>
              </a:solidFill>
              <a:latin typeface="Trebuchet MS" panose="020B0603020202020204" pitchFamily="34" charset="0"/>
              <a:ea typeface="Calibri" panose="020F0502020204030204" pitchFamily="34" charset="0"/>
            </a:endParaRPr>
          </a:p>
          <a:p>
            <a:pPr marL="0" marR="0" indent="0">
              <a:lnSpc>
                <a:spcPct val="90000"/>
              </a:lnSpc>
              <a:spcBef>
                <a:spcPts val="0"/>
              </a:spcBef>
              <a:spcAft>
                <a:spcPts val="0"/>
              </a:spcAft>
              <a:buNone/>
            </a:pPr>
            <a:endParaRPr lang="en-US" sz="1300" u="sng">
              <a:solidFill>
                <a:schemeClr val="bg1"/>
              </a:solidFill>
              <a:latin typeface="Trebuchet MS" panose="020B0603020202020204" pitchFamily="34" charset="0"/>
              <a:ea typeface="Calibri" panose="020F0502020204030204" pitchFamily="34" charset="0"/>
            </a:endParaRPr>
          </a:p>
          <a:p>
            <a:pPr marL="0" marR="0" indent="0">
              <a:lnSpc>
                <a:spcPct val="90000"/>
              </a:lnSpc>
              <a:spcBef>
                <a:spcPts val="0"/>
              </a:spcBef>
              <a:spcAft>
                <a:spcPts val="0"/>
              </a:spcAft>
              <a:buNone/>
            </a:pPr>
            <a:endParaRPr lang="en-US" sz="1300" u="sng">
              <a:solidFill>
                <a:schemeClr val="bg1"/>
              </a:solidFill>
              <a:latin typeface="Trebuchet MS" panose="020B0603020202020204" pitchFamily="34" charset="0"/>
              <a:ea typeface="Calibri" panose="020F0502020204030204" pitchFamily="34" charset="0"/>
            </a:endParaRPr>
          </a:p>
          <a:p>
            <a:pPr marL="0" marR="0" indent="0">
              <a:lnSpc>
                <a:spcPct val="90000"/>
              </a:lnSpc>
              <a:spcBef>
                <a:spcPts val="0"/>
              </a:spcBef>
              <a:spcAft>
                <a:spcPts val="0"/>
              </a:spcAft>
              <a:buNone/>
            </a:pPr>
            <a:endParaRPr lang="en-US" sz="1300" u="sng">
              <a:solidFill>
                <a:schemeClr val="bg1"/>
              </a:solidFill>
              <a:latin typeface="Trebuchet MS" panose="020B0603020202020204" pitchFamily="34" charset="0"/>
              <a:ea typeface="Calibri" panose="020F0502020204030204" pitchFamily="34" charset="0"/>
              <a:hlinkClick r:id="rId2">
                <a:extLst>
                  <a:ext uri="{A12FA001-AC4F-418D-AE19-62706E023703}">
                    <ahyp:hlinkClr xmlns:ahyp="http://schemas.microsoft.com/office/drawing/2018/hyperlinkcolor" val="tx"/>
                  </a:ext>
                </a:extLst>
              </a:hlinkClick>
            </a:endParaRPr>
          </a:p>
          <a:p>
            <a:pPr marL="0" marR="0" indent="0">
              <a:lnSpc>
                <a:spcPct val="90000"/>
              </a:lnSpc>
              <a:spcBef>
                <a:spcPts val="0"/>
              </a:spcBef>
              <a:spcAft>
                <a:spcPts val="0"/>
              </a:spcAft>
              <a:buNone/>
            </a:pPr>
            <a:endParaRPr lang="en-US" sz="1300">
              <a:solidFill>
                <a:schemeClr val="bg1"/>
              </a:solidFill>
              <a:effectLst/>
              <a:latin typeface="Trebuchet MS" panose="020B0603020202020204" pitchFamily="34" charset="0"/>
              <a:ea typeface="Calibri" panose="020F0502020204030204" pitchFamily="34" charset="0"/>
              <a:hlinkClick r:id="rId2">
                <a:extLst>
                  <a:ext uri="{A12FA001-AC4F-418D-AE19-62706E023703}">
                    <ahyp:hlinkClr xmlns:ahyp="http://schemas.microsoft.com/office/drawing/2018/hyperlinkcolor" val="tx"/>
                  </a:ext>
                </a:extLst>
              </a:hlinkClick>
            </a:endParaRPr>
          </a:p>
          <a:p>
            <a:pPr marL="0" marR="0" indent="0">
              <a:lnSpc>
                <a:spcPct val="90000"/>
              </a:lnSpc>
              <a:spcBef>
                <a:spcPts val="0"/>
              </a:spcBef>
              <a:spcAft>
                <a:spcPts val="0"/>
              </a:spcAft>
              <a:buNone/>
            </a:pPr>
            <a:r>
              <a:rPr lang="en-US" sz="1300" u="sng">
                <a:solidFill>
                  <a:schemeClr val="bg1"/>
                </a:solidFill>
                <a:effectLst/>
                <a:latin typeface="Trebuchet MS" panose="020B0603020202020204" pitchFamily="34" charset="0"/>
                <a:ea typeface="Calibri" panose="020F0502020204030204" pitchFamily="34" charset="0"/>
                <a:hlinkClick r:id="rId2">
                  <a:extLst>
                    <a:ext uri="{A12FA001-AC4F-418D-AE19-62706E023703}">
                      <ahyp:hlinkClr xmlns:ahyp="http://schemas.microsoft.com/office/drawing/2018/hyperlinkcolor" val="tx"/>
                    </a:ext>
                  </a:extLst>
                </a:hlinkClick>
              </a:rPr>
              <a:t>https://www.bdo.com/insights/assurance/fasb-clarifies-and-improves-guidance-for-not-for-profit-grant-and-contributions-accounting</a:t>
            </a:r>
            <a:endParaRPr lang="en-US" sz="1300">
              <a:solidFill>
                <a:schemeClr val="bg1"/>
              </a:solidFill>
              <a:effectLst/>
              <a:latin typeface="Calibri" panose="020F0502020204030204" pitchFamily="34" charset="0"/>
              <a:ea typeface="Calibri" panose="020F0502020204030204" pitchFamily="34" charset="0"/>
            </a:endParaRPr>
          </a:p>
          <a:p>
            <a:pPr marL="0" indent="0">
              <a:lnSpc>
                <a:spcPct val="90000"/>
              </a:lnSpc>
              <a:buNone/>
            </a:pPr>
            <a:endParaRPr lang="en-US" sz="1300">
              <a:solidFill>
                <a:schemeClr val="bg1"/>
              </a:solidFill>
            </a:endParaRPr>
          </a:p>
        </p:txBody>
      </p:sp>
      <p:pic>
        <p:nvPicPr>
          <p:cNvPr id="3" name="Picture 2">
            <a:extLst>
              <a:ext uri="{FF2B5EF4-FFF2-40B4-BE49-F238E27FC236}">
                <a16:creationId xmlns:a16="http://schemas.microsoft.com/office/drawing/2014/main" id="{9E58C81C-8D94-4ED9-B04D-5C83F3137F6C}"/>
              </a:ext>
            </a:extLst>
          </p:cNvPr>
          <p:cNvPicPr>
            <a:picLocks noChangeAspect="1"/>
          </p:cNvPicPr>
          <p:nvPr/>
        </p:nvPicPr>
        <p:blipFill>
          <a:blip r:embed="rId3"/>
          <a:stretch>
            <a:fillRect/>
          </a:stretch>
        </p:blipFill>
        <p:spPr>
          <a:xfrm>
            <a:off x="6530009" y="972608"/>
            <a:ext cx="4275484" cy="4900269"/>
          </a:xfrm>
          <a:prstGeom prst="rect">
            <a:avLst/>
          </a:prstGeom>
          <a:effectLst/>
        </p:spPr>
      </p:pic>
      <p:sp>
        <p:nvSpPr>
          <p:cNvPr id="16" name="Isosceles Triangle 15">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40081075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72C5E6-4698-4782-9914-429DDF43A757}"/>
              </a:ext>
            </a:extLst>
          </p:cNvPr>
          <p:cNvSpPr>
            <a:spLocks noGrp="1"/>
          </p:cNvSpPr>
          <p:nvPr>
            <p:ph type="title"/>
          </p:nvPr>
        </p:nvSpPr>
        <p:spPr/>
        <p:txBody>
          <a:bodyPr/>
          <a:lstStyle/>
          <a:p>
            <a:r>
              <a:rPr lang="en-US" dirty="0"/>
              <a:t>What’s Next?</a:t>
            </a:r>
          </a:p>
        </p:txBody>
      </p:sp>
      <p:sp>
        <p:nvSpPr>
          <p:cNvPr id="5" name="Content Placeholder 4">
            <a:extLst>
              <a:ext uri="{FF2B5EF4-FFF2-40B4-BE49-F238E27FC236}">
                <a16:creationId xmlns:a16="http://schemas.microsoft.com/office/drawing/2014/main" id="{A84DC95F-6546-4867-8BC0-73F3B1F0126E}"/>
              </a:ext>
            </a:extLst>
          </p:cNvPr>
          <p:cNvSpPr>
            <a:spLocks noGrp="1"/>
          </p:cNvSpPr>
          <p:nvPr>
            <p:ph idx="1"/>
          </p:nvPr>
        </p:nvSpPr>
        <p:spPr/>
        <p:txBody>
          <a:bodyPr/>
          <a:lstStyle/>
          <a:p>
            <a:pPr marL="0" indent="0">
              <a:buNone/>
            </a:pPr>
            <a:r>
              <a:rPr lang="en-US" dirty="0"/>
              <a:t>Additional questions and topics:</a:t>
            </a:r>
          </a:p>
          <a:p>
            <a:r>
              <a:rPr lang="en-US" sz="1600" dirty="0"/>
              <a:t>Recommendations on systems and tools for tracking restricted grants.</a:t>
            </a:r>
          </a:p>
          <a:p>
            <a:r>
              <a:rPr lang="en-US" sz="1600" dirty="0"/>
              <a:t>How to record evaluate and record in-kind contributions.</a:t>
            </a:r>
          </a:p>
          <a:p>
            <a:r>
              <a:rPr lang="en-US" sz="1600" dirty="0"/>
              <a:t>The best way to track contribution information related to donor-advised funds.</a:t>
            </a:r>
          </a:p>
          <a:p>
            <a:r>
              <a:rPr lang="en-US" sz="1600" dirty="0"/>
              <a:t>How to report grants, including conditional and restricted to the Board and other stakeholders in transparent and meaningful way.</a:t>
            </a:r>
          </a:p>
          <a:p>
            <a:r>
              <a:rPr lang="en-US" sz="1600" dirty="0"/>
              <a:t>Suggestions for cash basis tracking.</a:t>
            </a:r>
          </a:p>
          <a:p>
            <a:endParaRPr lang="en-US" sz="1600" dirty="0"/>
          </a:p>
          <a:p>
            <a:pPr marL="0" indent="0" algn="ctr">
              <a:buNone/>
            </a:pPr>
            <a:r>
              <a:rPr lang="en-US" sz="2000" dirty="0"/>
              <a:t>Stay tuned!</a:t>
            </a:r>
          </a:p>
        </p:txBody>
      </p:sp>
    </p:spTree>
    <p:extLst>
      <p:ext uri="{BB962C8B-B14F-4D97-AF65-F5344CB8AC3E}">
        <p14:creationId xmlns:p14="http://schemas.microsoft.com/office/powerpoint/2010/main" val="25738871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5F799-C6CF-4A0E-A012-2B24397CF7D9}"/>
              </a:ext>
            </a:extLst>
          </p:cNvPr>
          <p:cNvSpPr>
            <a:spLocks noGrp="1"/>
          </p:cNvSpPr>
          <p:nvPr>
            <p:ph type="title"/>
          </p:nvPr>
        </p:nvSpPr>
        <p:spPr/>
        <p:txBody>
          <a:bodyPr/>
          <a:lstStyle/>
          <a:p>
            <a:r>
              <a:rPr lang="en-US" dirty="0"/>
              <a:t>Stay Connected on the Forum</a:t>
            </a:r>
          </a:p>
        </p:txBody>
      </p:sp>
      <p:pic>
        <p:nvPicPr>
          <p:cNvPr id="9" name="Picture 8">
            <a:extLst>
              <a:ext uri="{FF2B5EF4-FFF2-40B4-BE49-F238E27FC236}">
                <a16:creationId xmlns:a16="http://schemas.microsoft.com/office/drawing/2014/main" id="{59FB7D34-9DB6-419C-A628-E48CD3752C71}"/>
              </a:ext>
            </a:extLst>
          </p:cNvPr>
          <p:cNvPicPr>
            <a:picLocks noChangeAspect="1"/>
          </p:cNvPicPr>
          <p:nvPr/>
        </p:nvPicPr>
        <p:blipFill>
          <a:blip r:embed="rId3"/>
          <a:stretch>
            <a:fillRect/>
          </a:stretch>
        </p:blipFill>
        <p:spPr>
          <a:xfrm>
            <a:off x="677335" y="1893385"/>
            <a:ext cx="8322813" cy="3386524"/>
          </a:xfrm>
          <a:prstGeom prst="rect">
            <a:avLst/>
          </a:prstGeom>
        </p:spPr>
      </p:pic>
    </p:spTree>
    <p:extLst>
      <p:ext uri="{BB962C8B-B14F-4D97-AF65-F5344CB8AC3E}">
        <p14:creationId xmlns:p14="http://schemas.microsoft.com/office/powerpoint/2010/main" val="28776191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object 2"/>
          <p:cNvSpPr txBox="1"/>
          <p:nvPr/>
        </p:nvSpPr>
        <p:spPr>
          <a:xfrm>
            <a:off x="553347" y="2042023"/>
            <a:ext cx="5081643" cy="2115546"/>
          </a:xfrm>
          <a:prstGeom prst="rect">
            <a:avLst/>
          </a:prstGeom>
        </p:spPr>
        <p:txBody>
          <a:bodyPr vert="horz" wrap="square" lIns="0" tIns="68356" rIns="0" bIns="0" rtlCol="0">
            <a:spAutoFit/>
          </a:bodyPr>
          <a:lstStyle/>
          <a:p>
            <a:pPr marL="11206" defTabSz="806846">
              <a:spcBef>
                <a:spcPts val="539"/>
              </a:spcBef>
            </a:pPr>
            <a:r>
              <a:rPr sz="1100" b="1" kern="0" dirty="0">
                <a:solidFill>
                  <a:srgbClr val="FFFFFF"/>
                </a:solidFill>
                <a:latin typeface="Trebuchet MS"/>
                <a:cs typeface="Trebuchet MS"/>
              </a:rPr>
              <a:t>About</a:t>
            </a:r>
            <a:r>
              <a:rPr sz="1100" b="1" kern="0" spc="13" dirty="0">
                <a:solidFill>
                  <a:srgbClr val="FFFFFF"/>
                </a:solidFill>
                <a:latin typeface="Trebuchet MS"/>
                <a:cs typeface="Trebuchet MS"/>
              </a:rPr>
              <a:t> </a:t>
            </a:r>
            <a:r>
              <a:rPr sz="1100" b="1" kern="0" dirty="0">
                <a:solidFill>
                  <a:srgbClr val="FFFFFF"/>
                </a:solidFill>
                <a:latin typeface="Trebuchet MS"/>
                <a:cs typeface="Trebuchet MS"/>
              </a:rPr>
              <a:t>BDO</a:t>
            </a:r>
            <a:r>
              <a:rPr sz="1100" b="1" kern="0" spc="9" dirty="0">
                <a:solidFill>
                  <a:srgbClr val="FFFFFF"/>
                </a:solidFill>
                <a:latin typeface="Trebuchet MS"/>
                <a:cs typeface="Trebuchet MS"/>
              </a:rPr>
              <a:t> </a:t>
            </a:r>
            <a:r>
              <a:rPr sz="1100" b="1" kern="0" spc="-23" dirty="0">
                <a:solidFill>
                  <a:srgbClr val="FFFFFF"/>
                </a:solidFill>
                <a:latin typeface="Trebuchet MS"/>
                <a:cs typeface="Trebuchet MS"/>
              </a:rPr>
              <a:t>USA</a:t>
            </a:r>
            <a:endParaRPr sz="1100" kern="0" dirty="0">
              <a:solidFill>
                <a:sysClr val="windowText" lastClr="000000"/>
              </a:solidFill>
              <a:latin typeface="Trebuchet MS"/>
              <a:cs typeface="Trebuchet MS"/>
            </a:endParaRPr>
          </a:p>
          <a:p>
            <a:pPr marL="11206" marR="4483" defTabSz="806846">
              <a:lnSpc>
                <a:spcPct val="101899"/>
              </a:lnSpc>
              <a:spcBef>
                <a:spcPts val="441"/>
              </a:spcBef>
            </a:pPr>
            <a:r>
              <a:rPr sz="1100" kern="0" dirty="0">
                <a:solidFill>
                  <a:srgbClr val="FFFFFF"/>
                </a:solidFill>
                <a:latin typeface="Trebuchet MS"/>
                <a:cs typeface="Trebuchet MS"/>
              </a:rPr>
              <a:t>At</a:t>
            </a:r>
            <a:r>
              <a:rPr sz="1100" kern="0" spc="9" dirty="0">
                <a:solidFill>
                  <a:srgbClr val="FFFFFF"/>
                </a:solidFill>
                <a:latin typeface="Trebuchet MS"/>
                <a:cs typeface="Trebuchet MS"/>
              </a:rPr>
              <a:t> </a:t>
            </a:r>
            <a:r>
              <a:rPr sz="1100" kern="0" dirty="0">
                <a:solidFill>
                  <a:srgbClr val="FFFFFF"/>
                </a:solidFill>
                <a:latin typeface="Trebuchet MS"/>
                <a:cs typeface="Trebuchet MS"/>
              </a:rPr>
              <a:t>BDO,</a:t>
            </a:r>
            <a:r>
              <a:rPr sz="1100" kern="0" spc="27" dirty="0">
                <a:solidFill>
                  <a:srgbClr val="FFFFFF"/>
                </a:solidFill>
                <a:latin typeface="Trebuchet MS"/>
                <a:cs typeface="Trebuchet MS"/>
              </a:rPr>
              <a:t> </a:t>
            </a:r>
            <a:r>
              <a:rPr sz="1100" kern="0" dirty="0">
                <a:solidFill>
                  <a:srgbClr val="FFFFFF"/>
                </a:solidFill>
                <a:latin typeface="Trebuchet MS"/>
                <a:cs typeface="Trebuchet MS"/>
              </a:rPr>
              <a:t>our</a:t>
            </a:r>
            <a:r>
              <a:rPr sz="1100" kern="0" spc="9" dirty="0">
                <a:solidFill>
                  <a:srgbClr val="FFFFFF"/>
                </a:solidFill>
                <a:latin typeface="Trebuchet MS"/>
                <a:cs typeface="Trebuchet MS"/>
              </a:rPr>
              <a:t> </a:t>
            </a:r>
            <a:r>
              <a:rPr sz="1100" kern="0" dirty="0">
                <a:solidFill>
                  <a:srgbClr val="FFFFFF"/>
                </a:solidFill>
                <a:latin typeface="Trebuchet MS"/>
                <a:cs typeface="Trebuchet MS"/>
              </a:rPr>
              <a:t>purpose</a:t>
            </a:r>
            <a:r>
              <a:rPr sz="1100" kern="0" spc="27" dirty="0">
                <a:solidFill>
                  <a:srgbClr val="FFFFFF"/>
                </a:solidFill>
                <a:latin typeface="Trebuchet MS"/>
                <a:cs typeface="Trebuchet MS"/>
              </a:rPr>
              <a:t> </a:t>
            </a:r>
            <a:r>
              <a:rPr sz="1100" kern="0" dirty="0">
                <a:solidFill>
                  <a:srgbClr val="FFFFFF"/>
                </a:solidFill>
                <a:latin typeface="Trebuchet MS"/>
                <a:cs typeface="Trebuchet MS"/>
              </a:rPr>
              <a:t>is</a:t>
            </a:r>
            <a:r>
              <a:rPr sz="1100" kern="0" spc="9" dirty="0">
                <a:solidFill>
                  <a:srgbClr val="FFFFFF"/>
                </a:solidFill>
                <a:latin typeface="Trebuchet MS"/>
                <a:cs typeface="Trebuchet MS"/>
              </a:rPr>
              <a:t> </a:t>
            </a:r>
            <a:r>
              <a:rPr sz="1100" kern="0" dirty="0">
                <a:solidFill>
                  <a:srgbClr val="FFFFFF"/>
                </a:solidFill>
                <a:latin typeface="Trebuchet MS"/>
                <a:cs typeface="Trebuchet MS"/>
              </a:rPr>
              <a:t>helping</a:t>
            </a:r>
            <a:r>
              <a:rPr sz="1100" kern="0" spc="13" dirty="0">
                <a:solidFill>
                  <a:srgbClr val="FFFFFF"/>
                </a:solidFill>
                <a:latin typeface="Trebuchet MS"/>
                <a:cs typeface="Trebuchet MS"/>
              </a:rPr>
              <a:t> </a:t>
            </a:r>
            <a:r>
              <a:rPr sz="1100" kern="0" dirty="0">
                <a:solidFill>
                  <a:srgbClr val="FFFFFF"/>
                </a:solidFill>
                <a:latin typeface="Trebuchet MS"/>
                <a:cs typeface="Trebuchet MS"/>
              </a:rPr>
              <a:t>people</a:t>
            </a:r>
            <a:r>
              <a:rPr sz="1100" kern="0" spc="23" dirty="0">
                <a:solidFill>
                  <a:srgbClr val="FFFFFF"/>
                </a:solidFill>
                <a:latin typeface="Trebuchet MS"/>
                <a:cs typeface="Trebuchet MS"/>
              </a:rPr>
              <a:t> </a:t>
            </a:r>
            <a:r>
              <a:rPr sz="1100" kern="0" dirty="0">
                <a:solidFill>
                  <a:srgbClr val="FFFFFF"/>
                </a:solidFill>
                <a:latin typeface="Trebuchet MS"/>
                <a:cs typeface="Trebuchet MS"/>
              </a:rPr>
              <a:t>thrive,</a:t>
            </a:r>
            <a:r>
              <a:rPr sz="1100" kern="0" spc="9" dirty="0">
                <a:solidFill>
                  <a:srgbClr val="FFFFFF"/>
                </a:solidFill>
                <a:latin typeface="Trebuchet MS"/>
                <a:cs typeface="Trebuchet MS"/>
              </a:rPr>
              <a:t> </a:t>
            </a:r>
            <a:r>
              <a:rPr sz="1100" kern="0" dirty="0">
                <a:solidFill>
                  <a:srgbClr val="FFFFFF"/>
                </a:solidFill>
                <a:latin typeface="Trebuchet MS"/>
                <a:cs typeface="Trebuchet MS"/>
              </a:rPr>
              <a:t>every</a:t>
            </a:r>
            <a:r>
              <a:rPr sz="1100" kern="0" spc="4" dirty="0">
                <a:solidFill>
                  <a:srgbClr val="FFFFFF"/>
                </a:solidFill>
                <a:latin typeface="Trebuchet MS"/>
                <a:cs typeface="Trebuchet MS"/>
              </a:rPr>
              <a:t> </a:t>
            </a:r>
            <a:r>
              <a:rPr sz="1100" kern="0" spc="-19" dirty="0">
                <a:solidFill>
                  <a:srgbClr val="FFFFFF"/>
                </a:solidFill>
                <a:latin typeface="Trebuchet MS"/>
                <a:cs typeface="Trebuchet MS"/>
              </a:rPr>
              <a:t>day. </a:t>
            </a:r>
            <a:r>
              <a:rPr sz="1100" kern="0" dirty="0">
                <a:solidFill>
                  <a:srgbClr val="FFFFFF"/>
                </a:solidFill>
                <a:latin typeface="Trebuchet MS"/>
                <a:cs typeface="Trebuchet MS"/>
              </a:rPr>
              <a:t>Together,</a:t>
            </a:r>
            <a:r>
              <a:rPr sz="1100" kern="0" spc="13" dirty="0">
                <a:solidFill>
                  <a:srgbClr val="FFFFFF"/>
                </a:solidFill>
                <a:latin typeface="Trebuchet MS"/>
                <a:cs typeface="Trebuchet MS"/>
              </a:rPr>
              <a:t> </a:t>
            </a:r>
            <a:r>
              <a:rPr sz="1100" kern="0" dirty="0">
                <a:solidFill>
                  <a:srgbClr val="FFFFFF"/>
                </a:solidFill>
                <a:latin typeface="Trebuchet MS"/>
                <a:cs typeface="Trebuchet MS"/>
              </a:rPr>
              <a:t>we</a:t>
            </a:r>
            <a:r>
              <a:rPr sz="1100" kern="0" spc="13" dirty="0">
                <a:solidFill>
                  <a:srgbClr val="FFFFFF"/>
                </a:solidFill>
                <a:latin typeface="Trebuchet MS"/>
                <a:cs typeface="Trebuchet MS"/>
              </a:rPr>
              <a:t> </a:t>
            </a:r>
            <a:r>
              <a:rPr sz="1100" kern="0" dirty="0">
                <a:solidFill>
                  <a:srgbClr val="FFFFFF"/>
                </a:solidFill>
                <a:latin typeface="Trebuchet MS"/>
                <a:cs typeface="Trebuchet MS"/>
              </a:rPr>
              <a:t>are</a:t>
            </a:r>
            <a:r>
              <a:rPr sz="1100" kern="0" spc="4" dirty="0">
                <a:solidFill>
                  <a:srgbClr val="FFFFFF"/>
                </a:solidFill>
                <a:latin typeface="Trebuchet MS"/>
                <a:cs typeface="Trebuchet MS"/>
              </a:rPr>
              <a:t> </a:t>
            </a:r>
            <a:r>
              <a:rPr sz="1100" kern="0" dirty="0">
                <a:solidFill>
                  <a:srgbClr val="FFFFFF"/>
                </a:solidFill>
                <a:latin typeface="Trebuchet MS"/>
                <a:cs typeface="Trebuchet MS"/>
              </a:rPr>
              <a:t>focused</a:t>
            </a:r>
            <a:r>
              <a:rPr sz="1100" kern="0" spc="27" dirty="0">
                <a:solidFill>
                  <a:srgbClr val="FFFFFF"/>
                </a:solidFill>
                <a:latin typeface="Trebuchet MS"/>
                <a:cs typeface="Trebuchet MS"/>
              </a:rPr>
              <a:t> </a:t>
            </a:r>
            <a:r>
              <a:rPr sz="1100" kern="0" dirty="0">
                <a:solidFill>
                  <a:srgbClr val="FFFFFF"/>
                </a:solidFill>
                <a:latin typeface="Trebuchet MS"/>
                <a:cs typeface="Trebuchet MS"/>
              </a:rPr>
              <a:t>on</a:t>
            </a:r>
            <a:r>
              <a:rPr sz="1100" kern="0" spc="19" dirty="0">
                <a:solidFill>
                  <a:srgbClr val="FFFFFF"/>
                </a:solidFill>
                <a:latin typeface="Trebuchet MS"/>
                <a:cs typeface="Trebuchet MS"/>
              </a:rPr>
              <a:t> </a:t>
            </a:r>
            <a:r>
              <a:rPr sz="1100" kern="0" dirty="0">
                <a:solidFill>
                  <a:srgbClr val="FFFFFF"/>
                </a:solidFill>
                <a:latin typeface="Trebuchet MS"/>
                <a:cs typeface="Trebuchet MS"/>
              </a:rPr>
              <a:t>delivering</a:t>
            </a:r>
            <a:r>
              <a:rPr sz="1100" kern="0" spc="19" dirty="0">
                <a:solidFill>
                  <a:srgbClr val="FFFFFF"/>
                </a:solidFill>
                <a:latin typeface="Trebuchet MS"/>
                <a:cs typeface="Trebuchet MS"/>
              </a:rPr>
              <a:t> </a:t>
            </a:r>
            <a:r>
              <a:rPr sz="1100" kern="0" dirty="0">
                <a:solidFill>
                  <a:srgbClr val="FFFFFF"/>
                </a:solidFill>
                <a:latin typeface="Trebuchet MS"/>
                <a:cs typeface="Trebuchet MS"/>
              </a:rPr>
              <a:t>exceptional</a:t>
            </a:r>
            <a:r>
              <a:rPr sz="1100" kern="0" spc="23" dirty="0">
                <a:solidFill>
                  <a:srgbClr val="FFFFFF"/>
                </a:solidFill>
                <a:latin typeface="Trebuchet MS"/>
                <a:cs typeface="Trebuchet MS"/>
              </a:rPr>
              <a:t> </a:t>
            </a:r>
            <a:r>
              <a:rPr sz="1100" kern="0" spc="-23" dirty="0">
                <a:solidFill>
                  <a:srgbClr val="FFFFFF"/>
                </a:solidFill>
                <a:latin typeface="Trebuchet MS"/>
                <a:cs typeface="Trebuchet MS"/>
              </a:rPr>
              <a:t>and </a:t>
            </a:r>
            <a:r>
              <a:rPr sz="1100" kern="0" dirty="0">
                <a:solidFill>
                  <a:srgbClr val="FFFFFF"/>
                </a:solidFill>
                <a:latin typeface="Trebuchet MS"/>
                <a:cs typeface="Trebuchet MS"/>
              </a:rPr>
              <a:t>sustainable</a:t>
            </a:r>
            <a:r>
              <a:rPr sz="1100" kern="0" spc="19" dirty="0">
                <a:solidFill>
                  <a:srgbClr val="FFFFFF"/>
                </a:solidFill>
                <a:latin typeface="Trebuchet MS"/>
                <a:cs typeface="Trebuchet MS"/>
              </a:rPr>
              <a:t> </a:t>
            </a:r>
            <a:r>
              <a:rPr sz="1100" kern="0" dirty="0">
                <a:solidFill>
                  <a:srgbClr val="FFFFFF"/>
                </a:solidFill>
                <a:latin typeface="Trebuchet MS"/>
                <a:cs typeface="Trebuchet MS"/>
              </a:rPr>
              <a:t>outcomes</a:t>
            </a:r>
            <a:r>
              <a:rPr sz="1100" kern="0" spc="13" dirty="0">
                <a:solidFill>
                  <a:srgbClr val="FFFFFF"/>
                </a:solidFill>
                <a:latin typeface="Trebuchet MS"/>
                <a:cs typeface="Trebuchet MS"/>
              </a:rPr>
              <a:t> </a:t>
            </a:r>
            <a:r>
              <a:rPr sz="1100" kern="0" dirty="0">
                <a:solidFill>
                  <a:srgbClr val="FFFFFF"/>
                </a:solidFill>
                <a:latin typeface="Trebuchet MS"/>
                <a:cs typeface="Trebuchet MS"/>
              </a:rPr>
              <a:t>—</a:t>
            </a:r>
            <a:r>
              <a:rPr sz="1100" kern="0" spc="9" dirty="0">
                <a:solidFill>
                  <a:srgbClr val="FFFFFF"/>
                </a:solidFill>
                <a:latin typeface="Trebuchet MS"/>
                <a:cs typeface="Trebuchet MS"/>
              </a:rPr>
              <a:t> </a:t>
            </a:r>
            <a:r>
              <a:rPr sz="1100" kern="0" dirty="0">
                <a:solidFill>
                  <a:srgbClr val="FFFFFF"/>
                </a:solidFill>
                <a:latin typeface="Trebuchet MS"/>
                <a:cs typeface="Trebuchet MS"/>
              </a:rPr>
              <a:t>for</a:t>
            </a:r>
            <a:r>
              <a:rPr sz="1100" kern="0" spc="9" dirty="0">
                <a:solidFill>
                  <a:srgbClr val="FFFFFF"/>
                </a:solidFill>
                <a:latin typeface="Trebuchet MS"/>
                <a:cs typeface="Trebuchet MS"/>
              </a:rPr>
              <a:t> </a:t>
            </a:r>
            <a:r>
              <a:rPr sz="1100" kern="0" dirty="0">
                <a:solidFill>
                  <a:srgbClr val="FFFFFF"/>
                </a:solidFill>
                <a:latin typeface="Trebuchet MS"/>
                <a:cs typeface="Trebuchet MS"/>
              </a:rPr>
              <a:t>our</a:t>
            </a:r>
            <a:r>
              <a:rPr sz="1100" kern="0" spc="13" dirty="0">
                <a:solidFill>
                  <a:srgbClr val="FFFFFF"/>
                </a:solidFill>
                <a:latin typeface="Trebuchet MS"/>
                <a:cs typeface="Trebuchet MS"/>
              </a:rPr>
              <a:t> </a:t>
            </a:r>
            <a:r>
              <a:rPr sz="1100" kern="0" dirty="0">
                <a:solidFill>
                  <a:srgbClr val="FFFFFF"/>
                </a:solidFill>
                <a:latin typeface="Trebuchet MS"/>
                <a:cs typeface="Trebuchet MS"/>
              </a:rPr>
              <a:t>people,</a:t>
            </a:r>
            <a:r>
              <a:rPr sz="1100" kern="0" spc="23" dirty="0">
                <a:solidFill>
                  <a:srgbClr val="FFFFFF"/>
                </a:solidFill>
                <a:latin typeface="Trebuchet MS"/>
                <a:cs typeface="Trebuchet MS"/>
              </a:rPr>
              <a:t> </a:t>
            </a:r>
            <a:r>
              <a:rPr sz="1100" kern="0" dirty="0">
                <a:solidFill>
                  <a:srgbClr val="FFFFFF"/>
                </a:solidFill>
                <a:latin typeface="Trebuchet MS"/>
                <a:cs typeface="Trebuchet MS"/>
              </a:rPr>
              <a:t>our</a:t>
            </a:r>
            <a:r>
              <a:rPr sz="1100" kern="0" spc="9" dirty="0">
                <a:solidFill>
                  <a:srgbClr val="FFFFFF"/>
                </a:solidFill>
                <a:latin typeface="Trebuchet MS"/>
                <a:cs typeface="Trebuchet MS"/>
              </a:rPr>
              <a:t> </a:t>
            </a:r>
            <a:r>
              <a:rPr sz="1100" kern="0" dirty="0">
                <a:solidFill>
                  <a:srgbClr val="FFFFFF"/>
                </a:solidFill>
                <a:latin typeface="Trebuchet MS"/>
                <a:cs typeface="Trebuchet MS"/>
              </a:rPr>
              <a:t>clients</a:t>
            </a:r>
            <a:r>
              <a:rPr sz="1100" kern="0" spc="13" dirty="0">
                <a:solidFill>
                  <a:srgbClr val="FFFFFF"/>
                </a:solidFill>
                <a:latin typeface="Trebuchet MS"/>
                <a:cs typeface="Trebuchet MS"/>
              </a:rPr>
              <a:t> </a:t>
            </a:r>
            <a:r>
              <a:rPr sz="1100" kern="0" dirty="0">
                <a:solidFill>
                  <a:srgbClr val="FFFFFF"/>
                </a:solidFill>
                <a:latin typeface="Trebuchet MS"/>
                <a:cs typeface="Trebuchet MS"/>
              </a:rPr>
              <a:t>and</a:t>
            </a:r>
            <a:r>
              <a:rPr sz="1100" kern="0" spc="9" dirty="0">
                <a:solidFill>
                  <a:srgbClr val="FFFFFF"/>
                </a:solidFill>
                <a:latin typeface="Trebuchet MS"/>
                <a:cs typeface="Trebuchet MS"/>
              </a:rPr>
              <a:t> </a:t>
            </a:r>
            <a:r>
              <a:rPr sz="1100" kern="0" spc="-23" dirty="0">
                <a:solidFill>
                  <a:srgbClr val="FFFFFF"/>
                </a:solidFill>
                <a:latin typeface="Trebuchet MS"/>
                <a:cs typeface="Trebuchet MS"/>
              </a:rPr>
              <a:t>our </a:t>
            </a:r>
            <a:r>
              <a:rPr sz="1100" kern="0" dirty="0">
                <a:solidFill>
                  <a:srgbClr val="FFFFFF"/>
                </a:solidFill>
                <a:latin typeface="Trebuchet MS"/>
                <a:cs typeface="Trebuchet MS"/>
              </a:rPr>
              <a:t>communities.</a:t>
            </a:r>
            <a:r>
              <a:rPr sz="1100" kern="0" spc="31" dirty="0">
                <a:solidFill>
                  <a:srgbClr val="FFFFFF"/>
                </a:solidFill>
                <a:latin typeface="Trebuchet MS"/>
                <a:cs typeface="Trebuchet MS"/>
              </a:rPr>
              <a:t> </a:t>
            </a:r>
            <a:r>
              <a:rPr sz="1100" kern="0" dirty="0">
                <a:solidFill>
                  <a:srgbClr val="FFFFFF"/>
                </a:solidFill>
                <a:latin typeface="Trebuchet MS"/>
                <a:cs typeface="Trebuchet MS"/>
              </a:rPr>
              <a:t>Across</a:t>
            </a:r>
            <a:r>
              <a:rPr sz="1100" kern="0" spc="31" dirty="0">
                <a:solidFill>
                  <a:srgbClr val="FFFFFF"/>
                </a:solidFill>
                <a:latin typeface="Trebuchet MS"/>
                <a:cs typeface="Trebuchet MS"/>
              </a:rPr>
              <a:t> </a:t>
            </a:r>
            <a:r>
              <a:rPr sz="1100" kern="0" dirty="0">
                <a:solidFill>
                  <a:srgbClr val="FFFFFF"/>
                </a:solidFill>
                <a:latin typeface="Trebuchet MS"/>
                <a:cs typeface="Trebuchet MS"/>
              </a:rPr>
              <a:t>the</a:t>
            </a:r>
            <a:r>
              <a:rPr sz="1100" kern="0" spc="13" dirty="0">
                <a:solidFill>
                  <a:srgbClr val="FFFFFF"/>
                </a:solidFill>
                <a:latin typeface="Trebuchet MS"/>
                <a:cs typeface="Trebuchet MS"/>
              </a:rPr>
              <a:t> </a:t>
            </a:r>
            <a:r>
              <a:rPr sz="1100" kern="0" dirty="0">
                <a:solidFill>
                  <a:srgbClr val="FFFFFF"/>
                </a:solidFill>
                <a:latin typeface="Trebuchet MS"/>
                <a:cs typeface="Trebuchet MS"/>
              </a:rPr>
              <a:t>U.S.,</a:t>
            </a:r>
            <a:r>
              <a:rPr sz="1100" kern="0" spc="13" dirty="0">
                <a:solidFill>
                  <a:srgbClr val="FFFFFF"/>
                </a:solidFill>
                <a:latin typeface="Trebuchet MS"/>
                <a:cs typeface="Trebuchet MS"/>
              </a:rPr>
              <a:t> </a:t>
            </a:r>
            <a:r>
              <a:rPr sz="1100" kern="0" dirty="0">
                <a:solidFill>
                  <a:srgbClr val="FFFFFF"/>
                </a:solidFill>
                <a:latin typeface="Trebuchet MS"/>
                <a:cs typeface="Trebuchet MS"/>
              </a:rPr>
              <a:t>and</a:t>
            </a:r>
            <a:r>
              <a:rPr sz="1100" kern="0" spc="19" dirty="0">
                <a:solidFill>
                  <a:srgbClr val="FFFFFF"/>
                </a:solidFill>
                <a:latin typeface="Trebuchet MS"/>
                <a:cs typeface="Trebuchet MS"/>
              </a:rPr>
              <a:t> </a:t>
            </a:r>
            <a:r>
              <a:rPr sz="1100" kern="0" dirty="0">
                <a:solidFill>
                  <a:srgbClr val="FFFFFF"/>
                </a:solidFill>
                <a:latin typeface="Trebuchet MS"/>
                <a:cs typeface="Trebuchet MS"/>
              </a:rPr>
              <a:t>in</a:t>
            </a:r>
            <a:r>
              <a:rPr sz="1100" kern="0" spc="13" dirty="0">
                <a:solidFill>
                  <a:srgbClr val="FFFFFF"/>
                </a:solidFill>
                <a:latin typeface="Trebuchet MS"/>
                <a:cs typeface="Trebuchet MS"/>
              </a:rPr>
              <a:t> </a:t>
            </a:r>
            <a:r>
              <a:rPr sz="1100" kern="0" dirty="0">
                <a:solidFill>
                  <a:srgbClr val="FFFFFF"/>
                </a:solidFill>
                <a:latin typeface="Trebuchet MS"/>
                <a:cs typeface="Trebuchet MS"/>
              </a:rPr>
              <a:t>over</a:t>
            </a:r>
            <a:r>
              <a:rPr sz="1100" kern="0" spc="19" dirty="0">
                <a:solidFill>
                  <a:srgbClr val="FFFFFF"/>
                </a:solidFill>
                <a:latin typeface="Trebuchet MS"/>
                <a:cs typeface="Trebuchet MS"/>
              </a:rPr>
              <a:t> </a:t>
            </a:r>
            <a:r>
              <a:rPr sz="1100" kern="0" dirty="0">
                <a:solidFill>
                  <a:srgbClr val="FFFFFF"/>
                </a:solidFill>
                <a:latin typeface="Trebuchet MS"/>
                <a:cs typeface="Trebuchet MS"/>
              </a:rPr>
              <a:t>160</a:t>
            </a:r>
            <a:r>
              <a:rPr sz="1100" kern="0" spc="9" dirty="0">
                <a:solidFill>
                  <a:srgbClr val="FFFFFF"/>
                </a:solidFill>
                <a:latin typeface="Trebuchet MS"/>
                <a:cs typeface="Trebuchet MS"/>
              </a:rPr>
              <a:t> </a:t>
            </a:r>
            <a:r>
              <a:rPr sz="1100" kern="0" dirty="0">
                <a:solidFill>
                  <a:srgbClr val="FFFFFF"/>
                </a:solidFill>
                <a:latin typeface="Trebuchet MS"/>
                <a:cs typeface="Trebuchet MS"/>
              </a:rPr>
              <a:t>countries</a:t>
            </a:r>
            <a:r>
              <a:rPr sz="1100" kern="0" spc="23" dirty="0">
                <a:solidFill>
                  <a:srgbClr val="FFFFFF"/>
                </a:solidFill>
                <a:latin typeface="Trebuchet MS"/>
                <a:cs typeface="Trebuchet MS"/>
              </a:rPr>
              <a:t> </a:t>
            </a:r>
            <a:r>
              <a:rPr sz="1100" kern="0" spc="-9" dirty="0">
                <a:solidFill>
                  <a:srgbClr val="FFFFFF"/>
                </a:solidFill>
                <a:latin typeface="Trebuchet MS"/>
                <a:cs typeface="Trebuchet MS"/>
              </a:rPr>
              <a:t>through </a:t>
            </a:r>
            <a:r>
              <a:rPr sz="1100" kern="0" dirty="0">
                <a:solidFill>
                  <a:srgbClr val="FFFFFF"/>
                </a:solidFill>
                <a:latin typeface="Trebuchet MS"/>
                <a:cs typeface="Trebuchet MS"/>
              </a:rPr>
              <a:t>our</a:t>
            </a:r>
            <a:r>
              <a:rPr sz="1100" kern="0" spc="9" dirty="0">
                <a:solidFill>
                  <a:srgbClr val="FFFFFF"/>
                </a:solidFill>
                <a:latin typeface="Trebuchet MS"/>
                <a:cs typeface="Trebuchet MS"/>
              </a:rPr>
              <a:t> </a:t>
            </a:r>
            <a:r>
              <a:rPr sz="1100" kern="0" dirty="0">
                <a:solidFill>
                  <a:srgbClr val="FFFFFF"/>
                </a:solidFill>
                <a:latin typeface="Trebuchet MS"/>
                <a:cs typeface="Trebuchet MS"/>
              </a:rPr>
              <a:t>global</a:t>
            </a:r>
            <a:r>
              <a:rPr sz="1100" kern="0" spc="23" dirty="0">
                <a:solidFill>
                  <a:srgbClr val="FFFFFF"/>
                </a:solidFill>
                <a:latin typeface="Trebuchet MS"/>
                <a:cs typeface="Trebuchet MS"/>
              </a:rPr>
              <a:t> </a:t>
            </a:r>
            <a:r>
              <a:rPr sz="1100" kern="0" dirty="0">
                <a:solidFill>
                  <a:srgbClr val="FFFFFF"/>
                </a:solidFill>
                <a:latin typeface="Trebuchet MS"/>
                <a:cs typeface="Trebuchet MS"/>
              </a:rPr>
              <a:t>organization,</a:t>
            </a:r>
            <a:r>
              <a:rPr sz="1100" kern="0" spc="19" dirty="0">
                <a:solidFill>
                  <a:srgbClr val="FFFFFF"/>
                </a:solidFill>
                <a:latin typeface="Trebuchet MS"/>
                <a:cs typeface="Trebuchet MS"/>
              </a:rPr>
              <a:t> </a:t>
            </a:r>
            <a:r>
              <a:rPr sz="1100" kern="0" dirty="0">
                <a:solidFill>
                  <a:srgbClr val="FFFFFF"/>
                </a:solidFill>
                <a:latin typeface="Trebuchet MS"/>
                <a:cs typeface="Trebuchet MS"/>
              </a:rPr>
              <a:t>BDO</a:t>
            </a:r>
            <a:r>
              <a:rPr sz="1100" kern="0" spc="31" dirty="0">
                <a:solidFill>
                  <a:srgbClr val="FFFFFF"/>
                </a:solidFill>
                <a:latin typeface="Trebuchet MS"/>
                <a:cs typeface="Trebuchet MS"/>
              </a:rPr>
              <a:t> </a:t>
            </a:r>
            <a:r>
              <a:rPr sz="1100" kern="0" dirty="0">
                <a:solidFill>
                  <a:srgbClr val="FFFFFF"/>
                </a:solidFill>
                <a:latin typeface="Trebuchet MS"/>
                <a:cs typeface="Trebuchet MS"/>
              </a:rPr>
              <a:t>professionals</a:t>
            </a:r>
            <a:r>
              <a:rPr sz="1100" kern="0" spc="35" dirty="0">
                <a:solidFill>
                  <a:srgbClr val="FFFFFF"/>
                </a:solidFill>
                <a:latin typeface="Trebuchet MS"/>
                <a:cs typeface="Trebuchet MS"/>
              </a:rPr>
              <a:t> </a:t>
            </a:r>
            <a:r>
              <a:rPr sz="1100" kern="0" dirty="0">
                <a:solidFill>
                  <a:srgbClr val="FFFFFF"/>
                </a:solidFill>
                <a:latin typeface="Trebuchet MS"/>
                <a:cs typeface="Trebuchet MS"/>
              </a:rPr>
              <a:t>provide</a:t>
            </a:r>
            <a:r>
              <a:rPr sz="1100" kern="0" spc="19" dirty="0">
                <a:solidFill>
                  <a:srgbClr val="FFFFFF"/>
                </a:solidFill>
                <a:latin typeface="Trebuchet MS"/>
                <a:cs typeface="Trebuchet MS"/>
              </a:rPr>
              <a:t> </a:t>
            </a:r>
            <a:r>
              <a:rPr sz="1100" kern="0" spc="-9" dirty="0">
                <a:solidFill>
                  <a:srgbClr val="FFFFFF"/>
                </a:solidFill>
                <a:latin typeface="Trebuchet MS"/>
                <a:cs typeface="Trebuchet MS"/>
              </a:rPr>
              <a:t>assurance,</a:t>
            </a:r>
            <a:r>
              <a:rPr sz="1100" kern="0" spc="441" dirty="0">
                <a:solidFill>
                  <a:srgbClr val="FFFFFF"/>
                </a:solidFill>
                <a:latin typeface="Trebuchet MS"/>
                <a:cs typeface="Trebuchet MS"/>
              </a:rPr>
              <a:t> </a:t>
            </a:r>
            <a:r>
              <a:rPr sz="1100" kern="0" dirty="0">
                <a:solidFill>
                  <a:srgbClr val="FFFFFF"/>
                </a:solidFill>
                <a:latin typeface="Trebuchet MS"/>
                <a:cs typeface="Trebuchet MS"/>
              </a:rPr>
              <a:t>tax</a:t>
            </a:r>
            <a:r>
              <a:rPr sz="1100" kern="0" spc="4" dirty="0">
                <a:solidFill>
                  <a:srgbClr val="FFFFFF"/>
                </a:solidFill>
                <a:latin typeface="Trebuchet MS"/>
                <a:cs typeface="Trebuchet MS"/>
              </a:rPr>
              <a:t> </a:t>
            </a:r>
            <a:r>
              <a:rPr sz="1100" kern="0" dirty="0">
                <a:solidFill>
                  <a:srgbClr val="FFFFFF"/>
                </a:solidFill>
                <a:latin typeface="Trebuchet MS"/>
                <a:cs typeface="Trebuchet MS"/>
              </a:rPr>
              <a:t>and</a:t>
            </a:r>
            <a:r>
              <a:rPr sz="1100" kern="0" spc="13" dirty="0">
                <a:solidFill>
                  <a:srgbClr val="FFFFFF"/>
                </a:solidFill>
                <a:latin typeface="Trebuchet MS"/>
                <a:cs typeface="Trebuchet MS"/>
              </a:rPr>
              <a:t> </a:t>
            </a:r>
            <a:r>
              <a:rPr sz="1100" kern="0" dirty="0">
                <a:solidFill>
                  <a:srgbClr val="FFFFFF"/>
                </a:solidFill>
                <a:latin typeface="Trebuchet MS"/>
                <a:cs typeface="Trebuchet MS"/>
              </a:rPr>
              <a:t>advisory</a:t>
            </a:r>
            <a:r>
              <a:rPr sz="1100" kern="0" spc="13" dirty="0">
                <a:solidFill>
                  <a:srgbClr val="FFFFFF"/>
                </a:solidFill>
                <a:latin typeface="Trebuchet MS"/>
                <a:cs typeface="Trebuchet MS"/>
              </a:rPr>
              <a:t> </a:t>
            </a:r>
            <a:r>
              <a:rPr sz="1100" kern="0" dirty="0">
                <a:solidFill>
                  <a:srgbClr val="FFFFFF"/>
                </a:solidFill>
                <a:latin typeface="Trebuchet MS"/>
                <a:cs typeface="Trebuchet MS"/>
              </a:rPr>
              <a:t>services</a:t>
            </a:r>
            <a:r>
              <a:rPr sz="1100" kern="0" spc="31" dirty="0">
                <a:solidFill>
                  <a:srgbClr val="FFFFFF"/>
                </a:solidFill>
                <a:latin typeface="Trebuchet MS"/>
                <a:cs typeface="Trebuchet MS"/>
              </a:rPr>
              <a:t> </a:t>
            </a:r>
            <a:r>
              <a:rPr sz="1100" kern="0" dirty="0">
                <a:solidFill>
                  <a:srgbClr val="FFFFFF"/>
                </a:solidFill>
                <a:latin typeface="Trebuchet MS"/>
                <a:cs typeface="Trebuchet MS"/>
              </a:rPr>
              <a:t>for</a:t>
            </a:r>
            <a:r>
              <a:rPr sz="1100" kern="0" spc="19" dirty="0">
                <a:solidFill>
                  <a:srgbClr val="FFFFFF"/>
                </a:solidFill>
                <a:latin typeface="Trebuchet MS"/>
                <a:cs typeface="Trebuchet MS"/>
              </a:rPr>
              <a:t> </a:t>
            </a:r>
            <a:r>
              <a:rPr sz="1100" kern="0" dirty="0">
                <a:solidFill>
                  <a:srgbClr val="FFFFFF"/>
                </a:solidFill>
                <a:latin typeface="Trebuchet MS"/>
                <a:cs typeface="Trebuchet MS"/>
              </a:rPr>
              <a:t>a</a:t>
            </a:r>
            <a:r>
              <a:rPr sz="1100" kern="0" spc="9" dirty="0">
                <a:solidFill>
                  <a:srgbClr val="FFFFFF"/>
                </a:solidFill>
                <a:latin typeface="Trebuchet MS"/>
                <a:cs typeface="Trebuchet MS"/>
              </a:rPr>
              <a:t> </a:t>
            </a:r>
            <a:r>
              <a:rPr sz="1100" kern="0" dirty="0">
                <a:solidFill>
                  <a:srgbClr val="FFFFFF"/>
                </a:solidFill>
                <a:latin typeface="Trebuchet MS"/>
                <a:cs typeface="Trebuchet MS"/>
              </a:rPr>
              <a:t>diverse</a:t>
            </a:r>
            <a:r>
              <a:rPr sz="1100" kern="0" spc="19" dirty="0">
                <a:solidFill>
                  <a:srgbClr val="FFFFFF"/>
                </a:solidFill>
                <a:latin typeface="Trebuchet MS"/>
                <a:cs typeface="Trebuchet MS"/>
              </a:rPr>
              <a:t> </a:t>
            </a:r>
            <a:r>
              <a:rPr sz="1100" kern="0" dirty="0">
                <a:solidFill>
                  <a:srgbClr val="FFFFFF"/>
                </a:solidFill>
                <a:latin typeface="Trebuchet MS"/>
                <a:cs typeface="Trebuchet MS"/>
              </a:rPr>
              <a:t>range</a:t>
            </a:r>
            <a:r>
              <a:rPr sz="1100" kern="0" spc="13" dirty="0">
                <a:solidFill>
                  <a:srgbClr val="FFFFFF"/>
                </a:solidFill>
                <a:latin typeface="Trebuchet MS"/>
                <a:cs typeface="Trebuchet MS"/>
              </a:rPr>
              <a:t> </a:t>
            </a:r>
            <a:r>
              <a:rPr sz="1100" kern="0" dirty="0">
                <a:solidFill>
                  <a:srgbClr val="FFFFFF"/>
                </a:solidFill>
                <a:latin typeface="Trebuchet MS"/>
                <a:cs typeface="Trebuchet MS"/>
              </a:rPr>
              <a:t>of</a:t>
            </a:r>
            <a:r>
              <a:rPr sz="1100" kern="0" spc="9" dirty="0">
                <a:solidFill>
                  <a:srgbClr val="FFFFFF"/>
                </a:solidFill>
                <a:latin typeface="Trebuchet MS"/>
                <a:cs typeface="Trebuchet MS"/>
              </a:rPr>
              <a:t> </a:t>
            </a:r>
            <a:r>
              <a:rPr sz="1100" kern="0" spc="-9" dirty="0">
                <a:solidFill>
                  <a:srgbClr val="FFFFFF"/>
                </a:solidFill>
                <a:latin typeface="Trebuchet MS"/>
                <a:cs typeface="Trebuchet MS"/>
              </a:rPr>
              <a:t>clients.</a:t>
            </a:r>
            <a:endParaRPr sz="1100" kern="0" dirty="0">
              <a:solidFill>
                <a:sysClr val="windowText" lastClr="000000"/>
              </a:solidFill>
              <a:latin typeface="Trebuchet MS"/>
              <a:cs typeface="Trebuchet MS"/>
            </a:endParaRPr>
          </a:p>
          <a:p>
            <a:pPr marL="11206" marR="22971" defTabSz="806846">
              <a:lnSpc>
                <a:spcPct val="101899"/>
              </a:lnSpc>
              <a:spcBef>
                <a:spcPts val="437"/>
              </a:spcBef>
            </a:pPr>
            <a:r>
              <a:rPr sz="1100" kern="0" dirty="0">
                <a:solidFill>
                  <a:srgbClr val="FFFFFF"/>
                </a:solidFill>
                <a:latin typeface="Trebuchet MS"/>
                <a:cs typeface="Trebuchet MS"/>
              </a:rPr>
              <a:t>BDO</a:t>
            </a:r>
            <a:r>
              <a:rPr sz="1100" kern="0" spc="27" dirty="0">
                <a:solidFill>
                  <a:srgbClr val="FFFFFF"/>
                </a:solidFill>
                <a:latin typeface="Trebuchet MS"/>
                <a:cs typeface="Trebuchet MS"/>
              </a:rPr>
              <a:t> </a:t>
            </a:r>
            <a:r>
              <a:rPr sz="1100" kern="0" dirty="0">
                <a:solidFill>
                  <a:srgbClr val="FFFFFF"/>
                </a:solidFill>
                <a:latin typeface="Trebuchet MS"/>
                <a:cs typeface="Trebuchet MS"/>
              </a:rPr>
              <a:t>is</a:t>
            </a:r>
            <a:r>
              <a:rPr sz="1100" kern="0" spc="4" dirty="0">
                <a:solidFill>
                  <a:srgbClr val="FFFFFF"/>
                </a:solidFill>
                <a:latin typeface="Trebuchet MS"/>
                <a:cs typeface="Trebuchet MS"/>
              </a:rPr>
              <a:t> </a:t>
            </a:r>
            <a:r>
              <a:rPr sz="1100" kern="0" dirty="0">
                <a:solidFill>
                  <a:srgbClr val="FFFFFF"/>
                </a:solidFill>
                <a:latin typeface="Trebuchet MS"/>
                <a:cs typeface="Trebuchet MS"/>
              </a:rPr>
              <a:t>the</a:t>
            </a:r>
            <a:r>
              <a:rPr sz="1100" kern="0" spc="9" dirty="0">
                <a:solidFill>
                  <a:srgbClr val="FFFFFF"/>
                </a:solidFill>
                <a:latin typeface="Trebuchet MS"/>
                <a:cs typeface="Trebuchet MS"/>
              </a:rPr>
              <a:t> </a:t>
            </a:r>
            <a:r>
              <a:rPr sz="1100" kern="0" dirty="0">
                <a:solidFill>
                  <a:srgbClr val="FFFFFF"/>
                </a:solidFill>
                <a:latin typeface="Trebuchet MS"/>
                <a:cs typeface="Trebuchet MS"/>
              </a:rPr>
              <a:t>brand</a:t>
            </a:r>
            <a:r>
              <a:rPr sz="1100" kern="0" spc="13" dirty="0">
                <a:solidFill>
                  <a:srgbClr val="FFFFFF"/>
                </a:solidFill>
                <a:latin typeface="Trebuchet MS"/>
                <a:cs typeface="Trebuchet MS"/>
              </a:rPr>
              <a:t> </a:t>
            </a:r>
            <a:r>
              <a:rPr sz="1100" kern="0" dirty="0">
                <a:solidFill>
                  <a:srgbClr val="FFFFFF"/>
                </a:solidFill>
                <a:latin typeface="Trebuchet MS"/>
                <a:cs typeface="Trebuchet MS"/>
              </a:rPr>
              <a:t>name</a:t>
            </a:r>
            <a:r>
              <a:rPr sz="1100" kern="0" spc="9" dirty="0">
                <a:solidFill>
                  <a:srgbClr val="FFFFFF"/>
                </a:solidFill>
                <a:latin typeface="Trebuchet MS"/>
                <a:cs typeface="Trebuchet MS"/>
              </a:rPr>
              <a:t> </a:t>
            </a:r>
            <a:r>
              <a:rPr sz="1100" kern="0" dirty="0">
                <a:solidFill>
                  <a:srgbClr val="FFFFFF"/>
                </a:solidFill>
                <a:latin typeface="Trebuchet MS"/>
                <a:cs typeface="Trebuchet MS"/>
              </a:rPr>
              <a:t>for</a:t>
            </a:r>
            <a:r>
              <a:rPr sz="1100" kern="0" spc="13" dirty="0">
                <a:solidFill>
                  <a:srgbClr val="FFFFFF"/>
                </a:solidFill>
                <a:latin typeface="Trebuchet MS"/>
                <a:cs typeface="Trebuchet MS"/>
              </a:rPr>
              <a:t> </a:t>
            </a:r>
            <a:r>
              <a:rPr sz="1100" kern="0" dirty="0">
                <a:solidFill>
                  <a:srgbClr val="FFFFFF"/>
                </a:solidFill>
                <a:latin typeface="Trebuchet MS"/>
                <a:cs typeface="Trebuchet MS"/>
              </a:rPr>
              <a:t>the</a:t>
            </a:r>
            <a:r>
              <a:rPr sz="1100" kern="0" spc="-4" dirty="0">
                <a:solidFill>
                  <a:srgbClr val="FFFFFF"/>
                </a:solidFill>
                <a:latin typeface="Trebuchet MS"/>
                <a:cs typeface="Trebuchet MS"/>
              </a:rPr>
              <a:t> </a:t>
            </a:r>
            <a:r>
              <a:rPr sz="1100" kern="0" dirty="0">
                <a:solidFill>
                  <a:srgbClr val="FFFFFF"/>
                </a:solidFill>
                <a:latin typeface="Trebuchet MS"/>
                <a:cs typeface="Trebuchet MS"/>
              </a:rPr>
              <a:t>BDO</a:t>
            </a:r>
            <a:r>
              <a:rPr sz="1100" kern="0" spc="31" dirty="0">
                <a:solidFill>
                  <a:srgbClr val="FFFFFF"/>
                </a:solidFill>
                <a:latin typeface="Trebuchet MS"/>
                <a:cs typeface="Trebuchet MS"/>
              </a:rPr>
              <a:t> </a:t>
            </a:r>
            <a:r>
              <a:rPr sz="1100" kern="0" dirty="0">
                <a:solidFill>
                  <a:srgbClr val="FFFFFF"/>
                </a:solidFill>
                <a:latin typeface="Trebuchet MS"/>
                <a:cs typeface="Trebuchet MS"/>
              </a:rPr>
              <a:t>network</a:t>
            </a:r>
            <a:r>
              <a:rPr sz="1100" kern="0" spc="13" dirty="0">
                <a:solidFill>
                  <a:srgbClr val="FFFFFF"/>
                </a:solidFill>
                <a:latin typeface="Trebuchet MS"/>
                <a:cs typeface="Trebuchet MS"/>
              </a:rPr>
              <a:t> </a:t>
            </a:r>
            <a:r>
              <a:rPr sz="1100" kern="0" dirty="0">
                <a:solidFill>
                  <a:srgbClr val="FFFFFF"/>
                </a:solidFill>
                <a:latin typeface="Trebuchet MS"/>
                <a:cs typeface="Trebuchet MS"/>
              </a:rPr>
              <a:t>and</a:t>
            </a:r>
            <a:r>
              <a:rPr sz="1100" kern="0" spc="9" dirty="0">
                <a:solidFill>
                  <a:srgbClr val="FFFFFF"/>
                </a:solidFill>
                <a:latin typeface="Trebuchet MS"/>
                <a:cs typeface="Trebuchet MS"/>
              </a:rPr>
              <a:t> </a:t>
            </a:r>
            <a:r>
              <a:rPr sz="1100" kern="0" dirty="0">
                <a:solidFill>
                  <a:srgbClr val="FFFFFF"/>
                </a:solidFill>
                <a:latin typeface="Trebuchet MS"/>
                <a:cs typeface="Trebuchet MS"/>
              </a:rPr>
              <a:t>for</a:t>
            </a:r>
            <a:r>
              <a:rPr sz="1100" kern="0" spc="9" dirty="0">
                <a:solidFill>
                  <a:srgbClr val="FFFFFF"/>
                </a:solidFill>
                <a:latin typeface="Trebuchet MS"/>
                <a:cs typeface="Trebuchet MS"/>
              </a:rPr>
              <a:t> </a:t>
            </a:r>
            <a:r>
              <a:rPr sz="1100" kern="0" dirty="0">
                <a:solidFill>
                  <a:srgbClr val="FFFFFF"/>
                </a:solidFill>
                <a:latin typeface="Trebuchet MS"/>
                <a:cs typeface="Trebuchet MS"/>
              </a:rPr>
              <a:t>each</a:t>
            </a:r>
            <a:r>
              <a:rPr sz="1100" kern="0" spc="13" dirty="0">
                <a:solidFill>
                  <a:srgbClr val="FFFFFF"/>
                </a:solidFill>
                <a:latin typeface="Trebuchet MS"/>
                <a:cs typeface="Trebuchet MS"/>
              </a:rPr>
              <a:t> </a:t>
            </a:r>
            <a:r>
              <a:rPr sz="1100" kern="0" dirty="0">
                <a:solidFill>
                  <a:srgbClr val="FFFFFF"/>
                </a:solidFill>
                <a:latin typeface="Trebuchet MS"/>
                <a:cs typeface="Trebuchet MS"/>
              </a:rPr>
              <a:t>of</a:t>
            </a:r>
            <a:r>
              <a:rPr sz="1100" kern="0" spc="9" dirty="0">
                <a:solidFill>
                  <a:srgbClr val="FFFFFF"/>
                </a:solidFill>
                <a:latin typeface="Trebuchet MS"/>
                <a:cs typeface="Trebuchet MS"/>
              </a:rPr>
              <a:t> </a:t>
            </a:r>
            <a:r>
              <a:rPr sz="1100" kern="0" spc="-23" dirty="0">
                <a:solidFill>
                  <a:srgbClr val="FFFFFF"/>
                </a:solidFill>
                <a:latin typeface="Trebuchet MS"/>
                <a:cs typeface="Trebuchet MS"/>
              </a:rPr>
              <a:t>the </a:t>
            </a:r>
            <a:r>
              <a:rPr sz="1100" kern="0" dirty="0">
                <a:solidFill>
                  <a:srgbClr val="FFFFFF"/>
                </a:solidFill>
                <a:latin typeface="Trebuchet MS"/>
                <a:cs typeface="Trebuchet MS"/>
              </a:rPr>
              <a:t>BDO</a:t>
            </a:r>
            <a:r>
              <a:rPr sz="1100" kern="0" spc="23" dirty="0">
                <a:solidFill>
                  <a:srgbClr val="FFFFFF"/>
                </a:solidFill>
                <a:latin typeface="Trebuchet MS"/>
                <a:cs typeface="Trebuchet MS"/>
              </a:rPr>
              <a:t> </a:t>
            </a:r>
            <a:r>
              <a:rPr sz="1100" kern="0" dirty="0">
                <a:solidFill>
                  <a:srgbClr val="FFFFFF"/>
                </a:solidFill>
                <a:latin typeface="Trebuchet MS"/>
                <a:cs typeface="Trebuchet MS"/>
              </a:rPr>
              <a:t>Member</a:t>
            </a:r>
            <a:r>
              <a:rPr sz="1100" kern="0" spc="27" dirty="0">
                <a:solidFill>
                  <a:srgbClr val="FFFFFF"/>
                </a:solidFill>
                <a:latin typeface="Trebuchet MS"/>
                <a:cs typeface="Trebuchet MS"/>
              </a:rPr>
              <a:t> </a:t>
            </a:r>
            <a:r>
              <a:rPr sz="1100" kern="0" dirty="0">
                <a:solidFill>
                  <a:srgbClr val="FFFFFF"/>
                </a:solidFill>
                <a:latin typeface="Trebuchet MS"/>
                <a:cs typeface="Trebuchet MS"/>
              </a:rPr>
              <a:t>Firms.</a:t>
            </a:r>
            <a:r>
              <a:rPr sz="1100" kern="0" spc="9" dirty="0">
                <a:solidFill>
                  <a:srgbClr val="FFFFFF"/>
                </a:solidFill>
                <a:latin typeface="Trebuchet MS"/>
                <a:cs typeface="Trebuchet MS"/>
              </a:rPr>
              <a:t> </a:t>
            </a:r>
            <a:r>
              <a:rPr sz="1100" kern="0" dirty="0">
                <a:solidFill>
                  <a:srgbClr val="FFFFFF"/>
                </a:solidFill>
                <a:latin typeface="Trebuchet MS"/>
                <a:cs typeface="Trebuchet MS"/>
              </a:rPr>
              <a:t>BDO</a:t>
            </a:r>
            <a:r>
              <a:rPr sz="1100" kern="0" spc="27" dirty="0">
                <a:solidFill>
                  <a:srgbClr val="FFFFFF"/>
                </a:solidFill>
                <a:latin typeface="Trebuchet MS"/>
                <a:cs typeface="Trebuchet MS"/>
              </a:rPr>
              <a:t> </a:t>
            </a:r>
            <a:r>
              <a:rPr sz="1100" kern="0" dirty="0">
                <a:solidFill>
                  <a:srgbClr val="FFFFFF"/>
                </a:solidFill>
                <a:latin typeface="Trebuchet MS"/>
                <a:cs typeface="Trebuchet MS"/>
              </a:rPr>
              <a:t>USA,</a:t>
            </a:r>
            <a:r>
              <a:rPr sz="1100" kern="0" spc="13" dirty="0">
                <a:solidFill>
                  <a:srgbClr val="FFFFFF"/>
                </a:solidFill>
                <a:latin typeface="Trebuchet MS"/>
                <a:cs typeface="Trebuchet MS"/>
              </a:rPr>
              <a:t> </a:t>
            </a:r>
            <a:r>
              <a:rPr sz="1100" kern="0" dirty="0">
                <a:solidFill>
                  <a:srgbClr val="FFFFFF"/>
                </a:solidFill>
                <a:latin typeface="Trebuchet MS"/>
                <a:cs typeface="Trebuchet MS"/>
              </a:rPr>
              <a:t>LLP,</a:t>
            </a:r>
            <a:r>
              <a:rPr sz="1100" kern="0" spc="19" dirty="0">
                <a:solidFill>
                  <a:srgbClr val="FFFFFF"/>
                </a:solidFill>
                <a:latin typeface="Trebuchet MS"/>
                <a:cs typeface="Trebuchet MS"/>
              </a:rPr>
              <a:t> </a:t>
            </a:r>
            <a:r>
              <a:rPr sz="1100" kern="0" dirty="0">
                <a:solidFill>
                  <a:srgbClr val="FFFFFF"/>
                </a:solidFill>
                <a:latin typeface="Trebuchet MS"/>
                <a:cs typeface="Trebuchet MS"/>
              </a:rPr>
              <a:t>a</a:t>
            </a:r>
            <a:r>
              <a:rPr sz="1100" kern="0" spc="4" dirty="0">
                <a:solidFill>
                  <a:srgbClr val="FFFFFF"/>
                </a:solidFill>
                <a:latin typeface="Trebuchet MS"/>
                <a:cs typeface="Trebuchet MS"/>
              </a:rPr>
              <a:t> </a:t>
            </a:r>
            <a:r>
              <a:rPr sz="1100" kern="0" dirty="0">
                <a:solidFill>
                  <a:srgbClr val="FFFFFF"/>
                </a:solidFill>
                <a:latin typeface="Trebuchet MS"/>
                <a:cs typeface="Trebuchet MS"/>
              </a:rPr>
              <a:t>Delaware</a:t>
            </a:r>
            <a:r>
              <a:rPr sz="1100" kern="0" spc="27" dirty="0">
                <a:solidFill>
                  <a:srgbClr val="FFFFFF"/>
                </a:solidFill>
                <a:latin typeface="Trebuchet MS"/>
                <a:cs typeface="Trebuchet MS"/>
              </a:rPr>
              <a:t> </a:t>
            </a:r>
            <a:r>
              <a:rPr sz="1100" kern="0" dirty="0">
                <a:solidFill>
                  <a:srgbClr val="FFFFFF"/>
                </a:solidFill>
                <a:latin typeface="Trebuchet MS"/>
                <a:cs typeface="Trebuchet MS"/>
              </a:rPr>
              <a:t>limited</a:t>
            </a:r>
            <a:r>
              <a:rPr sz="1100" kern="0" spc="19" dirty="0">
                <a:solidFill>
                  <a:srgbClr val="FFFFFF"/>
                </a:solidFill>
                <a:latin typeface="Trebuchet MS"/>
                <a:cs typeface="Trebuchet MS"/>
              </a:rPr>
              <a:t> </a:t>
            </a:r>
            <a:r>
              <a:rPr sz="1100" kern="0" spc="-9" dirty="0">
                <a:solidFill>
                  <a:srgbClr val="FFFFFF"/>
                </a:solidFill>
                <a:latin typeface="Trebuchet MS"/>
                <a:cs typeface="Trebuchet MS"/>
              </a:rPr>
              <a:t>liability </a:t>
            </a:r>
            <a:r>
              <a:rPr sz="1100" kern="0" dirty="0">
                <a:solidFill>
                  <a:srgbClr val="FFFFFF"/>
                </a:solidFill>
                <a:latin typeface="Trebuchet MS"/>
                <a:cs typeface="Trebuchet MS"/>
              </a:rPr>
              <a:t>partnership,</a:t>
            </a:r>
            <a:r>
              <a:rPr sz="1100" kern="0" spc="27" dirty="0">
                <a:solidFill>
                  <a:srgbClr val="FFFFFF"/>
                </a:solidFill>
                <a:latin typeface="Trebuchet MS"/>
                <a:cs typeface="Trebuchet MS"/>
              </a:rPr>
              <a:t> </a:t>
            </a:r>
            <a:r>
              <a:rPr sz="1100" kern="0" dirty="0">
                <a:solidFill>
                  <a:srgbClr val="FFFFFF"/>
                </a:solidFill>
                <a:latin typeface="Trebuchet MS"/>
                <a:cs typeface="Trebuchet MS"/>
              </a:rPr>
              <a:t>is</a:t>
            </a:r>
            <a:r>
              <a:rPr sz="1100" kern="0" spc="19" dirty="0">
                <a:solidFill>
                  <a:srgbClr val="FFFFFF"/>
                </a:solidFill>
                <a:latin typeface="Trebuchet MS"/>
                <a:cs typeface="Trebuchet MS"/>
              </a:rPr>
              <a:t> </a:t>
            </a:r>
            <a:r>
              <a:rPr sz="1100" kern="0" dirty="0">
                <a:solidFill>
                  <a:srgbClr val="FFFFFF"/>
                </a:solidFill>
                <a:latin typeface="Trebuchet MS"/>
                <a:cs typeface="Trebuchet MS"/>
              </a:rPr>
              <a:t>the</a:t>
            </a:r>
            <a:r>
              <a:rPr sz="1100" kern="0" spc="9" dirty="0">
                <a:solidFill>
                  <a:srgbClr val="FFFFFF"/>
                </a:solidFill>
                <a:latin typeface="Trebuchet MS"/>
                <a:cs typeface="Trebuchet MS"/>
              </a:rPr>
              <a:t> </a:t>
            </a:r>
            <a:r>
              <a:rPr sz="1100" kern="0" dirty="0">
                <a:solidFill>
                  <a:srgbClr val="FFFFFF"/>
                </a:solidFill>
                <a:latin typeface="Trebuchet MS"/>
                <a:cs typeface="Trebuchet MS"/>
              </a:rPr>
              <a:t>U.S.</a:t>
            </a:r>
            <a:r>
              <a:rPr sz="1100" kern="0" spc="9" dirty="0">
                <a:solidFill>
                  <a:srgbClr val="FFFFFF"/>
                </a:solidFill>
                <a:latin typeface="Trebuchet MS"/>
                <a:cs typeface="Trebuchet MS"/>
              </a:rPr>
              <a:t> </a:t>
            </a:r>
            <a:r>
              <a:rPr sz="1100" kern="0" dirty="0">
                <a:solidFill>
                  <a:srgbClr val="FFFFFF"/>
                </a:solidFill>
                <a:latin typeface="Trebuchet MS"/>
                <a:cs typeface="Trebuchet MS"/>
              </a:rPr>
              <a:t>member</a:t>
            </a:r>
            <a:r>
              <a:rPr sz="1100" kern="0" spc="27" dirty="0">
                <a:solidFill>
                  <a:srgbClr val="FFFFFF"/>
                </a:solidFill>
                <a:latin typeface="Trebuchet MS"/>
                <a:cs typeface="Trebuchet MS"/>
              </a:rPr>
              <a:t> </a:t>
            </a:r>
            <a:r>
              <a:rPr sz="1100" kern="0" dirty="0">
                <a:solidFill>
                  <a:srgbClr val="FFFFFF"/>
                </a:solidFill>
                <a:latin typeface="Trebuchet MS"/>
                <a:cs typeface="Trebuchet MS"/>
              </a:rPr>
              <a:t>of</a:t>
            </a:r>
            <a:r>
              <a:rPr sz="1100" kern="0" spc="19" dirty="0">
                <a:solidFill>
                  <a:srgbClr val="FFFFFF"/>
                </a:solidFill>
                <a:latin typeface="Trebuchet MS"/>
                <a:cs typeface="Trebuchet MS"/>
              </a:rPr>
              <a:t> </a:t>
            </a:r>
            <a:r>
              <a:rPr sz="1100" kern="0" dirty="0">
                <a:solidFill>
                  <a:srgbClr val="FFFFFF"/>
                </a:solidFill>
                <a:latin typeface="Trebuchet MS"/>
                <a:cs typeface="Trebuchet MS"/>
              </a:rPr>
              <a:t>BDO</a:t>
            </a:r>
            <a:r>
              <a:rPr sz="1100" kern="0" spc="31" dirty="0">
                <a:solidFill>
                  <a:srgbClr val="FFFFFF"/>
                </a:solidFill>
                <a:latin typeface="Trebuchet MS"/>
                <a:cs typeface="Trebuchet MS"/>
              </a:rPr>
              <a:t> </a:t>
            </a:r>
            <a:r>
              <a:rPr sz="1100" kern="0" dirty="0">
                <a:solidFill>
                  <a:srgbClr val="FFFFFF"/>
                </a:solidFill>
                <a:latin typeface="Trebuchet MS"/>
                <a:cs typeface="Trebuchet MS"/>
              </a:rPr>
              <a:t>International</a:t>
            </a:r>
            <a:r>
              <a:rPr sz="1100" kern="0" spc="13" dirty="0">
                <a:solidFill>
                  <a:srgbClr val="FFFFFF"/>
                </a:solidFill>
                <a:latin typeface="Trebuchet MS"/>
                <a:cs typeface="Trebuchet MS"/>
              </a:rPr>
              <a:t> </a:t>
            </a:r>
            <a:r>
              <a:rPr sz="1100" kern="0" spc="-9" dirty="0">
                <a:solidFill>
                  <a:srgbClr val="FFFFFF"/>
                </a:solidFill>
                <a:latin typeface="Trebuchet MS"/>
                <a:cs typeface="Trebuchet MS"/>
              </a:rPr>
              <a:t>Limited,</a:t>
            </a:r>
            <a:r>
              <a:rPr sz="1100" kern="0" spc="441" dirty="0">
                <a:solidFill>
                  <a:srgbClr val="FFFFFF"/>
                </a:solidFill>
                <a:latin typeface="Trebuchet MS"/>
                <a:cs typeface="Trebuchet MS"/>
              </a:rPr>
              <a:t> </a:t>
            </a:r>
            <a:r>
              <a:rPr sz="1100" kern="0" dirty="0">
                <a:solidFill>
                  <a:srgbClr val="FFFFFF"/>
                </a:solidFill>
                <a:latin typeface="Trebuchet MS"/>
                <a:cs typeface="Trebuchet MS"/>
              </a:rPr>
              <a:t>a</a:t>
            </a:r>
            <a:r>
              <a:rPr sz="1100" kern="0" spc="13" dirty="0">
                <a:solidFill>
                  <a:srgbClr val="FFFFFF"/>
                </a:solidFill>
                <a:latin typeface="Trebuchet MS"/>
                <a:cs typeface="Trebuchet MS"/>
              </a:rPr>
              <a:t> </a:t>
            </a:r>
            <a:r>
              <a:rPr sz="1100" kern="0" dirty="0">
                <a:solidFill>
                  <a:srgbClr val="FFFFFF"/>
                </a:solidFill>
                <a:latin typeface="Trebuchet MS"/>
                <a:cs typeface="Trebuchet MS"/>
              </a:rPr>
              <a:t>UK</a:t>
            </a:r>
            <a:r>
              <a:rPr sz="1100" kern="0" spc="9" dirty="0">
                <a:solidFill>
                  <a:srgbClr val="FFFFFF"/>
                </a:solidFill>
                <a:latin typeface="Trebuchet MS"/>
                <a:cs typeface="Trebuchet MS"/>
              </a:rPr>
              <a:t> </a:t>
            </a:r>
            <a:r>
              <a:rPr sz="1100" kern="0" dirty="0">
                <a:solidFill>
                  <a:srgbClr val="FFFFFF"/>
                </a:solidFill>
                <a:latin typeface="Trebuchet MS"/>
                <a:cs typeface="Trebuchet MS"/>
              </a:rPr>
              <a:t>company</a:t>
            </a:r>
            <a:r>
              <a:rPr sz="1100" kern="0" spc="23" dirty="0">
                <a:solidFill>
                  <a:srgbClr val="FFFFFF"/>
                </a:solidFill>
                <a:latin typeface="Trebuchet MS"/>
                <a:cs typeface="Trebuchet MS"/>
              </a:rPr>
              <a:t> </a:t>
            </a:r>
            <a:r>
              <a:rPr sz="1100" kern="0" dirty="0">
                <a:solidFill>
                  <a:srgbClr val="FFFFFF"/>
                </a:solidFill>
                <a:latin typeface="Trebuchet MS"/>
                <a:cs typeface="Trebuchet MS"/>
              </a:rPr>
              <a:t>limited</a:t>
            </a:r>
            <a:r>
              <a:rPr sz="1100" kern="0" spc="23" dirty="0">
                <a:solidFill>
                  <a:srgbClr val="FFFFFF"/>
                </a:solidFill>
                <a:latin typeface="Trebuchet MS"/>
                <a:cs typeface="Trebuchet MS"/>
              </a:rPr>
              <a:t> </a:t>
            </a:r>
            <a:r>
              <a:rPr sz="1100" kern="0" dirty="0">
                <a:solidFill>
                  <a:srgbClr val="FFFFFF"/>
                </a:solidFill>
                <a:latin typeface="Trebuchet MS"/>
                <a:cs typeface="Trebuchet MS"/>
              </a:rPr>
              <a:t>by</a:t>
            </a:r>
            <a:r>
              <a:rPr sz="1100" kern="0" spc="19" dirty="0">
                <a:solidFill>
                  <a:srgbClr val="FFFFFF"/>
                </a:solidFill>
                <a:latin typeface="Trebuchet MS"/>
                <a:cs typeface="Trebuchet MS"/>
              </a:rPr>
              <a:t> </a:t>
            </a:r>
            <a:r>
              <a:rPr sz="1100" kern="0" dirty="0">
                <a:solidFill>
                  <a:srgbClr val="FFFFFF"/>
                </a:solidFill>
                <a:latin typeface="Trebuchet MS"/>
                <a:cs typeface="Trebuchet MS"/>
              </a:rPr>
              <a:t>guarantee,</a:t>
            </a:r>
            <a:r>
              <a:rPr sz="1100" kern="0" spc="19" dirty="0">
                <a:solidFill>
                  <a:srgbClr val="FFFFFF"/>
                </a:solidFill>
                <a:latin typeface="Trebuchet MS"/>
                <a:cs typeface="Trebuchet MS"/>
              </a:rPr>
              <a:t> </a:t>
            </a:r>
            <a:r>
              <a:rPr sz="1100" kern="0" dirty="0">
                <a:solidFill>
                  <a:srgbClr val="FFFFFF"/>
                </a:solidFill>
                <a:latin typeface="Trebuchet MS"/>
                <a:cs typeface="Trebuchet MS"/>
              </a:rPr>
              <a:t>and</a:t>
            </a:r>
            <a:r>
              <a:rPr sz="1100" kern="0" spc="13" dirty="0">
                <a:solidFill>
                  <a:srgbClr val="FFFFFF"/>
                </a:solidFill>
                <a:latin typeface="Trebuchet MS"/>
                <a:cs typeface="Trebuchet MS"/>
              </a:rPr>
              <a:t> </a:t>
            </a:r>
            <a:r>
              <a:rPr sz="1100" kern="0" dirty="0">
                <a:solidFill>
                  <a:srgbClr val="FFFFFF"/>
                </a:solidFill>
                <a:latin typeface="Trebuchet MS"/>
                <a:cs typeface="Trebuchet MS"/>
              </a:rPr>
              <a:t>forms</a:t>
            </a:r>
            <a:r>
              <a:rPr sz="1100" kern="0" spc="23" dirty="0">
                <a:solidFill>
                  <a:srgbClr val="FFFFFF"/>
                </a:solidFill>
                <a:latin typeface="Trebuchet MS"/>
                <a:cs typeface="Trebuchet MS"/>
              </a:rPr>
              <a:t> </a:t>
            </a:r>
            <a:r>
              <a:rPr sz="1100" kern="0" dirty="0">
                <a:solidFill>
                  <a:srgbClr val="FFFFFF"/>
                </a:solidFill>
                <a:latin typeface="Trebuchet MS"/>
                <a:cs typeface="Trebuchet MS"/>
              </a:rPr>
              <a:t>part</a:t>
            </a:r>
            <a:r>
              <a:rPr sz="1100" kern="0" spc="19" dirty="0">
                <a:solidFill>
                  <a:srgbClr val="FFFFFF"/>
                </a:solidFill>
                <a:latin typeface="Trebuchet MS"/>
                <a:cs typeface="Trebuchet MS"/>
              </a:rPr>
              <a:t> </a:t>
            </a:r>
            <a:r>
              <a:rPr sz="1100" kern="0" dirty="0">
                <a:solidFill>
                  <a:srgbClr val="FFFFFF"/>
                </a:solidFill>
                <a:latin typeface="Trebuchet MS"/>
                <a:cs typeface="Trebuchet MS"/>
              </a:rPr>
              <a:t>of</a:t>
            </a:r>
            <a:r>
              <a:rPr sz="1100" kern="0" spc="19" dirty="0">
                <a:solidFill>
                  <a:srgbClr val="FFFFFF"/>
                </a:solidFill>
                <a:latin typeface="Trebuchet MS"/>
                <a:cs typeface="Trebuchet MS"/>
              </a:rPr>
              <a:t> </a:t>
            </a:r>
            <a:r>
              <a:rPr sz="1100" kern="0" spc="-23" dirty="0">
                <a:solidFill>
                  <a:srgbClr val="FFFFFF"/>
                </a:solidFill>
                <a:latin typeface="Trebuchet MS"/>
                <a:cs typeface="Trebuchet MS"/>
              </a:rPr>
              <a:t>the </a:t>
            </a:r>
            <a:r>
              <a:rPr sz="1100" kern="0" dirty="0">
                <a:solidFill>
                  <a:srgbClr val="FFFFFF"/>
                </a:solidFill>
                <a:latin typeface="Trebuchet MS"/>
                <a:cs typeface="Trebuchet MS"/>
              </a:rPr>
              <a:t>international</a:t>
            </a:r>
            <a:r>
              <a:rPr sz="1100" kern="0" spc="19" dirty="0">
                <a:solidFill>
                  <a:srgbClr val="FFFFFF"/>
                </a:solidFill>
                <a:latin typeface="Trebuchet MS"/>
                <a:cs typeface="Trebuchet MS"/>
              </a:rPr>
              <a:t> </a:t>
            </a:r>
            <a:r>
              <a:rPr sz="1100" kern="0" dirty="0">
                <a:solidFill>
                  <a:srgbClr val="FFFFFF"/>
                </a:solidFill>
                <a:latin typeface="Trebuchet MS"/>
                <a:cs typeface="Trebuchet MS"/>
              </a:rPr>
              <a:t>BDO</a:t>
            </a:r>
            <a:r>
              <a:rPr sz="1100" kern="0" spc="35" dirty="0">
                <a:solidFill>
                  <a:srgbClr val="FFFFFF"/>
                </a:solidFill>
                <a:latin typeface="Trebuchet MS"/>
                <a:cs typeface="Trebuchet MS"/>
              </a:rPr>
              <a:t> </a:t>
            </a:r>
            <a:r>
              <a:rPr sz="1100" kern="0" dirty="0">
                <a:solidFill>
                  <a:srgbClr val="FFFFFF"/>
                </a:solidFill>
                <a:latin typeface="Trebuchet MS"/>
                <a:cs typeface="Trebuchet MS"/>
              </a:rPr>
              <a:t>network</a:t>
            </a:r>
            <a:r>
              <a:rPr sz="1100" kern="0" spc="23" dirty="0">
                <a:solidFill>
                  <a:srgbClr val="FFFFFF"/>
                </a:solidFill>
                <a:latin typeface="Trebuchet MS"/>
                <a:cs typeface="Trebuchet MS"/>
              </a:rPr>
              <a:t> </a:t>
            </a:r>
            <a:r>
              <a:rPr sz="1100" kern="0" dirty="0">
                <a:solidFill>
                  <a:srgbClr val="FFFFFF"/>
                </a:solidFill>
                <a:latin typeface="Trebuchet MS"/>
                <a:cs typeface="Trebuchet MS"/>
              </a:rPr>
              <a:t>of</a:t>
            </a:r>
            <a:r>
              <a:rPr sz="1100" kern="0" spc="23" dirty="0">
                <a:solidFill>
                  <a:srgbClr val="FFFFFF"/>
                </a:solidFill>
                <a:latin typeface="Trebuchet MS"/>
                <a:cs typeface="Trebuchet MS"/>
              </a:rPr>
              <a:t> </a:t>
            </a:r>
            <a:r>
              <a:rPr sz="1100" kern="0" dirty="0">
                <a:solidFill>
                  <a:srgbClr val="FFFFFF"/>
                </a:solidFill>
                <a:latin typeface="Trebuchet MS"/>
                <a:cs typeface="Trebuchet MS"/>
              </a:rPr>
              <a:t>independent</a:t>
            </a:r>
            <a:r>
              <a:rPr sz="1100" kern="0" spc="31" dirty="0">
                <a:solidFill>
                  <a:srgbClr val="FFFFFF"/>
                </a:solidFill>
                <a:latin typeface="Trebuchet MS"/>
                <a:cs typeface="Trebuchet MS"/>
              </a:rPr>
              <a:t> </a:t>
            </a:r>
            <a:r>
              <a:rPr sz="1100" kern="0" dirty="0">
                <a:solidFill>
                  <a:srgbClr val="FFFFFF"/>
                </a:solidFill>
                <a:latin typeface="Trebuchet MS"/>
                <a:cs typeface="Trebuchet MS"/>
              </a:rPr>
              <a:t>member</a:t>
            </a:r>
            <a:r>
              <a:rPr sz="1100" kern="0" spc="23" dirty="0">
                <a:solidFill>
                  <a:srgbClr val="FFFFFF"/>
                </a:solidFill>
                <a:latin typeface="Trebuchet MS"/>
                <a:cs typeface="Trebuchet MS"/>
              </a:rPr>
              <a:t> </a:t>
            </a:r>
            <a:r>
              <a:rPr sz="1100" kern="0" spc="-9" dirty="0">
                <a:solidFill>
                  <a:srgbClr val="FFFFFF"/>
                </a:solidFill>
                <a:latin typeface="Trebuchet MS"/>
                <a:cs typeface="Trebuchet MS"/>
              </a:rPr>
              <a:t>firms.</a:t>
            </a:r>
            <a:endParaRPr sz="1100" kern="0" dirty="0">
              <a:solidFill>
                <a:sysClr val="windowText" lastClr="000000"/>
              </a:solidFill>
              <a:latin typeface="Trebuchet MS"/>
              <a:cs typeface="Trebuchet MS"/>
            </a:endParaRPr>
          </a:p>
          <a:p>
            <a:pPr marL="11206" defTabSz="806846">
              <a:spcBef>
                <a:spcPts val="441"/>
              </a:spcBef>
            </a:pPr>
            <a:r>
              <a:rPr sz="1100" b="1" kern="0" spc="-9" dirty="0">
                <a:solidFill>
                  <a:srgbClr val="FFFFFF"/>
                </a:solidFill>
                <a:latin typeface="Trebuchet MS"/>
                <a:cs typeface="Trebuchet MS"/>
                <a:hlinkClick r:id="rId3"/>
              </a:rPr>
              <a:t>www.bdo.com</a:t>
            </a:r>
            <a:endParaRPr sz="1100" kern="0" dirty="0">
              <a:solidFill>
                <a:sysClr val="windowText" lastClr="000000"/>
              </a:solidFill>
              <a:latin typeface="Trebuchet MS"/>
              <a:cs typeface="Trebuchet MS"/>
            </a:endParaRPr>
          </a:p>
        </p:txBody>
      </p:sp>
      <p:sp>
        <p:nvSpPr>
          <p:cNvPr id="3" name="object 3"/>
          <p:cNvSpPr txBox="1"/>
          <p:nvPr/>
        </p:nvSpPr>
        <p:spPr>
          <a:xfrm>
            <a:off x="1108710" y="5448973"/>
            <a:ext cx="9418320" cy="564749"/>
          </a:xfrm>
          <a:prstGeom prst="rect">
            <a:avLst/>
          </a:prstGeom>
        </p:spPr>
        <p:txBody>
          <a:bodyPr vert="horz" wrap="square" lIns="0" tIns="10647" rIns="0" bIns="0" rtlCol="0">
            <a:spAutoFit/>
          </a:bodyPr>
          <a:lstStyle/>
          <a:p>
            <a:pPr marL="11206" defTabSz="806846">
              <a:spcBef>
                <a:spcPts val="84"/>
              </a:spcBef>
            </a:pPr>
            <a:r>
              <a:rPr sz="1200" kern="0" spc="-9" dirty="0">
                <a:solidFill>
                  <a:srgbClr val="FFFFFF"/>
                </a:solidFill>
                <a:latin typeface="Trebuchet MS"/>
                <a:cs typeface="Trebuchet MS"/>
              </a:rPr>
              <a:t>Material</a:t>
            </a:r>
            <a:r>
              <a:rPr sz="1200" kern="0" spc="-13" dirty="0">
                <a:solidFill>
                  <a:srgbClr val="FFFFFF"/>
                </a:solidFill>
                <a:latin typeface="Trebuchet MS"/>
                <a:cs typeface="Trebuchet MS"/>
              </a:rPr>
              <a:t> </a:t>
            </a:r>
            <a:r>
              <a:rPr sz="1200" kern="0" spc="-9" dirty="0">
                <a:solidFill>
                  <a:srgbClr val="FFFFFF"/>
                </a:solidFill>
                <a:latin typeface="Trebuchet MS"/>
                <a:cs typeface="Trebuchet MS"/>
              </a:rPr>
              <a:t>discussed</a:t>
            </a:r>
            <a:r>
              <a:rPr sz="1200" kern="0" spc="-13" dirty="0">
                <a:solidFill>
                  <a:srgbClr val="FFFFFF"/>
                </a:solidFill>
                <a:latin typeface="Trebuchet MS"/>
                <a:cs typeface="Trebuchet MS"/>
              </a:rPr>
              <a:t> </a:t>
            </a:r>
            <a:r>
              <a:rPr sz="1200" kern="0" dirty="0">
                <a:solidFill>
                  <a:srgbClr val="FFFFFF"/>
                </a:solidFill>
                <a:latin typeface="Trebuchet MS"/>
                <a:cs typeface="Trebuchet MS"/>
              </a:rPr>
              <a:t>is</a:t>
            </a:r>
            <a:r>
              <a:rPr sz="1200" kern="0" spc="-9" dirty="0">
                <a:solidFill>
                  <a:srgbClr val="FFFFFF"/>
                </a:solidFill>
                <a:latin typeface="Trebuchet MS"/>
                <a:cs typeface="Trebuchet MS"/>
              </a:rPr>
              <a:t> </a:t>
            </a:r>
            <a:r>
              <a:rPr sz="1200" kern="0" dirty="0">
                <a:solidFill>
                  <a:srgbClr val="FFFFFF"/>
                </a:solidFill>
                <a:latin typeface="Trebuchet MS"/>
                <a:cs typeface="Trebuchet MS"/>
              </a:rPr>
              <a:t>meant</a:t>
            </a:r>
            <a:r>
              <a:rPr sz="1200" kern="0" spc="-13" dirty="0">
                <a:solidFill>
                  <a:srgbClr val="FFFFFF"/>
                </a:solidFill>
                <a:latin typeface="Trebuchet MS"/>
                <a:cs typeface="Trebuchet MS"/>
              </a:rPr>
              <a:t> </a:t>
            </a:r>
            <a:r>
              <a:rPr sz="1200" kern="0" dirty="0">
                <a:solidFill>
                  <a:srgbClr val="FFFFFF"/>
                </a:solidFill>
                <a:latin typeface="Trebuchet MS"/>
                <a:cs typeface="Trebuchet MS"/>
              </a:rPr>
              <a:t>to</a:t>
            </a:r>
            <a:r>
              <a:rPr sz="1200" kern="0" spc="-4" dirty="0">
                <a:solidFill>
                  <a:srgbClr val="FFFFFF"/>
                </a:solidFill>
                <a:latin typeface="Trebuchet MS"/>
                <a:cs typeface="Trebuchet MS"/>
              </a:rPr>
              <a:t> </a:t>
            </a:r>
            <a:r>
              <a:rPr sz="1200" kern="0" dirty="0">
                <a:solidFill>
                  <a:srgbClr val="FFFFFF"/>
                </a:solidFill>
                <a:latin typeface="Trebuchet MS"/>
                <a:cs typeface="Trebuchet MS"/>
              </a:rPr>
              <a:t>provide</a:t>
            </a:r>
            <a:r>
              <a:rPr sz="1200" kern="0" spc="-19" dirty="0">
                <a:solidFill>
                  <a:srgbClr val="FFFFFF"/>
                </a:solidFill>
                <a:latin typeface="Trebuchet MS"/>
                <a:cs typeface="Trebuchet MS"/>
              </a:rPr>
              <a:t> </a:t>
            </a:r>
            <a:r>
              <a:rPr sz="1200" kern="0" spc="-9" dirty="0">
                <a:solidFill>
                  <a:srgbClr val="FFFFFF"/>
                </a:solidFill>
                <a:latin typeface="Trebuchet MS"/>
                <a:cs typeface="Trebuchet MS"/>
              </a:rPr>
              <a:t>general</a:t>
            </a:r>
            <a:r>
              <a:rPr sz="1200" kern="0" spc="-27" dirty="0">
                <a:solidFill>
                  <a:srgbClr val="FFFFFF"/>
                </a:solidFill>
                <a:latin typeface="Trebuchet MS"/>
                <a:cs typeface="Trebuchet MS"/>
              </a:rPr>
              <a:t> </a:t>
            </a:r>
            <a:r>
              <a:rPr sz="1200" kern="0" dirty="0">
                <a:solidFill>
                  <a:srgbClr val="FFFFFF"/>
                </a:solidFill>
                <a:latin typeface="Trebuchet MS"/>
                <a:cs typeface="Trebuchet MS"/>
              </a:rPr>
              <a:t>information and</a:t>
            </a:r>
            <a:r>
              <a:rPr sz="1200" kern="0" spc="-19" dirty="0">
                <a:solidFill>
                  <a:srgbClr val="FFFFFF"/>
                </a:solidFill>
                <a:latin typeface="Trebuchet MS"/>
                <a:cs typeface="Trebuchet MS"/>
              </a:rPr>
              <a:t> </a:t>
            </a:r>
            <a:r>
              <a:rPr sz="1200" kern="0" dirty="0">
                <a:solidFill>
                  <a:srgbClr val="FFFFFF"/>
                </a:solidFill>
                <a:latin typeface="Trebuchet MS"/>
                <a:cs typeface="Trebuchet MS"/>
              </a:rPr>
              <a:t>should</a:t>
            </a:r>
            <a:r>
              <a:rPr sz="1200" kern="0" spc="-23" dirty="0">
                <a:solidFill>
                  <a:srgbClr val="FFFFFF"/>
                </a:solidFill>
                <a:latin typeface="Trebuchet MS"/>
                <a:cs typeface="Trebuchet MS"/>
              </a:rPr>
              <a:t> </a:t>
            </a:r>
            <a:r>
              <a:rPr sz="1200" kern="0" dirty="0">
                <a:solidFill>
                  <a:srgbClr val="FFFFFF"/>
                </a:solidFill>
                <a:latin typeface="Trebuchet MS"/>
                <a:cs typeface="Trebuchet MS"/>
              </a:rPr>
              <a:t>not</a:t>
            </a:r>
            <a:r>
              <a:rPr sz="1200" kern="0" spc="-23" dirty="0">
                <a:solidFill>
                  <a:srgbClr val="FFFFFF"/>
                </a:solidFill>
                <a:latin typeface="Trebuchet MS"/>
                <a:cs typeface="Trebuchet MS"/>
              </a:rPr>
              <a:t> </a:t>
            </a:r>
            <a:r>
              <a:rPr sz="1200" kern="0" dirty="0">
                <a:solidFill>
                  <a:srgbClr val="FFFFFF"/>
                </a:solidFill>
                <a:latin typeface="Trebuchet MS"/>
                <a:cs typeface="Trebuchet MS"/>
              </a:rPr>
              <a:t>be</a:t>
            </a:r>
            <a:r>
              <a:rPr sz="1200" kern="0" spc="-13" dirty="0">
                <a:solidFill>
                  <a:srgbClr val="FFFFFF"/>
                </a:solidFill>
                <a:latin typeface="Trebuchet MS"/>
                <a:cs typeface="Trebuchet MS"/>
              </a:rPr>
              <a:t> </a:t>
            </a:r>
            <a:r>
              <a:rPr sz="1200" kern="0" dirty="0">
                <a:solidFill>
                  <a:srgbClr val="FFFFFF"/>
                </a:solidFill>
                <a:latin typeface="Trebuchet MS"/>
                <a:cs typeface="Trebuchet MS"/>
              </a:rPr>
              <a:t>acted</a:t>
            </a:r>
            <a:r>
              <a:rPr sz="1200" kern="0" spc="-13" dirty="0">
                <a:solidFill>
                  <a:srgbClr val="FFFFFF"/>
                </a:solidFill>
                <a:latin typeface="Trebuchet MS"/>
                <a:cs typeface="Trebuchet MS"/>
              </a:rPr>
              <a:t> </a:t>
            </a:r>
            <a:r>
              <a:rPr sz="1200" kern="0" dirty="0">
                <a:solidFill>
                  <a:srgbClr val="FFFFFF"/>
                </a:solidFill>
                <a:latin typeface="Trebuchet MS"/>
                <a:cs typeface="Trebuchet MS"/>
              </a:rPr>
              <a:t>on</a:t>
            </a:r>
            <a:r>
              <a:rPr sz="1200" kern="0" spc="-13" dirty="0">
                <a:solidFill>
                  <a:srgbClr val="FFFFFF"/>
                </a:solidFill>
                <a:latin typeface="Trebuchet MS"/>
                <a:cs typeface="Trebuchet MS"/>
              </a:rPr>
              <a:t> </a:t>
            </a:r>
            <a:r>
              <a:rPr sz="1200" kern="0" dirty="0">
                <a:solidFill>
                  <a:srgbClr val="FFFFFF"/>
                </a:solidFill>
                <a:latin typeface="Trebuchet MS"/>
                <a:cs typeface="Trebuchet MS"/>
              </a:rPr>
              <a:t>without</a:t>
            </a:r>
            <a:r>
              <a:rPr sz="1200" kern="0" spc="-4" dirty="0">
                <a:solidFill>
                  <a:srgbClr val="FFFFFF"/>
                </a:solidFill>
                <a:latin typeface="Trebuchet MS"/>
                <a:cs typeface="Trebuchet MS"/>
              </a:rPr>
              <a:t> </a:t>
            </a:r>
            <a:r>
              <a:rPr sz="1200" kern="0" spc="-9" dirty="0">
                <a:solidFill>
                  <a:srgbClr val="FFFFFF"/>
                </a:solidFill>
                <a:latin typeface="Trebuchet MS"/>
                <a:cs typeface="Trebuchet MS"/>
              </a:rPr>
              <a:t>professional</a:t>
            </a:r>
            <a:r>
              <a:rPr sz="1200" kern="0" spc="-19" dirty="0">
                <a:solidFill>
                  <a:srgbClr val="FFFFFF"/>
                </a:solidFill>
                <a:latin typeface="Trebuchet MS"/>
                <a:cs typeface="Trebuchet MS"/>
              </a:rPr>
              <a:t> </a:t>
            </a:r>
            <a:r>
              <a:rPr sz="1200" kern="0" dirty="0">
                <a:solidFill>
                  <a:srgbClr val="FFFFFF"/>
                </a:solidFill>
                <a:latin typeface="Trebuchet MS"/>
                <a:cs typeface="Trebuchet MS"/>
              </a:rPr>
              <a:t>advice</a:t>
            </a:r>
            <a:r>
              <a:rPr sz="1200" kern="0" spc="-13" dirty="0">
                <a:solidFill>
                  <a:srgbClr val="FFFFFF"/>
                </a:solidFill>
                <a:latin typeface="Trebuchet MS"/>
                <a:cs typeface="Trebuchet MS"/>
              </a:rPr>
              <a:t> </a:t>
            </a:r>
            <a:r>
              <a:rPr sz="1200" kern="0" dirty="0">
                <a:solidFill>
                  <a:srgbClr val="FFFFFF"/>
                </a:solidFill>
                <a:latin typeface="Trebuchet MS"/>
                <a:cs typeface="Trebuchet MS"/>
              </a:rPr>
              <a:t>tailored</a:t>
            </a:r>
            <a:r>
              <a:rPr sz="1200" kern="0" spc="-9" dirty="0">
                <a:solidFill>
                  <a:srgbClr val="FFFFFF"/>
                </a:solidFill>
                <a:latin typeface="Trebuchet MS"/>
                <a:cs typeface="Trebuchet MS"/>
              </a:rPr>
              <a:t> </a:t>
            </a:r>
            <a:r>
              <a:rPr sz="1200" kern="0" dirty="0">
                <a:solidFill>
                  <a:srgbClr val="FFFFFF"/>
                </a:solidFill>
                <a:latin typeface="Trebuchet MS"/>
                <a:cs typeface="Trebuchet MS"/>
              </a:rPr>
              <a:t>to</a:t>
            </a:r>
            <a:r>
              <a:rPr sz="1200" kern="0" spc="-4" dirty="0">
                <a:solidFill>
                  <a:srgbClr val="FFFFFF"/>
                </a:solidFill>
                <a:latin typeface="Trebuchet MS"/>
                <a:cs typeface="Trebuchet MS"/>
              </a:rPr>
              <a:t> </a:t>
            </a:r>
            <a:r>
              <a:rPr sz="1200" kern="0" dirty="0">
                <a:solidFill>
                  <a:srgbClr val="FFFFFF"/>
                </a:solidFill>
                <a:latin typeface="Trebuchet MS"/>
                <a:cs typeface="Trebuchet MS"/>
              </a:rPr>
              <a:t>your</a:t>
            </a:r>
            <a:r>
              <a:rPr sz="1200" kern="0" spc="-9" dirty="0">
                <a:solidFill>
                  <a:srgbClr val="FFFFFF"/>
                </a:solidFill>
                <a:latin typeface="Trebuchet MS"/>
                <a:cs typeface="Trebuchet MS"/>
              </a:rPr>
              <a:t> needs.</a:t>
            </a:r>
            <a:endParaRPr sz="1200" kern="0" dirty="0">
              <a:solidFill>
                <a:sysClr val="windowText" lastClr="000000"/>
              </a:solidFill>
              <a:latin typeface="Trebuchet MS"/>
              <a:cs typeface="Trebuchet MS"/>
            </a:endParaRPr>
          </a:p>
          <a:p>
            <a:pPr defTabSz="806846">
              <a:spcBef>
                <a:spcPts val="9"/>
              </a:spcBef>
            </a:pPr>
            <a:endParaRPr sz="1200" kern="0" dirty="0">
              <a:solidFill>
                <a:sysClr val="windowText" lastClr="000000"/>
              </a:solidFill>
              <a:latin typeface="Trebuchet MS"/>
              <a:cs typeface="Trebuchet MS"/>
            </a:endParaRPr>
          </a:p>
          <a:p>
            <a:pPr marL="11206" defTabSz="806846"/>
            <a:r>
              <a:rPr sz="1200" kern="0" dirty="0">
                <a:solidFill>
                  <a:srgbClr val="FFFFFF"/>
                </a:solidFill>
                <a:latin typeface="Trebuchet MS"/>
                <a:cs typeface="Trebuchet MS"/>
              </a:rPr>
              <a:t>©</a:t>
            </a:r>
            <a:r>
              <a:rPr sz="1200" kern="0" spc="-27" dirty="0">
                <a:solidFill>
                  <a:srgbClr val="FFFFFF"/>
                </a:solidFill>
                <a:latin typeface="Trebuchet MS"/>
                <a:cs typeface="Trebuchet MS"/>
              </a:rPr>
              <a:t> </a:t>
            </a:r>
            <a:r>
              <a:rPr sz="1200" kern="0" dirty="0">
                <a:solidFill>
                  <a:srgbClr val="FFFFFF"/>
                </a:solidFill>
                <a:latin typeface="Trebuchet MS"/>
                <a:cs typeface="Trebuchet MS"/>
              </a:rPr>
              <a:t>2023</a:t>
            </a:r>
            <a:r>
              <a:rPr sz="1200" kern="0" spc="-13" dirty="0">
                <a:solidFill>
                  <a:srgbClr val="FFFFFF"/>
                </a:solidFill>
                <a:latin typeface="Trebuchet MS"/>
                <a:cs typeface="Trebuchet MS"/>
              </a:rPr>
              <a:t> </a:t>
            </a:r>
            <a:r>
              <a:rPr sz="1200" kern="0" dirty="0">
                <a:solidFill>
                  <a:srgbClr val="FFFFFF"/>
                </a:solidFill>
                <a:latin typeface="Trebuchet MS"/>
                <a:cs typeface="Trebuchet MS"/>
              </a:rPr>
              <a:t>BDO</a:t>
            </a:r>
            <a:r>
              <a:rPr sz="1200" kern="0" spc="-23" dirty="0">
                <a:solidFill>
                  <a:srgbClr val="FFFFFF"/>
                </a:solidFill>
                <a:latin typeface="Trebuchet MS"/>
                <a:cs typeface="Trebuchet MS"/>
              </a:rPr>
              <a:t> </a:t>
            </a:r>
            <a:r>
              <a:rPr sz="1200" kern="0" dirty="0">
                <a:solidFill>
                  <a:srgbClr val="FFFFFF"/>
                </a:solidFill>
                <a:latin typeface="Trebuchet MS"/>
                <a:cs typeface="Trebuchet MS"/>
              </a:rPr>
              <a:t>USA,</a:t>
            </a:r>
            <a:r>
              <a:rPr sz="1200" kern="0" spc="-35" dirty="0">
                <a:solidFill>
                  <a:srgbClr val="FFFFFF"/>
                </a:solidFill>
                <a:latin typeface="Trebuchet MS"/>
                <a:cs typeface="Trebuchet MS"/>
              </a:rPr>
              <a:t> </a:t>
            </a:r>
            <a:r>
              <a:rPr sz="1200" kern="0" dirty="0">
                <a:solidFill>
                  <a:srgbClr val="FFFFFF"/>
                </a:solidFill>
                <a:latin typeface="Trebuchet MS"/>
                <a:cs typeface="Trebuchet MS"/>
              </a:rPr>
              <a:t>LLP.</a:t>
            </a:r>
            <a:r>
              <a:rPr sz="1200" kern="0" spc="-27" dirty="0">
                <a:solidFill>
                  <a:srgbClr val="FFFFFF"/>
                </a:solidFill>
                <a:latin typeface="Trebuchet MS"/>
                <a:cs typeface="Trebuchet MS"/>
              </a:rPr>
              <a:t> </a:t>
            </a:r>
            <a:r>
              <a:rPr sz="1200" kern="0" dirty="0">
                <a:solidFill>
                  <a:srgbClr val="FFFFFF"/>
                </a:solidFill>
                <a:latin typeface="Trebuchet MS"/>
                <a:cs typeface="Trebuchet MS"/>
              </a:rPr>
              <a:t>All</a:t>
            </a:r>
            <a:r>
              <a:rPr sz="1200" kern="0" spc="-40" dirty="0">
                <a:solidFill>
                  <a:srgbClr val="FFFFFF"/>
                </a:solidFill>
                <a:latin typeface="Trebuchet MS"/>
                <a:cs typeface="Trebuchet MS"/>
              </a:rPr>
              <a:t> </a:t>
            </a:r>
            <a:r>
              <a:rPr sz="1200" kern="0" dirty="0">
                <a:solidFill>
                  <a:srgbClr val="FFFFFF"/>
                </a:solidFill>
                <a:latin typeface="Trebuchet MS"/>
                <a:cs typeface="Trebuchet MS"/>
              </a:rPr>
              <a:t>rights</a:t>
            </a:r>
            <a:r>
              <a:rPr sz="1200" kern="0" spc="-19" dirty="0">
                <a:solidFill>
                  <a:srgbClr val="FFFFFF"/>
                </a:solidFill>
                <a:latin typeface="Trebuchet MS"/>
                <a:cs typeface="Trebuchet MS"/>
              </a:rPr>
              <a:t> </a:t>
            </a:r>
            <a:r>
              <a:rPr sz="1200" kern="0" spc="-9" dirty="0">
                <a:solidFill>
                  <a:srgbClr val="FFFFFF"/>
                </a:solidFill>
                <a:latin typeface="Trebuchet MS"/>
                <a:cs typeface="Trebuchet MS"/>
              </a:rPr>
              <a:t>reserved.</a:t>
            </a:r>
            <a:endParaRPr sz="1200" kern="0" dirty="0">
              <a:solidFill>
                <a:sysClr val="windowText" lastClr="000000"/>
              </a:solidFill>
              <a:latin typeface="Trebuchet MS"/>
              <a:cs typeface="Trebuchet MS"/>
            </a:endParaRPr>
          </a:p>
        </p:txBody>
      </p:sp>
      <p:pic>
        <p:nvPicPr>
          <p:cNvPr id="4" name="object 4"/>
          <p:cNvPicPr/>
          <p:nvPr/>
        </p:nvPicPr>
        <p:blipFill>
          <a:blip r:embed="rId4" cstate="print"/>
          <a:stretch>
            <a:fillRect/>
          </a:stretch>
        </p:blipFill>
        <p:spPr>
          <a:xfrm>
            <a:off x="11035777" y="5864934"/>
            <a:ext cx="674371" cy="37786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D7E3A10-322A-4FBC-9735-EDA4E918FB18}"/>
              </a:ext>
            </a:extLst>
          </p:cNvPr>
          <p:cNvSpPr>
            <a:spLocks noGrp="1"/>
          </p:cNvSpPr>
          <p:nvPr>
            <p:ph type="title"/>
          </p:nvPr>
        </p:nvSpPr>
        <p:spPr/>
        <p:txBody>
          <a:bodyPr/>
          <a:lstStyle/>
          <a:p>
            <a:r>
              <a:rPr lang="en-US" dirty="0"/>
              <a:t>Today’s Session</a:t>
            </a:r>
          </a:p>
        </p:txBody>
      </p:sp>
      <p:sp>
        <p:nvSpPr>
          <p:cNvPr id="2" name="Text Placeholder 1">
            <a:extLst>
              <a:ext uri="{FF2B5EF4-FFF2-40B4-BE49-F238E27FC236}">
                <a16:creationId xmlns:a16="http://schemas.microsoft.com/office/drawing/2014/main" id="{2C43B324-3781-4470-8B9C-AEA7424ECFCA}"/>
              </a:ext>
            </a:extLst>
          </p:cNvPr>
          <p:cNvSpPr>
            <a:spLocks noGrp="1"/>
          </p:cNvSpPr>
          <p:nvPr>
            <p:ph type="body" idx="1"/>
          </p:nvPr>
        </p:nvSpPr>
        <p:spPr>
          <a:ln>
            <a:solidFill>
              <a:schemeClr val="tx1"/>
            </a:solidFill>
          </a:ln>
        </p:spPr>
        <p:txBody>
          <a:bodyPr/>
          <a:lstStyle/>
          <a:p>
            <a:pPr algn="ctr"/>
            <a:r>
              <a:rPr lang="en-US" dirty="0"/>
              <a:t>Today’s Presenter</a:t>
            </a:r>
          </a:p>
        </p:txBody>
      </p:sp>
      <p:sp>
        <p:nvSpPr>
          <p:cNvPr id="5" name="Content Placeholder 4">
            <a:extLst>
              <a:ext uri="{FF2B5EF4-FFF2-40B4-BE49-F238E27FC236}">
                <a16:creationId xmlns:a16="http://schemas.microsoft.com/office/drawing/2014/main" id="{264B5231-19D1-4AEF-A07A-6F5FC143ACDE}"/>
              </a:ext>
            </a:extLst>
          </p:cNvPr>
          <p:cNvSpPr>
            <a:spLocks noGrp="1"/>
          </p:cNvSpPr>
          <p:nvPr>
            <p:ph sz="half" idx="2"/>
          </p:nvPr>
        </p:nvSpPr>
        <p:spPr>
          <a:xfrm>
            <a:off x="677335" y="2737246"/>
            <a:ext cx="4184035" cy="3304117"/>
          </a:xfrm>
          <a:ln>
            <a:solidFill>
              <a:schemeClr val="tx1"/>
            </a:solidFill>
          </a:ln>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dirty="0"/>
              <a:t>Gina McDonald, CPA</a:t>
            </a:r>
          </a:p>
          <a:p>
            <a:pPr marL="0" indent="0" algn="ctr">
              <a:buNone/>
            </a:pPr>
            <a:r>
              <a:rPr lang="en-US" dirty="0"/>
              <a:t>Managing Director, BDO</a:t>
            </a:r>
          </a:p>
          <a:p>
            <a:pPr marL="0" indent="0">
              <a:buNone/>
            </a:pPr>
            <a:endParaRPr lang="en-US" dirty="0"/>
          </a:p>
          <a:p>
            <a:endParaRPr lang="en-US" dirty="0"/>
          </a:p>
        </p:txBody>
      </p:sp>
      <p:sp>
        <p:nvSpPr>
          <p:cNvPr id="3" name="Text Placeholder 2">
            <a:extLst>
              <a:ext uri="{FF2B5EF4-FFF2-40B4-BE49-F238E27FC236}">
                <a16:creationId xmlns:a16="http://schemas.microsoft.com/office/drawing/2014/main" id="{6A0404B3-4E34-4A55-92A2-0F585AA0787B}"/>
              </a:ext>
            </a:extLst>
          </p:cNvPr>
          <p:cNvSpPr>
            <a:spLocks noGrp="1"/>
          </p:cNvSpPr>
          <p:nvPr>
            <p:ph type="body" sz="quarter" idx="3"/>
          </p:nvPr>
        </p:nvSpPr>
        <p:spPr>
          <a:ln>
            <a:solidFill>
              <a:schemeClr val="tx1"/>
            </a:solidFill>
          </a:ln>
        </p:spPr>
        <p:txBody>
          <a:bodyPr/>
          <a:lstStyle/>
          <a:p>
            <a:pPr algn="ctr"/>
            <a:r>
              <a:rPr lang="en-US" dirty="0"/>
              <a:t>Agenda</a:t>
            </a:r>
          </a:p>
        </p:txBody>
      </p:sp>
      <p:sp>
        <p:nvSpPr>
          <p:cNvPr id="7" name="Content Placeholder 6">
            <a:extLst>
              <a:ext uri="{FF2B5EF4-FFF2-40B4-BE49-F238E27FC236}">
                <a16:creationId xmlns:a16="http://schemas.microsoft.com/office/drawing/2014/main" id="{6BBC5376-4780-4D1B-A360-B8FD2B86423E}"/>
              </a:ext>
            </a:extLst>
          </p:cNvPr>
          <p:cNvSpPr>
            <a:spLocks noGrp="1"/>
          </p:cNvSpPr>
          <p:nvPr>
            <p:ph sz="quarter" idx="4"/>
          </p:nvPr>
        </p:nvSpPr>
        <p:spPr>
          <a:ln>
            <a:solidFill>
              <a:schemeClr val="tx1"/>
            </a:solidFill>
          </a:ln>
        </p:spPr>
        <p:txBody>
          <a:bodyPr/>
          <a:lstStyle/>
          <a:p>
            <a:pPr>
              <a:buFont typeface="Courier New" panose="02070309020205020404" pitchFamily="49" charset="0"/>
              <a:buChar char="o"/>
            </a:pPr>
            <a:r>
              <a:rPr lang="en-US" dirty="0"/>
              <a:t>Overview - Revenue Categories and Key Features</a:t>
            </a:r>
          </a:p>
          <a:p>
            <a:pPr>
              <a:buFont typeface="Courier New" panose="02070309020205020404" pitchFamily="49" charset="0"/>
              <a:buChar char="o"/>
            </a:pPr>
            <a:r>
              <a:rPr lang="en-US" dirty="0"/>
              <a:t>Evaluating Revenue</a:t>
            </a:r>
          </a:p>
          <a:p>
            <a:pPr>
              <a:buFont typeface="Courier New" panose="02070309020205020404" pitchFamily="49" charset="0"/>
              <a:buChar char="o"/>
            </a:pPr>
            <a:r>
              <a:rPr lang="en-US" dirty="0"/>
              <a:t>Understanding Conditions and Restrictions </a:t>
            </a:r>
          </a:p>
          <a:p>
            <a:pPr>
              <a:buFont typeface="Courier New" panose="02070309020205020404" pitchFamily="49" charset="0"/>
              <a:buChar char="o"/>
            </a:pPr>
            <a:r>
              <a:rPr lang="en-US" dirty="0"/>
              <a:t>Putting it all together - examples</a:t>
            </a:r>
          </a:p>
          <a:p>
            <a:pPr>
              <a:buFont typeface="Arial" panose="020B0604020202020204" pitchFamily="34" charset="0"/>
              <a:buChar char="•"/>
            </a:pPr>
            <a:endParaRPr lang="en-US" dirty="0"/>
          </a:p>
          <a:p>
            <a:pPr marL="0" indent="0" algn="ctr">
              <a:buNone/>
            </a:pPr>
            <a:r>
              <a:rPr lang="en-US" dirty="0"/>
              <a:t>Q&amp;A Throughout!</a:t>
            </a:r>
          </a:p>
          <a:p>
            <a:pPr>
              <a:buFont typeface="Arial" panose="020B0604020202020204" pitchFamily="34" charset="0"/>
              <a:buChar char="•"/>
            </a:pPr>
            <a:endParaRPr lang="en-US" dirty="0"/>
          </a:p>
          <a:p>
            <a:pPr>
              <a:buFont typeface="Arial" panose="020B0604020202020204" pitchFamily="34" charset="0"/>
              <a:buChar char="•"/>
            </a:pPr>
            <a:endParaRPr lang="en-US" dirty="0"/>
          </a:p>
        </p:txBody>
      </p:sp>
      <p:pic>
        <p:nvPicPr>
          <p:cNvPr id="6" name="Picture 5">
            <a:extLst>
              <a:ext uri="{FF2B5EF4-FFF2-40B4-BE49-F238E27FC236}">
                <a16:creationId xmlns:a16="http://schemas.microsoft.com/office/drawing/2014/main" id="{B5F52922-4149-478E-8225-FBC590C102D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114"/>
          <a:stretch/>
        </p:blipFill>
        <p:spPr bwMode="auto">
          <a:xfrm>
            <a:off x="1899559" y="2967829"/>
            <a:ext cx="1737995" cy="191262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4988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FA6E1-33A3-44E5-A4C1-35F4D57C5392}"/>
              </a:ext>
            </a:extLst>
          </p:cNvPr>
          <p:cNvSpPr>
            <a:spLocks noGrp="1"/>
          </p:cNvSpPr>
          <p:nvPr>
            <p:ph type="title"/>
          </p:nvPr>
        </p:nvSpPr>
        <p:spPr>
          <a:xfrm>
            <a:off x="677333" y="609600"/>
            <a:ext cx="8740987" cy="1320800"/>
          </a:xfrm>
        </p:spPr>
        <p:txBody>
          <a:bodyPr>
            <a:normAutofit fontScale="90000"/>
          </a:bodyPr>
          <a:lstStyle/>
          <a:p>
            <a:r>
              <a:rPr lang="en-US" dirty="0"/>
              <a:t>Poll: Select your most common revenue types.</a:t>
            </a:r>
            <a:br>
              <a:rPr lang="en-US" dirty="0"/>
            </a:br>
            <a:r>
              <a:rPr lang="en-US" sz="2800" dirty="0"/>
              <a:t>(select all that apply)</a:t>
            </a:r>
          </a:p>
        </p:txBody>
      </p:sp>
      <p:graphicFrame>
        <p:nvGraphicFramePr>
          <p:cNvPr id="4" name="Table 11">
            <a:extLst>
              <a:ext uri="{FF2B5EF4-FFF2-40B4-BE49-F238E27FC236}">
                <a16:creationId xmlns:a16="http://schemas.microsoft.com/office/drawing/2014/main" id="{12A7437E-6E08-48D7-A21A-75627C8112D0}"/>
              </a:ext>
            </a:extLst>
          </p:cNvPr>
          <p:cNvGraphicFramePr>
            <a:graphicFrameLocks noGrp="1"/>
          </p:cNvGraphicFramePr>
          <p:nvPr>
            <p:ph idx="1"/>
            <p:extLst>
              <p:ext uri="{D42A27DB-BD31-4B8C-83A1-F6EECF244321}">
                <p14:modId xmlns:p14="http://schemas.microsoft.com/office/powerpoint/2010/main" val="3842869711"/>
              </p:ext>
            </p:extLst>
          </p:nvPr>
        </p:nvGraphicFramePr>
        <p:xfrm>
          <a:off x="779883" y="2034075"/>
          <a:ext cx="7141464" cy="3962400"/>
        </p:xfrm>
        <a:graphic>
          <a:graphicData uri="http://schemas.openxmlformats.org/drawingml/2006/table">
            <a:tbl>
              <a:tblPr firstRow="1" bandRow="1">
                <a:tableStyleId>{5C22544A-7EE6-4342-B048-85BDC9FD1C3A}</a:tableStyleId>
              </a:tblPr>
              <a:tblGrid>
                <a:gridCol w="931495">
                  <a:extLst>
                    <a:ext uri="{9D8B030D-6E8A-4147-A177-3AD203B41FA5}">
                      <a16:colId xmlns:a16="http://schemas.microsoft.com/office/drawing/2014/main" val="710398218"/>
                    </a:ext>
                  </a:extLst>
                </a:gridCol>
                <a:gridCol w="6209969">
                  <a:extLst>
                    <a:ext uri="{9D8B030D-6E8A-4147-A177-3AD203B41FA5}">
                      <a16:colId xmlns:a16="http://schemas.microsoft.com/office/drawing/2014/main" val="660024261"/>
                    </a:ext>
                  </a:extLst>
                </a:gridCol>
              </a:tblGrid>
              <a:tr h="792480">
                <a:tc>
                  <a:txBody>
                    <a:bodyPr/>
                    <a:lstStyle/>
                    <a:p>
                      <a:pPr algn="ctr"/>
                      <a:r>
                        <a:rPr lang="en-US" sz="3200" b="0" dirty="0">
                          <a:solidFill>
                            <a:schemeClr val="bg1"/>
                          </a:solidFill>
                        </a:rPr>
                        <a:t>1</a:t>
                      </a:r>
                    </a:p>
                  </a:txBody>
                  <a:tcPr marL="128357" marR="128357"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r>
                        <a:rPr lang="en-US" sz="1900" b="0" kern="0" dirty="0">
                          <a:solidFill>
                            <a:schemeClr val="dk1"/>
                          </a:solidFill>
                          <a:latin typeface="+mn-lt"/>
                          <a:ea typeface="+mn-ea"/>
                          <a:cs typeface="+mn-cs"/>
                        </a:rPr>
                        <a:t>Government grants</a:t>
                      </a:r>
                    </a:p>
                  </a:txBody>
                  <a:tcPr marL="256715" marR="128357"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47703392"/>
                  </a:ext>
                </a:extLst>
              </a:tr>
              <a:tr h="792480">
                <a:tc>
                  <a:txBody>
                    <a:bodyPr/>
                    <a:lstStyle/>
                    <a:p>
                      <a:pPr algn="ctr"/>
                      <a:r>
                        <a:rPr lang="en-US" sz="3200" b="0" dirty="0">
                          <a:solidFill>
                            <a:schemeClr val="bg1"/>
                          </a:solidFill>
                        </a:rPr>
                        <a:t>2</a:t>
                      </a:r>
                    </a:p>
                  </a:txBody>
                  <a:tcPr marL="128357" marR="128357"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kern="0" dirty="0"/>
                        <a:t>Multi-year grants</a:t>
                      </a:r>
                    </a:p>
                  </a:txBody>
                  <a:tcPr marL="256715" marR="128357"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32389197"/>
                  </a:ext>
                </a:extLst>
              </a:tr>
              <a:tr h="792480">
                <a:tc>
                  <a:txBody>
                    <a:bodyPr/>
                    <a:lstStyle/>
                    <a:p>
                      <a:pPr algn="ctr"/>
                      <a:r>
                        <a:rPr lang="en-US" sz="3200" b="1" dirty="0">
                          <a:solidFill>
                            <a:schemeClr val="bg1"/>
                          </a:solidFill>
                        </a:rPr>
                        <a:t>3</a:t>
                      </a:r>
                    </a:p>
                  </a:txBody>
                  <a:tcPr marL="128357" marR="128357"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kern="0" dirty="0"/>
                        <a:t>Matching grants</a:t>
                      </a:r>
                    </a:p>
                  </a:txBody>
                  <a:tcPr marL="256715" marR="128357"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62038283"/>
                  </a:ext>
                </a:extLst>
              </a:tr>
              <a:tr h="792480">
                <a:tc>
                  <a:txBody>
                    <a:bodyPr/>
                    <a:lstStyle/>
                    <a:p>
                      <a:pPr algn="ctr"/>
                      <a:r>
                        <a:rPr lang="en-US" sz="3200" b="1" dirty="0">
                          <a:solidFill>
                            <a:schemeClr val="bg1"/>
                          </a:solidFill>
                        </a:rPr>
                        <a:t>4</a:t>
                      </a:r>
                    </a:p>
                  </a:txBody>
                  <a:tcPr marL="128357" marR="128357"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kern="0" dirty="0"/>
                        <a:t>Planned giving</a:t>
                      </a:r>
                    </a:p>
                  </a:txBody>
                  <a:tcPr marL="256715" marR="128357"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25314157"/>
                  </a:ext>
                </a:extLst>
              </a:tr>
              <a:tr h="792480">
                <a:tc>
                  <a:txBody>
                    <a:bodyPr/>
                    <a:lstStyle/>
                    <a:p>
                      <a:pPr algn="ctr"/>
                      <a:r>
                        <a:rPr lang="en-US" sz="3200" b="1" dirty="0">
                          <a:solidFill>
                            <a:schemeClr val="bg1"/>
                          </a:solidFill>
                        </a:rPr>
                        <a:t>5</a:t>
                      </a:r>
                    </a:p>
                  </a:txBody>
                  <a:tcPr marL="128357" marR="128357"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kern="0" dirty="0"/>
                        <a:t>Purpose restricted</a:t>
                      </a:r>
                    </a:p>
                  </a:txBody>
                  <a:tcPr marL="256715" marR="128357"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7866233"/>
                  </a:ext>
                </a:extLst>
              </a:tr>
            </a:tbl>
          </a:graphicData>
        </a:graphic>
      </p:graphicFrame>
    </p:spTree>
    <p:extLst>
      <p:ext uri="{BB962C8B-B14F-4D97-AF65-F5344CB8AC3E}">
        <p14:creationId xmlns:p14="http://schemas.microsoft.com/office/powerpoint/2010/main" val="3357467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FA6E1-33A3-44E5-A4C1-35F4D57C5392}"/>
              </a:ext>
            </a:extLst>
          </p:cNvPr>
          <p:cNvSpPr>
            <a:spLocks noGrp="1"/>
          </p:cNvSpPr>
          <p:nvPr>
            <p:ph type="title"/>
          </p:nvPr>
        </p:nvSpPr>
        <p:spPr>
          <a:xfrm>
            <a:off x="677333" y="609600"/>
            <a:ext cx="8740987" cy="1320800"/>
          </a:xfrm>
        </p:spPr>
        <p:txBody>
          <a:bodyPr>
            <a:normAutofit/>
          </a:bodyPr>
          <a:lstStyle/>
          <a:p>
            <a:r>
              <a:rPr lang="en-US" dirty="0"/>
              <a:t>Poll: What challenges come up when evaluating revenue? </a:t>
            </a:r>
            <a:r>
              <a:rPr lang="en-US" sz="2800" dirty="0"/>
              <a:t>(select all that apply)</a:t>
            </a:r>
          </a:p>
        </p:txBody>
      </p:sp>
      <p:graphicFrame>
        <p:nvGraphicFramePr>
          <p:cNvPr id="4" name="Table 11">
            <a:extLst>
              <a:ext uri="{FF2B5EF4-FFF2-40B4-BE49-F238E27FC236}">
                <a16:creationId xmlns:a16="http://schemas.microsoft.com/office/drawing/2014/main" id="{12A7437E-6E08-48D7-A21A-75627C8112D0}"/>
              </a:ext>
            </a:extLst>
          </p:cNvPr>
          <p:cNvGraphicFramePr>
            <a:graphicFrameLocks noGrp="1"/>
          </p:cNvGraphicFramePr>
          <p:nvPr>
            <p:ph idx="1"/>
            <p:extLst>
              <p:ext uri="{D42A27DB-BD31-4B8C-83A1-F6EECF244321}">
                <p14:modId xmlns:p14="http://schemas.microsoft.com/office/powerpoint/2010/main" val="1056898880"/>
              </p:ext>
            </p:extLst>
          </p:nvPr>
        </p:nvGraphicFramePr>
        <p:xfrm>
          <a:off x="779884" y="2034075"/>
          <a:ext cx="7141108" cy="3962400"/>
        </p:xfrm>
        <a:graphic>
          <a:graphicData uri="http://schemas.openxmlformats.org/drawingml/2006/table">
            <a:tbl>
              <a:tblPr firstRow="1" bandRow="1">
                <a:tableStyleId>{5C22544A-7EE6-4342-B048-85BDC9FD1C3A}</a:tableStyleId>
              </a:tblPr>
              <a:tblGrid>
                <a:gridCol w="931449">
                  <a:extLst>
                    <a:ext uri="{9D8B030D-6E8A-4147-A177-3AD203B41FA5}">
                      <a16:colId xmlns:a16="http://schemas.microsoft.com/office/drawing/2014/main" val="710398218"/>
                    </a:ext>
                  </a:extLst>
                </a:gridCol>
                <a:gridCol w="6209659">
                  <a:extLst>
                    <a:ext uri="{9D8B030D-6E8A-4147-A177-3AD203B41FA5}">
                      <a16:colId xmlns:a16="http://schemas.microsoft.com/office/drawing/2014/main" val="660024261"/>
                    </a:ext>
                  </a:extLst>
                </a:gridCol>
              </a:tblGrid>
              <a:tr h="792480">
                <a:tc>
                  <a:txBody>
                    <a:bodyPr/>
                    <a:lstStyle/>
                    <a:p>
                      <a:pPr algn="ctr"/>
                      <a:r>
                        <a:rPr lang="en-US" sz="3200" b="0" dirty="0">
                          <a:solidFill>
                            <a:schemeClr val="bg1"/>
                          </a:solidFill>
                        </a:rPr>
                        <a:t>1</a:t>
                      </a:r>
                    </a:p>
                  </a:txBody>
                  <a:tcPr marL="128357" marR="128357"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r>
                        <a:rPr lang="en-US" sz="1900" b="0" kern="0" dirty="0">
                          <a:solidFill>
                            <a:schemeClr val="dk1"/>
                          </a:solidFill>
                          <a:latin typeface="+mn-lt"/>
                          <a:ea typeface="+mn-ea"/>
                          <a:cs typeface="+mn-cs"/>
                        </a:rPr>
                        <a:t>Determining proper timing to recognize revenue.</a:t>
                      </a:r>
                    </a:p>
                  </a:txBody>
                  <a:tcPr marL="256715" marR="128357"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47703392"/>
                  </a:ext>
                </a:extLst>
              </a:tr>
              <a:tr h="792480">
                <a:tc>
                  <a:txBody>
                    <a:bodyPr/>
                    <a:lstStyle/>
                    <a:p>
                      <a:pPr algn="ctr"/>
                      <a:r>
                        <a:rPr lang="en-US" sz="3200" b="0" dirty="0">
                          <a:solidFill>
                            <a:schemeClr val="bg1"/>
                          </a:solidFill>
                        </a:rPr>
                        <a:t>2</a:t>
                      </a:r>
                    </a:p>
                  </a:txBody>
                  <a:tcPr marL="128357" marR="128357"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kern="0" dirty="0"/>
                        <a:t>Understanding if conditions exist.</a:t>
                      </a:r>
                    </a:p>
                  </a:txBody>
                  <a:tcPr marL="256715" marR="128357"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32389197"/>
                  </a:ext>
                </a:extLst>
              </a:tr>
              <a:tr h="792480">
                <a:tc>
                  <a:txBody>
                    <a:bodyPr/>
                    <a:lstStyle/>
                    <a:p>
                      <a:pPr algn="ctr"/>
                      <a:r>
                        <a:rPr lang="en-US" sz="3200" b="1" dirty="0">
                          <a:solidFill>
                            <a:schemeClr val="bg1"/>
                          </a:solidFill>
                        </a:rPr>
                        <a:t>3</a:t>
                      </a:r>
                    </a:p>
                  </a:txBody>
                  <a:tcPr marL="128357" marR="128357"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kern="0" dirty="0"/>
                        <a:t>Understanding if restrictions exist.</a:t>
                      </a:r>
                    </a:p>
                  </a:txBody>
                  <a:tcPr marL="256715" marR="128357"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62038283"/>
                  </a:ext>
                </a:extLst>
              </a:tr>
              <a:tr h="792480">
                <a:tc>
                  <a:txBody>
                    <a:bodyPr/>
                    <a:lstStyle/>
                    <a:p>
                      <a:pPr algn="ctr"/>
                      <a:r>
                        <a:rPr lang="en-US" sz="3200" b="1" dirty="0">
                          <a:solidFill>
                            <a:schemeClr val="bg1"/>
                          </a:solidFill>
                        </a:rPr>
                        <a:t>4</a:t>
                      </a:r>
                    </a:p>
                  </a:txBody>
                  <a:tcPr marL="128357" marR="128357"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kern="0" dirty="0"/>
                        <a:t>Determining when to release restrictions.</a:t>
                      </a:r>
                    </a:p>
                  </a:txBody>
                  <a:tcPr marL="256715" marR="128357"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25314157"/>
                  </a:ext>
                </a:extLst>
              </a:tr>
              <a:tr h="792480">
                <a:tc>
                  <a:txBody>
                    <a:bodyPr/>
                    <a:lstStyle/>
                    <a:p>
                      <a:pPr algn="ctr"/>
                      <a:r>
                        <a:rPr lang="en-US" sz="3200" b="1" dirty="0">
                          <a:solidFill>
                            <a:schemeClr val="bg1"/>
                          </a:solidFill>
                        </a:rPr>
                        <a:t>5</a:t>
                      </a:r>
                    </a:p>
                  </a:txBody>
                  <a:tcPr marL="128357" marR="128357"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kern="0" dirty="0"/>
                        <a:t>Other.</a:t>
                      </a:r>
                    </a:p>
                  </a:txBody>
                  <a:tcPr marL="256715" marR="128357"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7866233"/>
                  </a:ext>
                </a:extLst>
              </a:tr>
            </a:tbl>
          </a:graphicData>
        </a:graphic>
      </p:graphicFrame>
    </p:spTree>
    <p:extLst>
      <p:ext uri="{BB962C8B-B14F-4D97-AF65-F5344CB8AC3E}">
        <p14:creationId xmlns:p14="http://schemas.microsoft.com/office/powerpoint/2010/main" val="1976688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496D5070-9797-4EA1-AC13-B602ED0AB481}"/>
              </a:ext>
            </a:extLst>
          </p:cNvPr>
          <p:cNvSpPr/>
          <p:nvPr/>
        </p:nvSpPr>
        <p:spPr>
          <a:xfrm>
            <a:off x="6419076" y="1956314"/>
            <a:ext cx="1600200" cy="2621007"/>
          </a:xfrm>
          <a:custGeom>
            <a:avLst/>
            <a:gdLst>
              <a:gd name="connsiteX0" fmla="*/ 0 w 7268199"/>
              <a:gd name="connsiteY0" fmla="*/ 0 h 533570"/>
              <a:gd name="connsiteX1" fmla="*/ 7268199 w 7268199"/>
              <a:gd name="connsiteY1" fmla="*/ 0 h 533570"/>
              <a:gd name="connsiteX2" fmla="*/ 7268199 w 7268199"/>
              <a:gd name="connsiteY2" fmla="*/ 533570 h 533570"/>
              <a:gd name="connsiteX3" fmla="*/ 0 w 7268199"/>
              <a:gd name="connsiteY3" fmla="*/ 533570 h 533570"/>
              <a:gd name="connsiteX4" fmla="*/ 0 w 7268199"/>
              <a:gd name="connsiteY4" fmla="*/ 0 h 533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68199" h="533570">
                <a:moveTo>
                  <a:pt x="0" y="0"/>
                </a:moveTo>
                <a:lnTo>
                  <a:pt x="7268199" y="0"/>
                </a:lnTo>
                <a:lnTo>
                  <a:pt x="7268199" y="533570"/>
                </a:lnTo>
                <a:lnTo>
                  <a:pt x="0" y="533570"/>
                </a:lnTo>
                <a:lnTo>
                  <a:pt x="0" y="0"/>
                </a:lnTo>
                <a:close/>
              </a:path>
            </a:pathLst>
          </a:custGeom>
          <a:solidFill>
            <a:schemeClr val="accent2"/>
          </a:solidFill>
          <a:ln w="19050">
            <a:solidFill>
              <a:schemeClr val="tx2"/>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1440" tIns="1737360" rIns="91440" bIns="91440" numCol="1" spcCol="1270" anchor="t" anchorCtr="0">
            <a:noAutofit/>
          </a:bodyPr>
          <a:lstStyle/>
          <a:p>
            <a:pPr algn="ctr" defTabSz="1289018">
              <a:lnSpc>
                <a:spcPct val="90000"/>
              </a:lnSpc>
              <a:spcBef>
                <a:spcPct val="0"/>
              </a:spcBef>
              <a:spcAft>
                <a:spcPct val="35000"/>
              </a:spcAft>
            </a:pPr>
            <a:r>
              <a:rPr lang="en-US" dirty="0">
                <a:solidFill>
                  <a:schemeClr val="bg1"/>
                </a:solidFill>
                <a:latin typeface="Trebuchet MS" panose="020B0603020202020204" pitchFamily="34" charset="0"/>
              </a:rPr>
              <a:t>Interest, Dividends, Gains/Losses</a:t>
            </a:r>
          </a:p>
        </p:txBody>
      </p:sp>
      <p:sp>
        <p:nvSpPr>
          <p:cNvPr id="2" name="Title 1">
            <a:extLst>
              <a:ext uri="{FF2B5EF4-FFF2-40B4-BE49-F238E27FC236}">
                <a16:creationId xmlns:a16="http://schemas.microsoft.com/office/drawing/2014/main" id="{DFD0C5F0-538F-4FB6-8F1A-372B68829C0B}"/>
              </a:ext>
            </a:extLst>
          </p:cNvPr>
          <p:cNvSpPr>
            <a:spLocks noGrp="1"/>
          </p:cNvSpPr>
          <p:nvPr>
            <p:ph type="title"/>
          </p:nvPr>
        </p:nvSpPr>
        <p:spPr/>
        <p:txBody>
          <a:bodyPr/>
          <a:lstStyle/>
          <a:p>
            <a:r>
              <a:rPr lang="en-US" dirty="0"/>
              <a:t>Revenue Categories</a:t>
            </a:r>
          </a:p>
        </p:txBody>
      </p:sp>
      <p:sp>
        <p:nvSpPr>
          <p:cNvPr id="8" name="Freeform: Shape 7">
            <a:extLst>
              <a:ext uri="{FF2B5EF4-FFF2-40B4-BE49-F238E27FC236}">
                <a16:creationId xmlns:a16="http://schemas.microsoft.com/office/drawing/2014/main" id="{AC9C941D-64F6-426F-A87A-66BD43EF9C25}"/>
              </a:ext>
            </a:extLst>
          </p:cNvPr>
          <p:cNvSpPr/>
          <p:nvPr/>
        </p:nvSpPr>
        <p:spPr>
          <a:xfrm>
            <a:off x="2201329" y="1956314"/>
            <a:ext cx="1600200" cy="2621007"/>
          </a:xfrm>
          <a:custGeom>
            <a:avLst/>
            <a:gdLst>
              <a:gd name="connsiteX0" fmla="*/ 0 w 7385547"/>
              <a:gd name="connsiteY0" fmla="*/ 0 h 533570"/>
              <a:gd name="connsiteX1" fmla="*/ 7385547 w 7385547"/>
              <a:gd name="connsiteY1" fmla="*/ 0 h 533570"/>
              <a:gd name="connsiteX2" fmla="*/ 7385547 w 7385547"/>
              <a:gd name="connsiteY2" fmla="*/ 533570 h 533570"/>
              <a:gd name="connsiteX3" fmla="*/ 0 w 7385547"/>
              <a:gd name="connsiteY3" fmla="*/ 533570 h 533570"/>
              <a:gd name="connsiteX4" fmla="*/ 0 w 7385547"/>
              <a:gd name="connsiteY4" fmla="*/ 0 h 533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5547" h="533570">
                <a:moveTo>
                  <a:pt x="0" y="0"/>
                </a:moveTo>
                <a:lnTo>
                  <a:pt x="7385547" y="0"/>
                </a:lnTo>
                <a:lnTo>
                  <a:pt x="7385547" y="533570"/>
                </a:lnTo>
                <a:lnTo>
                  <a:pt x="0" y="533570"/>
                </a:lnTo>
                <a:lnTo>
                  <a:pt x="0" y="0"/>
                </a:lnTo>
                <a:close/>
              </a:path>
            </a:pathLst>
          </a:custGeom>
          <a:solidFill>
            <a:schemeClr val="accent2"/>
          </a:solidFill>
          <a:ln w="19050">
            <a:solidFill>
              <a:schemeClr val="tx2"/>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1440" tIns="1737360" rIns="91440" bIns="91440" numCol="1" spcCol="1270" anchor="t" anchorCtr="0">
            <a:noAutofit/>
          </a:bodyPr>
          <a:lstStyle/>
          <a:p>
            <a:pPr algn="ctr" defTabSz="1289018">
              <a:lnSpc>
                <a:spcPct val="90000"/>
              </a:lnSpc>
              <a:spcBef>
                <a:spcPct val="0"/>
              </a:spcBef>
              <a:spcAft>
                <a:spcPct val="35000"/>
              </a:spcAft>
            </a:pPr>
            <a:r>
              <a:rPr lang="en-US" dirty="0">
                <a:solidFill>
                  <a:schemeClr val="bg1"/>
                </a:solidFill>
                <a:latin typeface="Trebuchet MS" panose="020B0603020202020204" pitchFamily="34" charset="0"/>
              </a:rPr>
              <a:t>Earned</a:t>
            </a:r>
          </a:p>
        </p:txBody>
      </p:sp>
      <p:sp>
        <p:nvSpPr>
          <p:cNvPr id="10" name="Freeform: Shape 9">
            <a:extLst>
              <a:ext uri="{FF2B5EF4-FFF2-40B4-BE49-F238E27FC236}">
                <a16:creationId xmlns:a16="http://schemas.microsoft.com/office/drawing/2014/main" id="{E62BE576-CBEB-4FC0-AC28-59B127334712}"/>
              </a:ext>
            </a:extLst>
          </p:cNvPr>
          <p:cNvSpPr/>
          <p:nvPr/>
        </p:nvSpPr>
        <p:spPr>
          <a:xfrm>
            <a:off x="4343829" y="1930401"/>
            <a:ext cx="1600200" cy="2621007"/>
          </a:xfrm>
          <a:custGeom>
            <a:avLst/>
            <a:gdLst>
              <a:gd name="connsiteX0" fmla="*/ 0 w 7385547"/>
              <a:gd name="connsiteY0" fmla="*/ 0 h 533570"/>
              <a:gd name="connsiteX1" fmla="*/ 7385547 w 7385547"/>
              <a:gd name="connsiteY1" fmla="*/ 0 h 533570"/>
              <a:gd name="connsiteX2" fmla="*/ 7385547 w 7385547"/>
              <a:gd name="connsiteY2" fmla="*/ 533570 h 533570"/>
              <a:gd name="connsiteX3" fmla="*/ 0 w 7385547"/>
              <a:gd name="connsiteY3" fmla="*/ 533570 h 533570"/>
              <a:gd name="connsiteX4" fmla="*/ 0 w 7385547"/>
              <a:gd name="connsiteY4" fmla="*/ 0 h 533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5547" h="533570">
                <a:moveTo>
                  <a:pt x="0" y="0"/>
                </a:moveTo>
                <a:lnTo>
                  <a:pt x="7385547" y="0"/>
                </a:lnTo>
                <a:lnTo>
                  <a:pt x="7385547" y="533570"/>
                </a:lnTo>
                <a:lnTo>
                  <a:pt x="0" y="533570"/>
                </a:lnTo>
                <a:lnTo>
                  <a:pt x="0" y="0"/>
                </a:lnTo>
                <a:close/>
              </a:path>
            </a:pathLst>
          </a:custGeom>
          <a:noFill/>
          <a:ln w="19050">
            <a:solidFill>
              <a:schemeClr val="tx2"/>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1440" tIns="1737360" rIns="91440" bIns="91440" numCol="1" spcCol="1270" anchor="t" anchorCtr="0">
            <a:noAutofit/>
          </a:bodyPr>
          <a:lstStyle/>
          <a:p>
            <a:pPr algn="ctr" defTabSz="1289018">
              <a:lnSpc>
                <a:spcPct val="90000"/>
              </a:lnSpc>
              <a:spcBef>
                <a:spcPct val="0"/>
              </a:spcBef>
              <a:spcAft>
                <a:spcPct val="35000"/>
              </a:spcAft>
            </a:pPr>
            <a:r>
              <a:rPr lang="en-US" dirty="0">
                <a:solidFill>
                  <a:schemeClr val="accent6"/>
                </a:solidFill>
                <a:latin typeface="Trebuchet MS" panose="020B0603020202020204" pitchFamily="34" charset="0"/>
              </a:rPr>
              <a:t>Grants and Donations</a:t>
            </a:r>
          </a:p>
        </p:txBody>
      </p:sp>
      <p:pic>
        <p:nvPicPr>
          <p:cNvPr id="13" name="Graphic 12">
            <a:extLst>
              <a:ext uri="{FF2B5EF4-FFF2-40B4-BE49-F238E27FC236}">
                <a16:creationId xmlns:a16="http://schemas.microsoft.com/office/drawing/2014/main" id="{A2DB7B2F-C016-4881-8E64-C9DDA70775C2}"/>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661347" y="2624997"/>
            <a:ext cx="919151" cy="641820"/>
          </a:xfrm>
          <a:prstGeom prst="rect">
            <a:avLst/>
          </a:prstGeom>
        </p:spPr>
      </p:pic>
      <p:pic>
        <p:nvPicPr>
          <p:cNvPr id="14" name="Graphic 13">
            <a:extLst>
              <a:ext uri="{FF2B5EF4-FFF2-40B4-BE49-F238E27FC236}">
                <a16:creationId xmlns:a16="http://schemas.microsoft.com/office/drawing/2014/main" id="{126A4464-3D97-47E1-82C0-05C9A9382C49}"/>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2464301" y="2649268"/>
            <a:ext cx="967803" cy="650763"/>
          </a:xfrm>
          <a:prstGeom prst="rect">
            <a:avLst/>
          </a:prstGeom>
        </p:spPr>
      </p:pic>
      <p:sp>
        <p:nvSpPr>
          <p:cNvPr id="16" name="TextBox 15">
            <a:extLst>
              <a:ext uri="{FF2B5EF4-FFF2-40B4-BE49-F238E27FC236}">
                <a16:creationId xmlns:a16="http://schemas.microsoft.com/office/drawing/2014/main" id="{6771546E-259D-4AD2-B428-0E92B234FEF2}"/>
              </a:ext>
            </a:extLst>
          </p:cNvPr>
          <p:cNvSpPr txBox="1"/>
          <p:nvPr/>
        </p:nvSpPr>
        <p:spPr>
          <a:xfrm>
            <a:off x="2190057" y="4750441"/>
            <a:ext cx="1524035" cy="894579"/>
          </a:xfrm>
          <a:prstGeom prst="rect">
            <a:avLst/>
          </a:prstGeom>
          <a:noFill/>
          <a:ln w="19050">
            <a:noFill/>
          </a:ln>
        </p:spPr>
        <p:txBody>
          <a:bodyPr wrap="square" lIns="0" tIns="0" rIns="0" bIns="0" rtlCol="0" anchor="t" anchorCtr="0">
            <a:noAutofit/>
          </a:bodyPr>
          <a:lstStyle/>
          <a:p>
            <a:pPr algn="ctr"/>
            <a:r>
              <a:rPr lang="en-US" sz="1600" dirty="0">
                <a:solidFill>
                  <a:schemeClr val="tx2"/>
                </a:solidFill>
              </a:rPr>
              <a:t>Contracts with Customers</a:t>
            </a:r>
          </a:p>
        </p:txBody>
      </p:sp>
      <p:pic>
        <p:nvPicPr>
          <p:cNvPr id="18" name="Graphic 17" descr="Dollar with solid fill">
            <a:extLst>
              <a:ext uri="{FF2B5EF4-FFF2-40B4-BE49-F238E27FC236}">
                <a16:creationId xmlns:a16="http://schemas.microsoft.com/office/drawing/2014/main" id="{7766DE10-97E8-490A-82F9-4600BF85B34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638547" y="2403360"/>
            <a:ext cx="1085093" cy="1085093"/>
          </a:xfrm>
          <a:prstGeom prst="rect">
            <a:avLst/>
          </a:prstGeom>
        </p:spPr>
      </p:pic>
      <p:sp>
        <p:nvSpPr>
          <p:cNvPr id="21" name="TextBox 20">
            <a:extLst>
              <a:ext uri="{FF2B5EF4-FFF2-40B4-BE49-F238E27FC236}">
                <a16:creationId xmlns:a16="http://schemas.microsoft.com/office/drawing/2014/main" id="{B2055B5E-76CC-474A-9614-7929276F5839}"/>
              </a:ext>
            </a:extLst>
          </p:cNvPr>
          <p:cNvSpPr txBox="1"/>
          <p:nvPr/>
        </p:nvSpPr>
        <p:spPr>
          <a:xfrm>
            <a:off x="4341523" y="4750441"/>
            <a:ext cx="1524035" cy="894579"/>
          </a:xfrm>
          <a:prstGeom prst="rect">
            <a:avLst/>
          </a:prstGeom>
          <a:noFill/>
          <a:ln w="19050">
            <a:noFill/>
          </a:ln>
        </p:spPr>
        <p:txBody>
          <a:bodyPr wrap="square" lIns="0" tIns="0" rIns="0" bIns="0" rtlCol="0" anchor="t" anchorCtr="0">
            <a:noAutofit/>
          </a:bodyPr>
          <a:lstStyle/>
          <a:p>
            <a:pPr algn="ctr"/>
            <a:r>
              <a:rPr lang="en-US" sz="1600" dirty="0">
                <a:solidFill>
                  <a:schemeClr val="tx2"/>
                </a:solidFill>
              </a:rPr>
              <a:t>Contributions</a:t>
            </a:r>
          </a:p>
        </p:txBody>
      </p:sp>
      <p:sp>
        <p:nvSpPr>
          <p:cNvPr id="23" name="TextBox 22">
            <a:extLst>
              <a:ext uri="{FF2B5EF4-FFF2-40B4-BE49-F238E27FC236}">
                <a16:creationId xmlns:a16="http://schemas.microsoft.com/office/drawing/2014/main" id="{082E21F9-BED1-4270-A3F2-A694D111B53F}"/>
              </a:ext>
            </a:extLst>
          </p:cNvPr>
          <p:cNvSpPr txBox="1"/>
          <p:nvPr/>
        </p:nvSpPr>
        <p:spPr>
          <a:xfrm>
            <a:off x="6422977" y="4750441"/>
            <a:ext cx="1656636" cy="894579"/>
          </a:xfrm>
          <a:prstGeom prst="rect">
            <a:avLst/>
          </a:prstGeom>
          <a:noFill/>
          <a:ln w="19050">
            <a:noFill/>
          </a:ln>
        </p:spPr>
        <p:txBody>
          <a:bodyPr wrap="square" lIns="0" tIns="0" rIns="0" bIns="0" rtlCol="0" anchor="t" anchorCtr="0">
            <a:noAutofit/>
          </a:bodyPr>
          <a:lstStyle/>
          <a:p>
            <a:pPr algn="ctr"/>
            <a:r>
              <a:rPr lang="en-US" sz="1600" dirty="0">
                <a:solidFill>
                  <a:schemeClr val="tx2"/>
                </a:solidFill>
              </a:rPr>
              <a:t>Investment Income</a:t>
            </a:r>
          </a:p>
        </p:txBody>
      </p:sp>
    </p:spTree>
    <p:extLst>
      <p:ext uri="{BB962C8B-B14F-4D97-AF65-F5344CB8AC3E}">
        <p14:creationId xmlns:p14="http://schemas.microsoft.com/office/powerpoint/2010/main" val="1144215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5DD01-F967-483D-B4F1-6478ECB7D524}"/>
              </a:ext>
            </a:extLst>
          </p:cNvPr>
          <p:cNvSpPr>
            <a:spLocks noGrp="1"/>
          </p:cNvSpPr>
          <p:nvPr>
            <p:ph type="title"/>
          </p:nvPr>
        </p:nvSpPr>
        <p:spPr/>
        <p:txBody>
          <a:bodyPr/>
          <a:lstStyle/>
          <a:p>
            <a:r>
              <a:rPr lang="en-US" dirty="0"/>
              <a:t>Key Revenue Features</a:t>
            </a:r>
          </a:p>
        </p:txBody>
      </p:sp>
      <p:sp>
        <p:nvSpPr>
          <p:cNvPr id="4" name="Text Placeholder 3">
            <a:extLst>
              <a:ext uri="{FF2B5EF4-FFF2-40B4-BE49-F238E27FC236}">
                <a16:creationId xmlns:a16="http://schemas.microsoft.com/office/drawing/2014/main" id="{6E070E53-1F79-436F-98B6-0E08F335620D}"/>
              </a:ext>
            </a:extLst>
          </p:cNvPr>
          <p:cNvSpPr>
            <a:spLocks noGrp="1"/>
          </p:cNvSpPr>
          <p:nvPr>
            <p:ph type="body" idx="1"/>
          </p:nvPr>
        </p:nvSpPr>
        <p:spPr>
          <a:ln>
            <a:solidFill>
              <a:schemeClr val="accent1">
                <a:lumMod val="75000"/>
              </a:schemeClr>
            </a:solidFill>
          </a:ln>
        </p:spPr>
        <p:txBody>
          <a:bodyPr/>
          <a:lstStyle/>
          <a:p>
            <a:pPr algn="ctr"/>
            <a:r>
              <a:rPr lang="en-US" dirty="0"/>
              <a:t>Contracts with Customers</a:t>
            </a:r>
          </a:p>
        </p:txBody>
      </p:sp>
      <p:sp>
        <p:nvSpPr>
          <p:cNvPr id="5" name="Content Placeholder 4">
            <a:extLst>
              <a:ext uri="{FF2B5EF4-FFF2-40B4-BE49-F238E27FC236}">
                <a16:creationId xmlns:a16="http://schemas.microsoft.com/office/drawing/2014/main" id="{24FE7BAE-CADC-4143-83EC-89BC044F9775}"/>
              </a:ext>
            </a:extLst>
          </p:cNvPr>
          <p:cNvSpPr>
            <a:spLocks noGrp="1"/>
          </p:cNvSpPr>
          <p:nvPr>
            <p:ph sz="half" idx="2"/>
          </p:nvPr>
        </p:nvSpPr>
        <p:spPr/>
        <p:txBody>
          <a:bodyPr>
            <a:normAutofit/>
          </a:bodyPr>
          <a:lstStyle/>
          <a:p>
            <a:r>
              <a:rPr lang="en-US" dirty="0"/>
              <a:t>Must have a resource provider (customer) who is the primary recipient of goods or services.</a:t>
            </a:r>
          </a:p>
          <a:p>
            <a:r>
              <a:rPr lang="en-US" dirty="0"/>
              <a:t>Presumes exchange of commensurate value.</a:t>
            </a:r>
          </a:p>
          <a:p>
            <a:endParaRPr lang="en-US" dirty="0"/>
          </a:p>
          <a:p>
            <a:endParaRPr lang="en-US" dirty="0"/>
          </a:p>
          <a:p>
            <a:pPr marL="0" indent="0" algn="ctr">
              <a:buNone/>
            </a:pPr>
            <a:r>
              <a:rPr lang="en-US" i="1" dirty="0"/>
              <a:t>Commonly referred to as “earned” or “exchange transaction”.</a:t>
            </a:r>
          </a:p>
        </p:txBody>
      </p:sp>
      <p:sp>
        <p:nvSpPr>
          <p:cNvPr id="6" name="Text Placeholder 5">
            <a:extLst>
              <a:ext uri="{FF2B5EF4-FFF2-40B4-BE49-F238E27FC236}">
                <a16:creationId xmlns:a16="http://schemas.microsoft.com/office/drawing/2014/main" id="{FC96D430-BD3D-4480-B642-91861AE36E0D}"/>
              </a:ext>
            </a:extLst>
          </p:cNvPr>
          <p:cNvSpPr>
            <a:spLocks noGrp="1"/>
          </p:cNvSpPr>
          <p:nvPr>
            <p:ph type="body" sz="quarter" idx="3"/>
          </p:nvPr>
        </p:nvSpPr>
        <p:spPr>
          <a:ln>
            <a:solidFill>
              <a:schemeClr val="accent1">
                <a:lumMod val="75000"/>
              </a:schemeClr>
            </a:solidFill>
          </a:ln>
        </p:spPr>
        <p:txBody>
          <a:bodyPr/>
          <a:lstStyle/>
          <a:p>
            <a:pPr algn="ctr"/>
            <a:r>
              <a:rPr lang="en-US" dirty="0"/>
              <a:t>Contributions</a:t>
            </a:r>
          </a:p>
        </p:txBody>
      </p:sp>
      <p:sp>
        <p:nvSpPr>
          <p:cNvPr id="7" name="Content Placeholder 6">
            <a:extLst>
              <a:ext uri="{FF2B5EF4-FFF2-40B4-BE49-F238E27FC236}">
                <a16:creationId xmlns:a16="http://schemas.microsoft.com/office/drawing/2014/main" id="{7B66FE3C-D253-46A0-8CFB-A554FB8CFC12}"/>
              </a:ext>
            </a:extLst>
          </p:cNvPr>
          <p:cNvSpPr>
            <a:spLocks noGrp="1"/>
          </p:cNvSpPr>
          <p:nvPr>
            <p:ph sz="quarter" idx="4"/>
          </p:nvPr>
        </p:nvSpPr>
        <p:spPr/>
        <p:txBody>
          <a:bodyPr>
            <a:normAutofit/>
          </a:bodyPr>
          <a:lstStyle/>
          <a:p>
            <a:r>
              <a:rPr lang="en-US" dirty="0"/>
              <a:t>Resource provider (payor/funder) is not the recipient of goods or services.</a:t>
            </a:r>
          </a:p>
          <a:p>
            <a:r>
              <a:rPr lang="en-US" dirty="0"/>
              <a:t>Does not presume equal exchange of value.</a:t>
            </a:r>
          </a:p>
        </p:txBody>
      </p:sp>
    </p:spTree>
    <p:extLst>
      <p:ext uri="{BB962C8B-B14F-4D97-AF65-F5344CB8AC3E}">
        <p14:creationId xmlns:p14="http://schemas.microsoft.com/office/powerpoint/2010/main" val="3462596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68876-F109-4D60-95A7-8D500C7F0795}"/>
              </a:ext>
            </a:extLst>
          </p:cNvPr>
          <p:cNvSpPr>
            <a:spLocks noGrp="1"/>
          </p:cNvSpPr>
          <p:nvPr>
            <p:ph type="title"/>
          </p:nvPr>
        </p:nvSpPr>
        <p:spPr/>
        <p:txBody>
          <a:bodyPr/>
          <a:lstStyle/>
          <a:p>
            <a:r>
              <a:rPr lang="en-US" dirty="0"/>
              <a:t>Evaluating Revenue</a:t>
            </a:r>
          </a:p>
        </p:txBody>
      </p:sp>
      <p:sp>
        <p:nvSpPr>
          <p:cNvPr id="3" name="Content Placeholder 2">
            <a:extLst>
              <a:ext uri="{FF2B5EF4-FFF2-40B4-BE49-F238E27FC236}">
                <a16:creationId xmlns:a16="http://schemas.microsoft.com/office/drawing/2014/main" id="{93528772-6598-432C-86BE-C1DEECA64774}"/>
              </a:ext>
            </a:extLst>
          </p:cNvPr>
          <p:cNvSpPr>
            <a:spLocks noGrp="1"/>
          </p:cNvSpPr>
          <p:nvPr>
            <p:ph idx="1"/>
          </p:nvPr>
        </p:nvSpPr>
        <p:spPr>
          <a:xfrm>
            <a:off x="677335" y="2160590"/>
            <a:ext cx="9323916" cy="4297361"/>
          </a:xfrm>
        </p:spPr>
        <p:txBody>
          <a:bodyPr>
            <a:normAutofit fontScale="92500" lnSpcReduction="20000"/>
          </a:bodyPr>
          <a:lstStyle/>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r>
              <a:rPr lang="en-US" sz="1500" i="1" dirty="0"/>
              <a:t>* Exception is third party payor arrangements or other similar arrangements for payments related to an already existing exchange transaction. </a:t>
            </a:r>
          </a:p>
          <a:p>
            <a:endParaRPr lang="en-US" dirty="0"/>
          </a:p>
          <a:p>
            <a:endParaRPr lang="en-US" dirty="0"/>
          </a:p>
        </p:txBody>
      </p:sp>
      <p:graphicFrame>
        <p:nvGraphicFramePr>
          <p:cNvPr id="4" name="Diagram 3">
            <a:extLst>
              <a:ext uri="{FF2B5EF4-FFF2-40B4-BE49-F238E27FC236}">
                <a16:creationId xmlns:a16="http://schemas.microsoft.com/office/drawing/2014/main" id="{0D60CC10-C201-4051-8342-AD7907E2111E}"/>
              </a:ext>
            </a:extLst>
          </p:cNvPr>
          <p:cNvGraphicFramePr/>
          <p:nvPr>
            <p:extLst>
              <p:ext uri="{D42A27DB-BD31-4B8C-83A1-F6EECF244321}">
                <p14:modId xmlns:p14="http://schemas.microsoft.com/office/powerpoint/2010/main" val="1554435839"/>
              </p:ext>
            </p:extLst>
          </p:nvPr>
        </p:nvGraphicFramePr>
        <p:xfrm>
          <a:off x="991870" y="1531621"/>
          <a:ext cx="8860791" cy="44462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93201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3F64AF-7F25-4897-A68B-6C64FB87A1CC}"/>
              </a:ext>
            </a:extLst>
          </p:cNvPr>
          <p:cNvSpPr>
            <a:spLocks noGrp="1"/>
          </p:cNvSpPr>
          <p:nvPr>
            <p:ph type="title"/>
          </p:nvPr>
        </p:nvSpPr>
        <p:spPr/>
        <p:txBody>
          <a:bodyPr vert="horz" lIns="91440" tIns="45720" rIns="91440" bIns="45720" rtlCol="0" anchor="b">
            <a:normAutofit/>
          </a:bodyPr>
          <a:lstStyle/>
          <a:p>
            <a:pPr algn="r"/>
            <a:r>
              <a:rPr lang="en-US" sz="5400" dirty="0">
                <a:solidFill>
                  <a:srgbClr val="FFFFFF"/>
                </a:solidFill>
              </a:rPr>
              <a:t>Questions?</a:t>
            </a:r>
          </a:p>
        </p:txBody>
      </p:sp>
      <p:sp>
        <p:nvSpPr>
          <p:cNvPr id="4" name="Text Placeholder 3">
            <a:extLst>
              <a:ext uri="{FF2B5EF4-FFF2-40B4-BE49-F238E27FC236}">
                <a16:creationId xmlns:a16="http://schemas.microsoft.com/office/drawing/2014/main" id="{896D8C80-2255-47C5-AA76-CC2C2E2F7BBA}"/>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62390404"/>
      </p:ext>
    </p:extLst>
  </p:cSld>
  <p:clrMapOvr>
    <a:masterClrMapping/>
  </p:clrMapOvr>
</p:sld>
</file>

<file path=ppt/theme/theme1.xml><?xml version="1.0" encoding="utf-8"?>
<a:theme xmlns:a="http://schemas.openxmlformats.org/drawingml/2006/main" name="Facet">
  <a:themeElements>
    <a:clrScheme name="Custom 10">
      <a:dk1>
        <a:srgbClr val="000000"/>
      </a:dk1>
      <a:lt1>
        <a:srgbClr val="FFFFFF"/>
      </a:lt1>
      <a:dk2>
        <a:srgbClr val="2C3C43"/>
      </a:dk2>
      <a:lt2>
        <a:srgbClr val="EBEBEB"/>
      </a:lt2>
      <a:accent1>
        <a:srgbClr val="284E5E"/>
      </a:accent1>
      <a:accent2>
        <a:srgbClr val="F5BA26"/>
      </a:accent2>
      <a:accent3>
        <a:srgbClr val="E6B91E"/>
      </a:accent3>
      <a:accent4>
        <a:srgbClr val="E76618"/>
      </a:accent4>
      <a:accent5>
        <a:srgbClr val="DEB477"/>
      </a:accent5>
      <a:accent6>
        <a:srgbClr val="918655"/>
      </a:accent6>
      <a:hlink>
        <a:srgbClr val="FFBE09"/>
      </a:hlink>
      <a:folHlink>
        <a:srgbClr val="A0620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19806</TotalTime>
  <Words>1355</Words>
  <Application>Microsoft Macintosh PowerPoint</Application>
  <PresentationFormat>Widescreen</PresentationFormat>
  <Paragraphs>236</Paragraphs>
  <Slides>25</Slides>
  <Notes>12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25</vt:i4>
      </vt:variant>
    </vt:vector>
  </HeadingPairs>
  <TitlesOfParts>
    <vt:vector size="33" baseType="lpstr">
      <vt:lpstr>Arial</vt:lpstr>
      <vt:lpstr>Calibri</vt:lpstr>
      <vt:lpstr>Courier New</vt:lpstr>
      <vt:lpstr>Söhne</vt:lpstr>
      <vt:lpstr>Trebuchet MS</vt:lpstr>
      <vt:lpstr>Wingdings 3</vt:lpstr>
      <vt:lpstr>Facet</vt:lpstr>
      <vt:lpstr>Office Theme</vt:lpstr>
      <vt:lpstr>Revenue Recognition: A Nonprofit’s Guide to Recording Gifts and Grants</vt:lpstr>
      <vt:lpstr>Enter your burning questions in the Chat, monitored by NFC moderators, to have them answered during our interactive Q&amp;A sessions. </vt:lpstr>
      <vt:lpstr>Today’s Session</vt:lpstr>
      <vt:lpstr>Poll: Select your most common revenue types. (select all that apply)</vt:lpstr>
      <vt:lpstr>Poll: What challenges come up when evaluating revenue? (select all that apply)</vt:lpstr>
      <vt:lpstr>Revenue Categories</vt:lpstr>
      <vt:lpstr>Key Revenue Features</vt:lpstr>
      <vt:lpstr>Evaluating Revenue</vt:lpstr>
      <vt:lpstr>Questions?</vt:lpstr>
      <vt:lpstr>PowerPoint Presentation</vt:lpstr>
      <vt:lpstr>Understanding Conditions</vt:lpstr>
      <vt:lpstr>Understanding Restrictions</vt:lpstr>
      <vt:lpstr>Putting it all together</vt:lpstr>
      <vt:lpstr>Putting it all together – additional details</vt:lpstr>
      <vt:lpstr>Putting it all together – Example 1</vt:lpstr>
      <vt:lpstr>Putting it all together – Example 1</vt:lpstr>
      <vt:lpstr>Putting it all together – Example 2</vt:lpstr>
      <vt:lpstr>Putting it all together – Example 2</vt:lpstr>
      <vt:lpstr>Questions?</vt:lpstr>
      <vt:lpstr>Resources &amp; Wrap Up</vt:lpstr>
      <vt:lpstr>Resources</vt:lpstr>
      <vt:lpstr>Click the link for full flowchart!</vt:lpstr>
      <vt:lpstr>What’s Next?</vt:lpstr>
      <vt:lpstr>Stay Connected on the Forum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Nelson</dc:creator>
  <cp:lastModifiedBy>Amanda Nelson</cp:lastModifiedBy>
  <cp:revision>32</cp:revision>
  <dcterms:created xsi:type="dcterms:W3CDTF">2022-10-25T20:34:37Z</dcterms:created>
  <dcterms:modified xsi:type="dcterms:W3CDTF">2023-05-30T20:59:34Z</dcterms:modified>
</cp:coreProperties>
</file>